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2"/>
  </p:notesMasterIdLst>
  <p:sldIdLst>
    <p:sldId id="256" r:id="rId2"/>
    <p:sldId id="353" r:id="rId3"/>
    <p:sldId id="352" r:id="rId4"/>
    <p:sldId id="351" r:id="rId5"/>
    <p:sldId id="401" r:id="rId6"/>
    <p:sldId id="402" r:id="rId7"/>
    <p:sldId id="403" r:id="rId8"/>
    <p:sldId id="261" r:id="rId9"/>
    <p:sldId id="262" r:id="rId10"/>
    <p:sldId id="356" r:id="rId11"/>
    <p:sldId id="357" r:id="rId12"/>
    <p:sldId id="358" r:id="rId13"/>
    <p:sldId id="359" r:id="rId14"/>
    <p:sldId id="264" r:id="rId15"/>
    <p:sldId id="263" r:id="rId16"/>
    <p:sldId id="265" r:id="rId17"/>
    <p:sldId id="269" r:id="rId18"/>
    <p:sldId id="273" r:id="rId19"/>
    <p:sldId id="340" r:id="rId20"/>
    <p:sldId id="341" r:id="rId21"/>
    <p:sldId id="272" r:id="rId22"/>
    <p:sldId id="274" r:id="rId23"/>
    <p:sldId id="333" r:id="rId24"/>
    <p:sldId id="334" r:id="rId25"/>
    <p:sldId id="335" r:id="rId26"/>
    <p:sldId id="336" r:id="rId27"/>
    <p:sldId id="337" r:id="rId28"/>
    <p:sldId id="338" r:id="rId29"/>
    <p:sldId id="339" r:id="rId30"/>
    <p:sldId id="275" r:id="rId31"/>
    <p:sldId id="259" r:id="rId32"/>
    <p:sldId id="287" r:id="rId33"/>
    <p:sldId id="389" r:id="rId34"/>
    <p:sldId id="343" r:id="rId35"/>
    <p:sldId id="285" r:id="rId36"/>
    <p:sldId id="349" r:id="rId37"/>
    <p:sldId id="345" r:id="rId38"/>
    <p:sldId id="396" r:id="rId39"/>
    <p:sldId id="397" r:id="rId40"/>
    <p:sldId id="346" r:id="rId41"/>
    <p:sldId id="398" r:id="rId42"/>
    <p:sldId id="347" r:id="rId43"/>
    <p:sldId id="348" r:id="rId44"/>
    <p:sldId id="360" r:id="rId45"/>
    <p:sldId id="368" r:id="rId46"/>
    <p:sldId id="288" r:id="rId47"/>
    <p:sldId id="289" r:id="rId48"/>
    <p:sldId id="290" r:id="rId49"/>
    <p:sldId id="295" r:id="rId50"/>
    <p:sldId id="301" r:id="rId51"/>
    <p:sldId id="322" r:id="rId52"/>
    <p:sldId id="296" r:id="rId53"/>
    <p:sldId id="302" r:id="rId54"/>
    <p:sldId id="258" r:id="rId55"/>
    <p:sldId id="312" r:id="rId56"/>
    <p:sldId id="300" r:id="rId57"/>
    <p:sldId id="297" r:id="rId58"/>
    <p:sldId id="298" r:id="rId59"/>
    <p:sldId id="299" r:id="rId60"/>
    <p:sldId id="303" r:id="rId61"/>
    <p:sldId id="305" r:id="rId62"/>
    <p:sldId id="306" r:id="rId63"/>
    <p:sldId id="307" r:id="rId64"/>
    <p:sldId id="308" r:id="rId65"/>
    <p:sldId id="311" r:id="rId66"/>
    <p:sldId id="316" r:id="rId67"/>
    <p:sldId id="317" r:id="rId68"/>
    <p:sldId id="320" r:id="rId69"/>
    <p:sldId id="323" r:id="rId70"/>
    <p:sldId id="324" r:id="rId71"/>
    <p:sldId id="276" r:id="rId72"/>
    <p:sldId id="277" r:id="rId73"/>
    <p:sldId id="386" r:id="rId74"/>
    <p:sldId id="385" r:id="rId75"/>
    <p:sldId id="390" r:id="rId76"/>
    <p:sldId id="391" r:id="rId77"/>
    <p:sldId id="400" r:id="rId78"/>
    <p:sldId id="392" r:id="rId79"/>
    <p:sldId id="362" r:id="rId80"/>
    <p:sldId id="363" r:id="rId81"/>
    <p:sldId id="325" r:id="rId82"/>
    <p:sldId id="326" r:id="rId83"/>
    <p:sldId id="327" r:id="rId84"/>
    <p:sldId id="332" r:id="rId85"/>
    <p:sldId id="328" r:id="rId86"/>
    <p:sldId id="407" r:id="rId87"/>
    <p:sldId id="365" r:id="rId88"/>
    <p:sldId id="366" r:id="rId89"/>
    <p:sldId id="367" r:id="rId90"/>
    <p:sldId id="394" r:id="rId91"/>
    <p:sldId id="387" r:id="rId92"/>
    <p:sldId id="388" r:id="rId93"/>
    <p:sldId id="278" r:id="rId94"/>
    <p:sldId id="279" r:id="rId95"/>
    <p:sldId id="280" r:id="rId96"/>
    <p:sldId id="292" r:id="rId97"/>
    <p:sldId id="293" r:id="rId98"/>
    <p:sldId id="281" r:id="rId99"/>
    <p:sldId id="291" r:id="rId100"/>
    <p:sldId id="330" r:id="rId101"/>
    <p:sldId id="331" r:id="rId102"/>
    <p:sldId id="294" r:id="rId103"/>
    <p:sldId id="282" r:id="rId104"/>
    <p:sldId id="283" r:id="rId105"/>
    <p:sldId id="395" r:id="rId106"/>
    <p:sldId id="355" r:id="rId107"/>
    <p:sldId id="373" r:id="rId108"/>
    <p:sldId id="371" r:id="rId109"/>
    <p:sldId id="369" r:id="rId110"/>
    <p:sldId id="404" r:id="rId111"/>
    <p:sldId id="375" r:id="rId112"/>
    <p:sldId id="376" r:id="rId113"/>
    <p:sldId id="405" r:id="rId114"/>
    <p:sldId id="350" r:id="rId115"/>
    <p:sldId id="284" r:id="rId116"/>
    <p:sldId id="354" r:id="rId117"/>
    <p:sldId id="377" r:id="rId118"/>
    <p:sldId id="378" r:id="rId119"/>
    <p:sldId id="406" r:id="rId120"/>
    <p:sldId id="379" r:id="rId1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2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586E237C-3EEE-4017-8133-491F05CCBFB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6AA65E-15EA-4F33-9556-026AEC29CAB8}" type="slidenum">
              <a:rPr lang="en-US"/>
              <a:pPr/>
              <a:t>5</a:t>
            </a:fld>
            <a:endParaRPr lang="en-US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USS Leviathon Band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89817D-2C44-453F-A5CE-4A4C76A6CF46}" type="slidenum">
              <a:rPr lang="en-US"/>
              <a:pPr/>
              <a:t>34</a:t>
            </a:fld>
            <a:endParaRPr lang="en-US"/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IFMD 00-049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FBC188-EE4B-44EC-933E-C0F511E15DC1}" type="slidenum">
              <a:rPr lang="en-US"/>
              <a:pPr/>
              <a:t>43</a:t>
            </a:fld>
            <a:endParaRPr lang="en-US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IFMD 00-069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C185BC-EF49-481D-B664-7387616B6BDC}" type="slidenum">
              <a:rPr lang="en-US"/>
              <a:pPr/>
              <a:t>46</a:t>
            </a:fld>
            <a:endParaRPr 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We’re on the March 1933…Now you’re in my Arms…1931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998AD7-3C5A-4252-98B0-CABFE26779B7}" type="slidenum">
              <a:rPr lang="en-US"/>
              <a:pPr/>
              <a:t>47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Wabash Moon 1931…On My Way Out…1944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51FB2F-8721-435E-BFED-FBFF5FD54A3D}" type="slidenum">
              <a:rPr lang="en-US"/>
              <a:pPr/>
              <a:t>48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1931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58E2EE-33C2-4169-89C4-0DC1ED3C403A}" type="slidenum">
              <a:rPr lang="en-US"/>
              <a:pPr/>
              <a:t>87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Ashtray and Coca Cola…great marketing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1D3CB-8C2D-4EF1-B79E-A213EE171638}" type="slidenum">
              <a:rPr lang="en-US"/>
              <a:pPr/>
              <a:t>88</a:t>
            </a:fld>
            <a:endParaRPr lang="en-US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Georgia Senator Walter George, his wife and daughter-in-law @ Stork Club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9E936E-28AD-4497-92FA-6C8C36DD6EA1}" type="slidenum">
              <a:rPr lang="en-US"/>
              <a:pPr/>
              <a:t>89</a:t>
            </a:fld>
            <a:endParaRPr lang="en-US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Illinois Governor Dwight Green @ Stork Club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F80FB0-0104-43E8-8615-E0D740522EB9}" type="slidenum">
              <a:rPr lang="en-US"/>
              <a:pPr/>
              <a:t>107</a:t>
            </a:fld>
            <a:endParaRPr lang="en-US"/>
          </a:p>
        </p:txBody>
      </p:sp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Margaret Bennett and sister Joan Bennett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D7A045-5784-42B7-A81A-82347F59F79F}" type="slidenum">
              <a:rPr lang="en-US"/>
              <a:pPr/>
              <a:t>109</a:t>
            </a:fld>
            <a:endParaRPr lang="en-US"/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Morton and his wife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C712F5-FD05-4999-8456-3ECEB8377F2F}" type="slidenum">
              <a:rPr lang="en-US"/>
              <a:pPr/>
              <a:t>19</a:t>
            </a:fld>
            <a:endParaRPr lang="en-US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IFMD 00-047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1A2B4E-938B-49A0-A2E4-153A2E27F477}" type="slidenum">
              <a:rPr lang="en-US"/>
              <a:pPr/>
              <a:t>117</a:t>
            </a:fld>
            <a:endParaRPr lang="en-US"/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Doing USO shows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7072AB-B532-4D2C-9D26-13766DD4B68B}" type="slidenum">
              <a:rPr lang="en-US"/>
              <a:pPr/>
              <a:t>118</a:t>
            </a:fld>
            <a:endParaRPr lang="en-US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USO shows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2D2C39-FB8F-4073-9117-12F5272570D4}" type="slidenum">
              <a:rPr lang="en-US"/>
              <a:pPr/>
              <a:t>20</a:t>
            </a:fld>
            <a:endParaRPr lang="en-US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IFMD 00-048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1D568E-BC4E-4AE0-9C49-11B49DB9E98B}" type="slidenum">
              <a:rPr lang="en-US"/>
              <a:pPr/>
              <a:t>23</a:t>
            </a:fld>
            <a:endParaRPr lang="en-US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IFMD 00-033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EC06AE-D197-4696-B32A-B1C9FE39DA1E}" type="slidenum">
              <a:rPr lang="en-US"/>
              <a:pPr/>
              <a:t>24</a:t>
            </a:fld>
            <a:endParaRPr lang="en-US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IFMD 00-0034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073B0-4847-4BBB-87B1-351E70F1F2AD}" type="slidenum">
              <a:rPr lang="en-US"/>
              <a:pPr/>
              <a:t>25</a:t>
            </a:fld>
            <a:endParaRPr lang="en-US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IFMD 00-036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C74E78-169C-4E16-A323-6221F0E17F50}" type="slidenum">
              <a:rPr lang="en-US"/>
              <a:pPr/>
              <a:t>26</a:t>
            </a:fld>
            <a:endParaRPr 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IFMD 00-035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AE9449-F85F-4E52-9A90-9CC091F2356C}" type="slidenum">
              <a:rPr lang="en-US"/>
              <a:pPr/>
              <a:t>27</a:t>
            </a:fld>
            <a:endParaRPr 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IFMD 00-039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390A08-A99B-428E-998A-7E073B3BA466}" type="slidenum">
              <a:rPr lang="en-US"/>
              <a:pPr/>
              <a:t>28</a:t>
            </a:fld>
            <a:endParaRPr lang="en-US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IFMD 00-042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4AABD0-CBAF-4E83-8487-379E72B5C3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FDF3B8-3A95-444B-B71A-948AC911A5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82458-0538-4ECB-82A8-CD0E6DA590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E3D32A0-EEFC-470E-A31F-2691570931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7263FC-1BF4-4D33-B4E3-4FC1C65BC3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3C8CFA-4753-45F9-AFAB-17C7786ECA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445FC0-57ED-4435-AB5E-EBF7DAE171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E97691-F7D4-4018-B9F5-CE22FB1786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B92CC7-6A72-426A-BFCF-462F3FA1D1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CE6C18-BFA5-4D54-B45E-7F0A3537DA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0EC73E-6C80-43EF-B209-4CC7FB9344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747893-2A2E-4DEB-B868-F3A2DE53EE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9A2E8607-6E58-4403-9375-78456269FD5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Music\Morton%20Downey\The%20Irish%20Nightingale\05%20I'll%20Always%20Be%20Mother's%20Boy%20%5bTheme%20from%20Mother's%20Boy%5d.wma" TargetMode="Externa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Morton_whistles.mp3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Music\Unknown%20Artist\Unknown%20Album%20(3-27-2009%208-43-22%20AM)\02%20Track%202.wm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ADMIN\Documents\01%20Wabash%20Moon.wma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Music\Unknown%20Artist\Unknown%20Album%20(3-27-2009%208-43-22%20AM)\01%20Track%201.wma" TargetMode="External"/><Relationship Id="rId4" Type="http://schemas.openxmlformats.org/officeDocument/2006/relationships/image" Target="../media/image114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sz="3200" b="1" i="1">
                <a:latin typeface="Georgia" pitchFamily="18" charset="0"/>
              </a:rPr>
              <a:t>“The Melody That Made You Mine”</a:t>
            </a:r>
            <a:br>
              <a:rPr lang="en-US" sz="3200" b="1" i="1">
                <a:latin typeface="Georgia" pitchFamily="18" charset="0"/>
              </a:rPr>
            </a:br>
            <a:r>
              <a:rPr lang="en-US" sz="1800" b="1" i="1">
                <a:latin typeface="Georgia" pitchFamily="18" charset="0"/>
              </a:rPr>
              <a:t>Remembering Morton Downey</a:t>
            </a:r>
          </a:p>
        </p:txBody>
      </p:sp>
      <p:pic>
        <p:nvPicPr>
          <p:cNvPr id="2054" name="Picture 6" descr="IF SM 01-11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90800" y="1219200"/>
            <a:ext cx="3173413" cy="4267200"/>
          </a:xfrm>
          <a:noFill/>
          <a:ln/>
        </p:spPr>
      </p:pic>
      <p:sp>
        <p:nvSpPr>
          <p:cNvPr id="2056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09800" y="5486400"/>
            <a:ext cx="4038600" cy="639763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sz="1200">
                <a:latin typeface="Georgia" pitchFamily="18" charset="0"/>
              </a:rPr>
              <a:t>Presentation By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2400">
                <a:latin typeface="Georgia" pitchFamily="18" charset="0"/>
              </a:rPr>
              <a:t>Barry Stapleton</a:t>
            </a:r>
            <a:endParaRPr lang="en-US" sz="1200">
              <a:latin typeface="Georgia" pitchFamily="18" charset="0"/>
            </a:endParaRPr>
          </a:p>
        </p:txBody>
      </p:sp>
      <p:pic>
        <p:nvPicPr>
          <p:cNvPr id="2060" name="Picture 12" descr="Archives Logo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86200" y="6096000"/>
            <a:ext cx="914400" cy="485775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b="1">
                <a:latin typeface="Georgia" pitchFamily="18" charset="0"/>
              </a:rPr>
              <a:t>1925 - 1931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008000"/>
                </a:solidFill>
                <a:latin typeface="Georgia" pitchFamily="18" charset="0"/>
              </a:rPr>
              <a:t>Left the Paul Whiteman band in 1925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008000"/>
                </a:solidFill>
                <a:latin typeface="Georgia" pitchFamily="18" charset="0"/>
              </a:rPr>
              <a:t>Embarked on a theatre tour as a soloist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008000"/>
                </a:solidFill>
                <a:latin typeface="Georgia" pitchFamily="18" charset="0"/>
              </a:rPr>
              <a:t>Signed with Brunswick Records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008000"/>
                </a:solidFill>
                <a:latin typeface="Georgia" pitchFamily="18" charset="0"/>
              </a:rPr>
              <a:t>1926: Appeared in Ziegfeld’s </a:t>
            </a:r>
            <a:r>
              <a:rPr lang="en-US" i="1">
                <a:solidFill>
                  <a:srgbClr val="008000"/>
                </a:solidFill>
                <a:latin typeface="Georgia" pitchFamily="18" charset="0"/>
              </a:rPr>
              <a:t>Palm Beach Nights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008000"/>
                </a:solidFill>
                <a:latin typeface="Georgia" pitchFamily="18" charset="0"/>
              </a:rPr>
              <a:t>Went on a tour of European supper clubs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008000"/>
                </a:solidFill>
                <a:latin typeface="Georgia" pitchFamily="18" charset="0"/>
              </a:rPr>
              <a:t>1930: Opened his own restaurant “The Demonico Club” in NY. It closed in May 1931.</a:t>
            </a:r>
          </a:p>
          <a:p>
            <a:pPr>
              <a:lnSpc>
                <a:spcPct val="90000"/>
              </a:lnSpc>
            </a:pPr>
            <a:endParaRPr lang="en-US">
              <a:solidFill>
                <a:srgbClr val="008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3" name="Rectangle 5"/>
          <p:cNvSpPr>
            <a:spLocks noGrp="1" noChangeArrowheads="1"/>
          </p:cNvSpPr>
          <p:nvPr>
            <p:ph type="title"/>
          </p:nvPr>
        </p:nvSpPr>
        <p:spPr>
          <a:xfrm>
            <a:off x="7467600" y="5791200"/>
            <a:ext cx="1219200" cy="1066800"/>
          </a:xfrm>
        </p:spPr>
        <p:txBody>
          <a:bodyPr/>
          <a:lstStyle/>
          <a:p>
            <a:r>
              <a:rPr lang="en-US" sz="3200">
                <a:latin typeface="Georgia" pitchFamily="18" charset="0"/>
              </a:rPr>
              <a:t>1945</a:t>
            </a:r>
          </a:p>
        </p:txBody>
      </p:sp>
      <p:pic>
        <p:nvPicPr>
          <p:cNvPr id="165892" name="Picture 4" descr="IF SM 00-67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09813" y="0"/>
            <a:ext cx="5180012" cy="6858000"/>
          </a:xfrm>
          <a:noFill/>
          <a:ln/>
        </p:spPr>
      </p:pic>
    </p:spTree>
  </p:cSld>
  <p:clrMapOvr>
    <a:masterClrMapping/>
  </p:clrMapOvr>
  <p:transition spd="slow" advTm="9000">
    <p:blinds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7" name="Rectangle 5"/>
          <p:cNvSpPr>
            <a:spLocks noGrp="1" noChangeArrowheads="1"/>
          </p:cNvSpPr>
          <p:nvPr>
            <p:ph type="title"/>
          </p:nvPr>
        </p:nvSpPr>
        <p:spPr>
          <a:xfrm>
            <a:off x="7467600" y="5867400"/>
            <a:ext cx="1219200" cy="990600"/>
          </a:xfrm>
        </p:spPr>
        <p:txBody>
          <a:bodyPr/>
          <a:lstStyle/>
          <a:p>
            <a:r>
              <a:rPr lang="en-US" sz="3200">
                <a:latin typeface="Georgia" pitchFamily="18" charset="0"/>
              </a:rPr>
              <a:t>1945</a:t>
            </a:r>
          </a:p>
        </p:txBody>
      </p:sp>
      <p:pic>
        <p:nvPicPr>
          <p:cNvPr id="166916" name="Picture 4" descr="IF SM 00-41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24000"/>
          </a:blip>
          <a:srcRect/>
          <a:stretch>
            <a:fillRect/>
          </a:stretch>
        </p:blipFill>
        <p:spPr>
          <a:xfrm>
            <a:off x="2314575" y="0"/>
            <a:ext cx="5167313" cy="6858000"/>
          </a:xfrm>
          <a:noFill/>
          <a:ln/>
        </p:spPr>
      </p:pic>
    </p:spTree>
  </p:cSld>
  <p:clrMapOvr>
    <a:masterClrMapping/>
  </p:clrMapOvr>
  <p:transition spd="slow" advTm="9000">
    <p:blinds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5" name="Rectangle 5"/>
          <p:cNvSpPr>
            <a:spLocks noGrp="1" noChangeArrowheads="1"/>
          </p:cNvSpPr>
          <p:nvPr>
            <p:ph type="title"/>
          </p:nvPr>
        </p:nvSpPr>
        <p:spPr>
          <a:xfrm>
            <a:off x="7467600" y="5791200"/>
            <a:ext cx="1219200" cy="1066800"/>
          </a:xfrm>
        </p:spPr>
        <p:txBody>
          <a:bodyPr/>
          <a:lstStyle/>
          <a:p>
            <a:r>
              <a:rPr lang="en-US" sz="3200">
                <a:latin typeface="Georgia" pitchFamily="18" charset="0"/>
              </a:rPr>
              <a:t>1949</a:t>
            </a:r>
          </a:p>
        </p:txBody>
      </p:sp>
      <p:pic>
        <p:nvPicPr>
          <p:cNvPr id="81924" name="Picture 4" descr="ECW SM 00-47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30450" y="0"/>
            <a:ext cx="5133975" cy="6858000"/>
          </a:xfrm>
          <a:noFill/>
          <a:ln/>
        </p:spPr>
      </p:pic>
    </p:spTree>
  </p:cSld>
  <p:clrMapOvr>
    <a:masterClrMapping/>
  </p:clrMapOvr>
  <p:transition spd="slow" advTm="9000">
    <p:blinds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MD-Songs-Emerald Isle 78 album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1066800" y="39688"/>
            <a:ext cx="7010400" cy="67754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9000">
    <p:blinds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MD-Shure and Begorrah L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2688" y="0"/>
            <a:ext cx="6775450" cy="6858000"/>
          </a:xfrm>
          <a:prstGeom prst="rect">
            <a:avLst/>
          </a:prstGeom>
          <a:noFill/>
        </p:spPr>
      </p:pic>
      <p:sp>
        <p:nvSpPr>
          <p:cNvPr id="5837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8001000" y="5867400"/>
            <a:ext cx="1143000" cy="990600"/>
          </a:xfrm>
        </p:spPr>
        <p:txBody>
          <a:bodyPr/>
          <a:lstStyle/>
          <a:p>
            <a:r>
              <a:rPr lang="en-US" sz="3200">
                <a:latin typeface="Georgia" pitchFamily="18" charset="0"/>
              </a:rPr>
              <a:t>1955</a:t>
            </a:r>
          </a:p>
        </p:txBody>
      </p:sp>
    </p:spTree>
  </p:cSld>
  <p:clrMapOvr>
    <a:masterClrMapping/>
  </p:clrMapOvr>
  <p:transition spd="slow" advTm="9000">
    <p:blinds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0" name="Picture 4" descr="IFMD PH 00-0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50800"/>
            <a:ext cx="8839200" cy="675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b="1">
                <a:latin typeface="Georgia" pitchFamily="18" charset="0"/>
              </a:rPr>
              <a:t>Family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>
                <a:solidFill>
                  <a:srgbClr val="008000"/>
                </a:solidFill>
                <a:latin typeface="Georgia" pitchFamily="18" charset="0"/>
              </a:rPr>
              <a:t>Feb. 1929	Married Barbara Bennett</a:t>
            </a:r>
          </a:p>
          <a:p>
            <a:pPr lvl="1"/>
            <a:r>
              <a:rPr lang="en-US" sz="2000" u="sng">
                <a:solidFill>
                  <a:srgbClr val="008000"/>
                </a:solidFill>
                <a:latin typeface="Georgia" pitchFamily="18" charset="0"/>
              </a:rPr>
              <a:t>Children</a:t>
            </a:r>
          </a:p>
          <a:p>
            <a:pPr lvl="1"/>
            <a:r>
              <a:rPr lang="en-US" sz="2000">
                <a:solidFill>
                  <a:srgbClr val="008000"/>
                </a:solidFill>
                <a:latin typeface="Georgia" pitchFamily="18" charset="0"/>
              </a:rPr>
              <a:t>Michael Joseph Downey</a:t>
            </a:r>
          </a:p>
          <a:p>
            <a:pPr lvl="1"/>
            <a:r>
              <a:rPr lang="en-US" sz="2000">
                <a:solidFill>
                  <a:srgbClr val="008000"/>
                </a:solidFill>
                <a:latin typeface="Georgia" pitchFamily="18" charset="0"/>
              </a:rPr>
              <a:t>Dec. 1932 Sean Morton Downey (Morton Downey Jr.)</a:t>
            </a:r>
          </a:p>
          <a:p>
            <a:pPr lvl="1"/>
            <a:r>
              <a:rPr lang="en-US" sz="2000">
                <a:solidFill>
                  <a:srgbClr val="008000"/>
                </a:solidFill>
                <a:latin typeface="Georgia" pitchFamily="18" charset="0"/>
              </a:rPr>
              <a:t>Nov. 1934 Lorelle Ann Downey</a:t>
            </a:r>
          </a:p>
          <a:p>
            <a:pPr lvl="1"/>
            <a:r>
              <a:rPr lang="en-US" sz="2000">
                <a:solidFill>
                  <a:srgbClr val="008000"/>
                </a:solidFill>
                <a:latin typeface="Georgia" pitchFamily="18" charset="0"/>
              </a:rPr>
              <a:t>Nov. 1935 Anthony Patrick</a:t>
            </a:r>
          </a:p>
          <a:p>
            <a:pPr lvl="1"/>
            <a:r>
              <a:rPr lang="en-US" sz="2000">
                <a:solidFill>
                  <a:srgbClr val="008000"/>
                </a:solidFill>
                <a:latin typeface="Georgia" pitchFamily="18" charset="0"/>
              </a:rPr>
              <a:t>Aug. 1938 Kevin Peter Downey</a:t>
            </a:r>
          </a:p>
          <a:p>
            <a:r>
              <a:rPr lang="en-US" sz="2400">
                <a:solidFill>
                  <a:srgbClr val="008000"/>
                </a:solidFill>
                <a:latin typeface="Georgia" pitchFamily="18" charset="0"/>
              </a:rPr>
              <a:t>Oct. 1950 	Married</a:t>
            </a:r>
            <a:r>
              <a:rPr lang="en-US">
                <a:solidFill>
                  <a:srgbClr val="008000"/>
                </a:solidFill>
                <a:latin typeface="Georgia" pitchFamily="18" charset="0"/>
              </a:rPr>
              <a:t> </a:t>
            </a:r>
            <a:r>
              <a:rPr lang="en-US" sz="2400">
                <a:solidFill>
                  <a:srgbClr val="008000"/>
                </a:solidFill>
                <a:latin typeface="Georgia" pitchFamily="18" charset="0"/>
              </a:rPr>
              <a:t>Margaret Boyce ("Peggy") Schulze 		Hohenlohe, 29.</a:t>
            </a:r>
          </a:p>
          <a:p>
            <a:r>
              <a:rPr lang="en-US" sz="2400">
                <a:solidFill>
                  <a:srgbClr val="008000"/>
                </a:solidFill>
                <a:latin typeface="Georgia" pitchFamily="18" charset="0"/>
              </a:rPr>
              <a:t>1970	Married Ann Trainor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2" name="Picture 4" descr="IFMD PH 00-0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4838" y="0"/>
            <a:ext cx="53943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4" name="Picture 4" descr="IFMD PH 00-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88"/>
            <a:ext cx="8686800" cy="6854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8" name="Picture 8" descr="IFMD PH 00-0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6988"/>
            <a:ext cx="8382000" cy="6805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4" name="Picture 4" descr="IFMD PH 00-0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9300" y="0"/>
            <a:ext cx="510381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D Wedding Da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3204" y="21336"/>
            <a:ext cx="5117592" cy="6815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4" name="Picture 4" descr="IFMD PH 00-0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475" y="68263"/>
            <a:ext cx="8655050" cy="6721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8" name="Picture 4" descr="IFMD PH 00-0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5875"/>
            <a:ext cx="8077200" cy="68278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D &amp; Famil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8802" y="0"/>
            <a:ext cx="514639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b="1">
                <a:latin typeface="Georgia" pitchFamily="18" charset="0"/>
              </a:rPr>
              <a:t>By The Numbers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Sang on more than 1,500 Recordings</a:t>
            </a:r>
          </a:p>
          <a:p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Claimed to have sung “When Irish Eyes Are Smiling” 10,000 times</a:t>
            </a:r>
          </a:p>
          <a:p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Wrote more than 30 popular songs</a:t>
            </a:r>
          </a:p>
          <a:p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In 1930’s made $4,500 a week for his radio show</a:t>
            </a:r>
          </a:p>
          <a:p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In 1930’s grossed over $250,000 a year from radio work alone</a:t>
            </a:r>
          </a:p>
          <a:p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In 1930s was receiving over 95,000 fan letters a week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305800" cy="1066800"/>
          </a:xfrm>
        </p:spPr>
        <p:txBody>
          <a:bodyPr/>
          <a:lstStyle/>
          <a:p>
            <a:r>
              <a:rPr lang="en-US" b="1">
                <a:latin typeface="Georgia" pitchFamily="18" charset="0"/>
              </a:rPr>
              <a:t>Morton Downey</a:t>
            </a:r>
            <a:r>
              <a:rPr lang="en-US" sz="4000" b="1">
                <a:latin typeface="Georgia" pitchFamily="18" charset="0"/>
              </a:rPr>
              <a:t/>
            </a:r>
            <a:br>
              <a:rPr lang="en-US" sz="4000" b="1">
                <a:latin typeface="Georgia" pitchFamily="18" charset="0"/>
              </a:rPr>
            </a:br>
            <a:r>
              <a:rPr lang="en-US" sz="2800" b="1">
                <a:latin typeface="Georgia" pitchFamily="18" charset="0"/>
              </a:rPr>
              <a:t>Titles</a:t>
            </a:r>
            <a:endParaRPr lang="en-US" sz="4000" b="1">
              <a:latin typeface="Georgia" pitchFamily="18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>
                <a:solidFill>
                  <a:srgbClr val="008000"/>
                </a:solidFill>
                <a:latin typeface="Georgia" pitchFamily="18" charset="0"/>
              </a:rPr>
              <a:t>The Irish Nightingale</a:t>
            </a:r>
          </a:p>
          <a:p>
            <a:r>
              <a:rPr lang="en-US" sz="3600">
                <a:solidFill>
                  <a:srgbClr val="008000"/>
                </a:solidFill>
                <a:latin typeface="Georgia" pitchFamily="18" charset="0"/>
              </a:rPr>
              <a:t>The Irish Thrush</a:t>
            </a:r>
          </a:p>
          <a:p>
            <a:r>
              <a:rPr lang="en-US" sz="3600">
                <a:solidFill>
                  <a:srgbClr val="008000"/>
                </a:solidFill>
                <a:latin typeface="Georgia" pitchFamily="18" charset="0"/>
              </a:rPr>
              <a:t>The Irish Troubadour</a:t>
            </a:r>
          </a:p>
          <a:p>
            <a:r>
              <a:rPr lang="en-US" sz="3600">
                <a:solidFill>
                  <a:srgbClr val="008000"/>
                </a:solidFill>
                <a:latin typeface="Georgia" pitchFamily="18" charset="0"/>
              </a:rPr>
              <a:t>The Sensational Tenor</a:t>
            </a:r>
          </a:p>
          <a:p>
            <a:r>
              <a:rPr lang="en-US" sz="3600">
                <a:solidFill>
                  <a:srgbClr val="008000"/>
                </a:solidFill>
                <a:latin typeface="Georgia" pitchFamily="18" charset="0"/>
              </a:rPr>
              <a:t>The Phenomenal Tenor</a:t>
            </a:r>
          </a:p>
          <a:p>
            <a:r>
              <a:rPr lang="en-US" sz="3600">
                <a:solidFill>
                  <a:srgbClr val="008000"/>
                </a:solidFill>
                <a:latin typeface="Georgia" pitchFamily="18" charset="0"/>
              </a:rPr>
              <a:t>Broadways Golden Voiced Tenor</a:t>
            </a:r>
          </a:p>
          <a:p>
            <a:endParaRPr lang="en-US" sz="3600">
              <a:solidFill>
                <a:srgbClr val="008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b="1">
                <a:latin typeface="Georgia" pitchFamily="18" charset="0"/>
              </a:rPr>
              <a:t>Career Highlights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8000"/>
                </a:solidFill>
                <a:latin typeface="Georgia" pitchFamily="18" charset="0"/>
              </a:rPr>
              <a:t>Was featured performer at the 1939 New York Worlds Fair in Billy Rose’s Aquacade</a:t>
            </a:r>
          </a:p>
          <a:p>
            <a:r>
              <a:rPr lang="en-US">
                <a:solidFill>
                  <a:srgbClr val="008000"/>
                </a:solidFill>
                <a:latin typeface="Georgia" pitchFamily="18" charset="0"/>
              </a:rPr>
              <a:t>Did some television work and landed his own show on NBC in 1949.</a:t>
            </a:r>
          </a:p>
          <a:p>
            <a:r>
              <a:rPr lang="en-US">
                <a:solidFill>
                  <a:srgbClr val="008000"/>
                </a:solidFill>
                <a:latin typeface="Georgia" pitchFamily="18" charset="0"/>
              </a:rPr>
              <a:t>Sang at the coronation of King George VI</a:t>
            </a:r>
          </a:p>
          <a:p>
            <a:r>
              <a:rPr lang="en-US">
                <a:solidFill>
                  <a:srgbClr val="008000"/>
                </a:solidFill>
                <a:latin typeface="Georgia" pitchFamily="18" charset="0"/>
              </a:rPr>
              <a:t>Sang for President Franklin D. Roosevelt</a:t>
            </a:r>
          </a:p>
          <a:p>
            <a:r>
              <a:rPr lang="en-US">
                <a:solidFill>
                  <a:srgbClr val="008000"/>
                </a:solidFill>
                <a:latin typeface="Georgia" pitchFamily="18" charset="0"/>
              </a:rPr>
              <a:t>During WWII, sang on U.S.O. tours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2" name="Picture 4" descr="IFMD PH 00-0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6950" y="0"/>
            <a:ext cx="46116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20" name="Picture 4" descr="IFMD PH 00-0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5300" y="0"/>
            <a:ext cx="56149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D Drum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199" y="0"/>
            <a:ext cx="42836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8" name="Picture 4" descr="IFMD PH 00-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5950" y="0"/>
            <a:ext cx="53721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8" name="Picture 4" descr="IFMD PH 00-0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5465763" cy="6858000"/>
          </a:xfrm>
          <a:prstGeom prst="rect">
            <a:avLst/>
          </a:prstGeom>
          <a:noFill/>
        </p:spPr>
      </p:pic>
      <p:sp>
        <p:nvSpPr>
          <p:cNvPr id="241669" name="Text Box 5"/>
          <p:cNvSpPr txBox="1">
            <a:spLocks noChangeArrowheads="1"/>
          </p:cNvSpPr>
          <p:nvPr/>
        </p:nvSpPr>
        <p:spPr bwMode="auto">
          <a:xfrm>
            <a:off x="5943600" y="3124200"/>
            <a:ext cx="3200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/>
              <a:t>Morton Downey Sr.</a:t>
            </a:r>
          </a:p>
          <a:p>
            <a:pPr algn="ctr"/>
            <a:r>
              <a:rPr lang="en-US" sz="2000" b="1"/>
              <a:t>1901-1985</a:t>
            </a:r>
            <a:endParaRPr lang="en-US" sz="1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2" name="Picture 4" descr="IFMD PH 00-0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1988" y="0"/>
            <a:ext cx="527843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>
          <a:xfrm>
            <a:off x="5562600" y="5715000"/>
            <a:ext cx="3581400" cy="990600"/>
          </a:xfrm>
        </p:spPr>
        <p:txBody>
          <a:bodyPr/>
          <a:lstStyle/>
          <a:p>
            <a:r>
              <a:rPr lang="en-US" b="1" dirty="0" smtClean="0">
                <a:latin typeface="Georgia" pitchFamily="18" charset="0"/>
              </a:rPr>
              <a:t>Early Songs </a:t>
            </a:r>
            <a:r>
              <a:rPr lang="en-US" sz="3200" dirty="0" smtClean="0">
                <a:latin typeface="Georgia" pitchFamily="18" charset="0"/>
              </a:rPr>
              <a:t>1925</a:t>
            </a:r>
            <a:endParaRPr lang="en-US" sz="3200" dirty="0">
              <a:latin typeface="Georgia" pitchFamily="18" charset="0"/>
            </a:endParaRPr>
          </a:p>
        </p:txBody>
      </p:sp>
      <p:pic>
        <p:nvPicPr>
          <p:cNvPr id="27652" name="Picture 4" descr="IF SM 01-10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0"/>
            <a:ext cx="5154612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5"/>
          <p:cNvSpPr>
            <a:spLocks noGrp="1" noChangeArrowheads="1"/>
          </p:cNvSpPr>
          <p:nvPr>
            <p:ph type="title"/>
          </p:nvPr>
        </p:nvSpPr>
        <p:spPr>
          <a:xfrm>
            <a:off x="7467600" y="5791200"/>
            <a:ext cx="1219200" cy="1066800"/>
          </a:xfrm>
        </p:spPr>
        <p:txBody>
          <a:bodyPr/>
          <a:lstStyle/>
          <a:p>
            <a:r>
              <a:rPr lang="en-US" sz="3200">
                <a:latin typeface="Georgia" pitchFamily="18" charset="0"/>
              </a:rPr>
              <a:t>1926</a:t>
            </a:r>
          </a:p>
        </p:txBody>
      </p:sp>
      <p:pic>
        <p:nvPicPr>
          <p:cNvPr id="25604" name="Picture 4" descr="IF SM 00-89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27275" y="0"/>
            <a:ext cx="513715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5"/>
          <p:cNvSpPr>
            <a:spLocks noGrp="1" noChangeArrowheads="1"/>
          </p:cNvSpPr>
          <p:nvPr>
            <p:ph type="title"/>
          </p:nvPr>
        </p:nvSpPr>
        <p:spPr>
          <a:xfrm>
            <a:off x="7543800" y="5943600"/>
            <a:ext cx="1143000" cy="914400"/>
          </a:xfrm>
        </p:spPr>
        <p:txBody>
          <a:bodyPr/>
          <a:lstStyle/>
          <a:p>
            <a:r>
              <a:rPr lang="en-US" sz="3200">
                <a:latin typeface="Georgia" pitchFamily="18" charset="0"/>
              </a:rPr>
              <a:t>1927</a:t>
            </a:r>
          </a:p>
        </p:txBody>
      </p:sp>
      <p:pic>
        <p:nvPicPr>
          <p:cNvPr id="29700" name="Picture 4" descr="IF SM 01-11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79650" y="0"/>
            <a:ext cx="5246688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b="1">
                <a:latin typeface="Georgia" pitchFamily="18" charset="0"/>
              </a:rPr>
              <a:t>Films</a:t>
            </a: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181600" cy="4525963"/>
          </a:xfrm>
        </p:spPr>
        <p:txBody>
          <a:bodyPr/>
          <a:lstStyle/>
          <a:p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Lucky in Love (1929)</a:t>
            </a:r>
          </a:p>
          <a:p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Mother’s Boy (1929)</a:t>
            </a:r>
          </a:p>
          <a:p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Syncopation (1929)</a:t>
            </a:r>
          </a:p>
          <a:p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The Devil’s Holiday (1930)</a:t>
            </a:r>
          </a:p>
          <a:p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The Castle of Dreams (1934)</a:t>
            </a:r>
          </a:p>
          <a:p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Off the Beat (1934)</a:t>
            </a:r>
          </a:p>
          <a:p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Dublin in Brass (1935)</a:t>
            </a:r>
          </a:p>
          <a:p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The Ghost Catchers (1944)</a:t>
            </a:r>
          </a:p>
          <a:p>
            <a:endParaRPr lang="en-US" sz="2800">
              <a:latin typeface="Georgia" pitchFamily="18" charset="0"/>
            </a:endParaRPr>
          </a:p>
        </p:txBody>
      </p:sp>
      <p:pic>
        <p:nvPicPr>
          <p:cNvPr id="36871" name="Picture 7" descr="Lucky in Love herald cov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-12000"/>
          </a:blip>
          <a:srcRect/>
          <a:stretch>
            <a:fillRect/>
          </a:stretch>
        </p:blipFill>
        <p:spPr>
          <a:xfrm>
            <a:off x="5451475" y="1676400"/>
            <a:ext cx="3021013" cy="40386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Lucky in Love herald"/>
          <p:cNvPicPr>
            <a:picLocks noChangeAspect="1" noChangeArrowheads="1"/>
          </p:cNvPicPr>
          <p:nvPr/>
        </p:nvPicPr>
        <p:blipFill>
          <a:blip r:embed="rId2">
            <a:lum bright="-12000"/>
          </a:blip>
          <a:srcRect/>
          <a:stretch>
            <a:fillRect/>
          </a:stretch>
        </p:blipFill>
        <p:spPr bwMode="auto">
          <a:xfrm>
            <a:off x="0" y="404813"/>
            <a:ext cx="9144000" cy="6048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2" name="Picture 4" descr="IFMD PH 00-0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4688" y="0"/>
            <a:ext cx="525621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b="1">
                <a:latin typeface="Georgia" pitchFamily="18" charset="0"/>
              </a:rPr>
              <a:t>Family Beginnings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Grandfather, John Downey: b. Little Hills, Co. Kilkenny, Ireland 1839. Immigrated to U.S. in 1858.</a:t>
            </a: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Grandmother, Elizabeth Fahey: b. 1840, Ireland</a:t>
            </a: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Father was James Downey and mother was Elizabeth Cox</a:t>
            </a: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Father was the Fire Chief of Wallingford, Conn.</a:t>
            </a: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Morton was one of 10 siblings </a:t>
            </a: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Morton Downey b. Nov. 14, 1901: Wallingford, Conn.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6" name="Picture 4" descr="IFMD PH 00-0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7388" y="0"/>
            <a:ext cx="523081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1930 Mother's Boy Herald cover"/>
          <p:cNvPicPr>
            <a:picLocks noChangeAspect="1" noChangeArrowheads="1"/>
          </p:cNvPicPr>
          <p:nvPr/>
        </p:nvPicPr>
        <p:blipFill>
          <a:blip r:embed="rId2">
            <a:lum bright="-12000"/>
          </a:blip>
          <a:srcRect/>
          <a:stretch>
            <a:fillRect/>
          </a:stretch>
        </p:blipFill>
        <p:spPr bwMode="auto">
          <a:xfrm>
            <a:off x="1968500" y="0"/>
            <a:ext cx="520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1930 Mother's Boy Herald"/>
          <p:cNvPicPr>
            <a:picLocks noChangeAspect="1" noChangeArrowheads="1"/>
          </p:cNvPicPr>
          <p:nvPr/>
        </p:nvPicPr>
        <p:blipFill>
          <a:blip r:embed="rId3">
            <a:lum bright="-18000"/>
          </a:blip>
          <a:srcRect/>
          <a:stretch>
            <a:fillRect/>
          </a:stretch>
        </p:blipFill>
        <p:spPr bwMode="auto">
          <a:xfrm>
            <a:off x="0" y="404813"/>
            <a:ext cx="9144000" cy="6048375"/>
          </a:xfrm>
          <a:prstGeom prst="rect">
            <a:avLst/>
          </a:prstGeom>
          <a:noFill/>
        </p:spPr>
      </p:pic>
      <p:pic>
        <p:nvPicPr>
          <p:cNvPr id="3" name="05 I'll Always Be Mother's Boy [Theme from Mother's Boy]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5720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numSld="11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0" name="Picture 4" descr="IFMD PH 00-0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0163"/>
            <a:ext cx="8839200" cy="67976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000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8" name="Picture 4" descr="IFMD PH 00-0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4450"/>
            <a:ext cx="8839200" cy="67722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6" name="Picture 4" descr="IFMD PH 00-0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01600"/>
            <a:ext cx="8686800" cy="66548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000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80" name="Picture 4" descr="IFMD PH 00-0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66675"/>
            <a:ext cx="8686800" cy="67246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000">
    <p:wipe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2" name="Picture 4" descr="IFMD PH 00-0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73025"/>
            <a:ext cx="8763000" cy="67722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000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0" name="Picture 4" descr="IFMD PH 00-0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63500"/>
            <a:ext cx="8686800" cy="6731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8" name="Picture 4" descr="IFMD PH 00-0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55563"/>
            <a:ext cx="8686800" cy="674846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000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b="1">
                <a:latin typeface="Georgia" pitchFamily="18" charset="0"/>
              </a:rPr>
              <a:t>Early Career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>
                <a:solidFill>
                  <a:srgbClr val="008000"/>
                </a:solidFill>
                <a:latin typeface="Georgia" pitchFamily="18" charset="0"/>
              </a:rPr>
              <a:t>At age six made $1 singing for a minstrel show</a:t>
            </a:r>
          </a:p>
          <a:p>
            <a:pPr>
              <a:lnSpc>
                <a:spcPct val="80000"/>
              </a:lnSpc>
            </a:pPr>
            <a:r>
              <a:rPr lang="en-US" sz="2400">
                <a:solidFill>
                  <a:srgbClr val="008000"/>
                </a:solidFill>
                <a:latin typeface="Georgia" pitchFamily="18" charset="0"/>
              </a:rPr>
              <a:t>Unsuccessfully auditioned for the Paulist Choristers in 1915. An internationally known boys chorus that sang a cappella. Leader was Father Finn.</a:t>
            </a:r>
          </a:p>
          <a:p>
            <a:pPr>
              <a:lnSpc>
                <a:spcPct val="80000"/>
              </a:lnSpc>
            </a:pPr>
            <a:r>
              <a:rPr lang="en-US" sz="2400">
                <a:solidFill>
                  <a:srgbClr val="008000"/>
                </a:solidFill>
                <a:latin typeface="Georgia" pitchFamily="18" charset="0"/>
              </a:rPr>
              <a:t>Sold candy on trains</a:t>
            </a:r>
          </a:p>
          <a:p>
            <a:pPr>
              <a:lnSpc>
                <a:spcPct val="80000"/>
              </a:lnSpc>
            </a:pPr>
            <a:r>
              <a:rPr lang="en-US" sz="2400">
                <a:solidFill>
                  <a:srgbClr val="008000"/>
                </a:solidFill>
                <a:latin typeface="Georgia" pitchFamily="18" charset="0"/>
              </a:rPr>
              <a:t>Worked in an insurance agency</a:t>
            </a:r>
          </a:p>
          <a:p>
            <a:pPr>
              <a:lnSpc>
                <a:spcPct val="80000"/>
              </a:lnSpc>
            </a:pPr>
            <a:r>
              <a:rPr lang="en-US" sz="2400">
                <a:solidFill>
                  <a:srgbClr val="008000"/>
                </a:solidFill>
                <a:latin typeface="Georgia" pitchFamily="18" charset="0"/>
              </a:rPr>
              <a:t>Sang at church socials and at Elks Club meetings</a:t>
            </a:r>
          </a:p>
          <a:p>
            <a:pPr>
              <a:lnSpc>
                <a:spcPct val="80000"/>
              </a:lnSpc>
            </a:pPr>
            <a:r>
              <a:rPr lang="en-US" sz="2400">
                <a:solidFill>
                  <a:srgbClr val="008000"/>
                </a:solidFill>
                <a:latin typeface="Georgia" pitchFamily="18" charset="0"/>
              </a:rPr>
              <a:t>Acted in small time Vaudeville</a:t>
            </a:r>
          </a:p>
          <a:p>
            <a:pPr>
              <a:lnSpc>
                <a:spcPct val="80000"/>
              </a:lnSpc>
            </a:pPr>
            <a:r>
              <a:rPr lang="en-US" sz="2400">
                <a:solidFill>
                  <a:srgbClr val="008000"/>
                </a:solidFill>
                <a:latin typeface="Georgia" pitchFamily="18" charset="0"/>
              </a:rPr>
              <a:t>Was an agent for Victrola Records</a:t>
            </a:r>
          </a:p>
          <a:p>
            <a:pPr>
              <a:lnSpc>
                <a:spcPct val="80000"/>
              </a:lnSpc>
            </a:pPr>
            <a:r>
              <a:rPr lang="en-US" sz="2400">
                <a:solidFill>
                  <a:srgbClr val="008000"/>
                </a:solidFill>
                <a:latin typeface="Georgia" pitchFamily="18" charset="0"/>
              </a:rPr>
              <a:t>At age 16 (1917) Morton enlisted in the Navy. His father found out and notified the authorities…he was held in the “jug” until his folks picked him up.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7" name="Picture 7" descr="IF SM 01-1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0"/>
            <a:ext cx="502761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000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>
          <a:xfrm>
            <a:off x="7543800" y="5943600"/>
            <a:ext cx="1143000" cy="914400"/>
          </a:xfrm>
        </p:spPr>
        <p:txBody>
          <a:bodyPr/>
          <a:lstStyle/>
          <a:p>
            <a:r>
              <a:rPr lang="en-US" sz="3200">
                <a:latin typeface="Georgia" pitchFamily="18" charset="0"/>
              </a:rPr>
              <a:t>1929</a:t>
            </a:r>
          </a:p>
        </p:txBody>
      </p:sp>
      <p:pic>
        <p:nvPicPr>
          <p:cNvPr id="17412" name="Picture 4" descr="IF SM 01-10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76475" y="0"/>
            <a:ext cx="5256213" cy="6858000"/>
          </a:xfrm>
          <a:noFill/>
          <a:ln/>
        </p:spPr>
      </p:pic>
    </p:spTree>
  </p:cSld>
  <p:clrMapOvr>
    <a:masterClrMapping/>
  </p:clrMapOvr>
  <p:transition spd="slow" advTm="6000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IF SM 00-321"/>
          <p:cNvPicPr>
            <a:picLocks noChangeAspect="1" noChangeArrowheads="1"/>
          </p:cNvPicPr>
          <p:nvPr/>
        </p:nvPicPr>
        <p:blipFill>
          <a:blip r:embed="rId2">
            <a:lum bright="18000"/>
          </a:blip>
          <a:srcRect/>
          <a:stretch>
            <a:fillRect/>
          </a:stretch>
        </p:blipFill>
        <p:spPr bwMode="auto">
          <a:xfrm>
            <a:off x="2014538" y="0"/>
            <a:ext cx="5113337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000">
    <p:wipe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 descr="\\Clare\Data\Morton Downey\Flapper Mothers Bo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2488" y="0"/>
            <a:ext cx="48990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4" name="Picture 4" descr="IFMD PH 00-04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7938"/>
            <a:ext cx="8763000" cy="683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IF SL 00-1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9600" y="0"/>
            <a:ext cx="53816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8" name="Picture 4" descr="IFMD PH 00-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7213" y="0"/>
            <a:ext cx="54895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b="1">
                <a:latin typeface="Georgia" pitchFamily="18" charset="0"/>
              </a:rPr>
              <a:t>Radio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1928	First broadcast in London</a:t>
            </a:r>
          </a:p>
          <a:p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1930-31	CBS; 15 minutes, 4 times a week, 7:00</a:t>
            </a:r>
          </a:p>
          <a:p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1931-32	CBS;</a:t>
            </a:r>
            <a:r>
              <a:rPr lang="en-US" sz="2800" i="1">
                <a:solidFill>
                  <a:srgbClr val="008000"/>
                </a:solidFill>
                <a:latin typeface="Georgia" pitchFamily="18" charset="0"/>
              </a:rPr>
              <a:t> The Camel Quarter Hour, 7:45</a:t>
            </a:r>
            <a:endParaRPr lang="en-US" sz="2800">
              <a:solidFill>
                <a:srgbClr val="008000"/>
              </a:solidFill>
              <a:latin typeface="Georgia" pitchFamily="18" charset="0"/>
            </a:endParaRPr>
          </a:p>
          <a:p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1933-51	Blue Network</a:t>
            </a:r>
          </a:p>
          <a:p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1943-45	Mutual; 15 minutes, weekdays at noon</a:t>
            </a:r>
          </a:p>
          <a:p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1945-47	NBC; 15 minutes, 3 times a week, 11:15</a:t>
            </a:r>
          </a:p>
          <a:p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1948-50	CBS; 30 minutes, Saturday at noon</a:t>
            </a:r>
          </a:p>
          <a:p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1950-51	The Coke Club</a:t>
            </a:r>
          </a:p>
        </p:txBody>
      </p:sp>
      <p:pic>
        <p:nvPicPr>
          <p:cNvPr id="4" name="Morton_whistle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572000" y="6172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numSld="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D Radio Columb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86" y="-1"/>
            <a:ext cx="8763313" cy="6798641"/>
          </a:xfrm>
          <a:prstGeom prst="rect">
            <a:avLst/>
          </a:prstGeom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D Radio Ben Bern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7484" y="0"/>
            <a:ext cx="5249031" cy="6858000"/>
          </a:xfrm>
          <a:prstGeom prst="rect">
            <a:avLst/>
          </a:prstGeom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b="1">
                <a:latin typeface="Georgia" pitchFamily="18" charset="0"/>
              </a:rPr>
              <a:t>Paul Whiteman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008000"/>
                </a:solidFill>
                <a:latin typeface="Georgia" pitchFamily="18" charset="0"/>
              </a:rPr>
              <a:t>1919 at age 19, discovered by Paul Whiteman at the Sheridan Square Theater in New York.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008000"/>
                </a:solidFill>
                <a:latin typeface="Georgia" pitchFamily="18" charset="0"/>
              </a:rPr>
              <a:t>Sang on the </a:t>
            </a:r>
            <a:r>
              <a:rPr lang="en-US" i="1">
                <a:solidFill>
                  <a:srgbClr val="008000"/>
                </a:solidFill>
                <a:latin typeface="Georgia" pitchFamily="18" charset="0"/>
              </a:rPr>
              <a:t>SS Leviathon </a:t>
            </a:r>
            <a:r>
              <a:rPr lang="en-US">
                <a:solidFill>
                  <a:srgbClr val="008000"/>
                </a:solidFill>
                <a:latin typeface="Georgia" pitchFamily="18" charset="0"/>
              </a:rPr>
              <a:t>until 1924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008000"/>
                </a:solidFill>
                <a:latin typeface="Georgia" pitchFamily="18" charset="0"/>
              </a:rPr>
              <a:t>Joined Whiteman’s main band in 1924</a:t>
            </a:r>
            <a:endParaRPr lang="en-US" i="1">
              <a:solidFill>
                <a:srgbClr val="008000"/>
              </a:solidFill>
              <a:latin typeface="Georgia" pitchFamily="18" charset="0"/>
            </a:endParaRP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008000"/>
                </a:solidFill>
                <a:latin typeface="Georgia" pitchFamily="18" charset="0"/>
              </a:rPr>
              <a:t>One of the first vocalists with Whiteman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008000"/>
                </a:solidFill>
                <a:latin typeface="Georgia" pitchFamily="18" charset="0"/>
              </a:rPr>
              <a:t>Ended up making $350 a week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008000"/>
                </a:solidFill>
                <a:latin typeface="Georgia" pitchFamily="18" charset="0"/>
              </a:rPr>
              <a:t>In between songs he sat in the brass section and pretended to blow a horn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2" name="Picture 4" descr="IFMD PH 00-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3088" y="0"/>
            <a:ext cx="5456237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D Radio NBC Pickens Sist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7503" y="0"/>
            <a:ext cx="5448993" cy="6858000"/>
          </a:xfrm>
          <a:prstGeom prst="rect">
            <a:avLst/>
          </a:prstGeom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6" name="Picture 4" descr="IFMD PH 00-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1188" y="0"/>
            <a:ext cx="5380037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61" name="Picture 5" descr="IFMD PH 00-0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5638" y="0"/>
            <a:ext cx="5291137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6" name="Picture 4" descr="IFMD PH 00-0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3413" y="0"/>
            <a:ext cx="5335587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60" name="Picture 4" descr="IFMD PH 00-0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5875"/>
            <a:ext cx="8382000" cy="68294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Georgia" pitchFamily="18" charset="0"/>
              </a:rPr>
              <a:t>Composer</a:t>
            </a:r>
          </a:p>
        </p:txBody>
      </p:sp>
      <p:pic>
        <p:nvPicPr>
          <p:cNvPr id="64527" name="Picture 1039" descr="IF SM 00-4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21238" y="1447800"/>
            <a:ext cx="4133850" cy="5410200"/>
          </a:xfrm>
          <a:noFill/>
          <a:ln/>
        </p:spPr>
      </p:pic>
      <p:pic>
        <p:nvPicPr>
          <p:cNvPr id="64529" name="Picture 1041" descr="IF SM 01-116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19075" y="1447800"/>
            <a:ext cx="4076700" cy="54102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9" name="Picture 7" descr="IF SM 00-55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28600" y="838200"/>
            <a:ext cx="4037013" cy="5410200"/>
          </a:xfrm>
          <a:noFill/>
          <a:ln/>
        </p:spPr>
      </p:pic>
      <p:pic>
        <p:nvPicPr>
          <p:cNvPr id="69640" name="Picture 8" descr="ECW SM 00-46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800600" y="914400"/>
            <a:ext cx="4100513" cy="54102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IF SM 00-898"/>
          <p:cNvPicPr>
            <a:picLocks noChangeAspect="1" noChangeArrowheads="1"/>
          </p:cNvPicPr>
          <p:nvPr/>
        </p:nvPicPr>
        <p:blipFill>
          <a:blip r:embed="rId3">
            <a:lum bright="-12000"/>
          </a:blip>
          <a:srcRect/>
          <a:stretch>
            <a:fillRect/>
          </a:stretch>
        </p:blipFill>
        <p:spPr bwMode="auto">
          <a:xfrm>
            <a:off x="1993900" y="0"/>
            <a:ext cx="515461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b="1">
                <a:latin typeface="Georgia" pitchFamily="18" charset="0"/>
              </a:rPr>
              <a:t>Art Deco Sheet Music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8000"/>
                </a:solidFill>
                <a:latin typeface="Georgia" pitchFamily="18" charset="0"/>
              </a:rPr>
              <a:t>Art Deco Period between 1925-1939</a:t>
            </a:r>
          </a:p>
          <a:p>
            <a:r>
              <a:rPr lang="en-US">
                <a:solidFill>
                  <a:srgbClr val="008000"/>
                </a:solidFill>
                <a:latin typeface="Georgia" pitchFamily="18" charset="0"/>
              </a:rPr>
              <a:t>Sheet music Art Deco design features:</a:t>
            </a:r>
          </a:p>
          <a:p>
            <a:pPr lvl="1"/>
            <a:r>
              <a:rPr lang="en-US">
                <a:solidFill>
                  <a:srgbClr val="008000"/>
                </a:solidFill>
                <a:latin typeface="Georgia" pitchFamily="18" charset="0"/>
              </a:rPr>
              <a:t>Geometric Shapes</a:t>
            </a:r>
          </a:p>
          <a:p>
            <a:pPr lvl="1"/>
            <a:r>
              <a:rPr lang="en-US">
                <a:solidFill>
                  <a:srgbClr val="008000"/>
                </a:solidFill>
                <a:latin typeface="Georgia" pitchFamily="18" charset="0"/>
              </a:rPr>
              <a:t>Futuristic</a:t>
            </a:r>
          </a:p>
          <a:p>
            <a:pPr lvl="1"/>
            <a:r>
              <a:rPr lang="en-US">
                <a:solidFill>
                  <a:srgbClr val="008000"/>
                </a:solidFill>
                <a:latin typeface="Georgia" pitchFamily="18" charset="0"/>
              </a:rPr>
              <a:t>Sweeping Curves</a:t>
            </a:r>
          </a:p>
          <a:p>
            <a:pPr lvl="1"/>
            <a:r>
              <a:rPr lang="en-US">
                <a:solidFill>
                  <a:srgbClr val="008000"/>
                </a:solidFill>
                <a:latin typeface="Georgia" pitchFamily="18" charset="0"/>
              </a:rPr>
              <a:t>Colors of Orange, blues &amp; yellows</a:t>
            </a:r>
          </a:p>
          <a:p>
            <a:pPr lvl="2"/>
            <a:r>
              <a:rPr lang="en-US">
                <a:solidFill>
                  <a:srgbClr val="008000"/>
                </a:solidFill>
                <a:latin typeface="Georgia" pitchFamily="18" charset="0"/>
              </a:rPr>
              <a:t>Colors generally cooler and metallic</a:t>
            </a:r>
          </a:p>
        </p:txBody>
      </p:sp>
      <p:pic>
        <p:nvPicPr>
          <p:cNvPr id="4" name="02 Track 2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648200" y="6248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numSld="12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F SM 01-1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3900" y="0"/>
            <a:ext cx="5154613" cy="6858000"/>
          </a:xfrm>
          <a:prstGeom prst="rect">
            <a:avLst/>
          </a:prstGeom>
          <a:noFill/>
        </p:spPr>
      </p:pic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>
              <a:latin typeface="Arial" charset="0"/>
            </a:endParaRPr>
          </a:p>
        </p:txBody>
      </p:sp>
      <p:sp>
        <p:nvSpPr>
          <p:cNvPr id="7185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0"/>
            <a:ext cx="8229600" cy="4572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US"/>
          </a:p>
          <a:p>
            <a:pPr>
              <a:lnSpc>
                <a:spcPct val="90000"/>
              </a:lnSpc>
              <a:buFontTx/>
              <a:buNone/>
            </a:pPr>
            <a:endParaRPr lang="en-US"/>
          </a:p>
          <a:p>
            <a:pPr>
              <a:lnSpc>
                <a:spcPct val="90000"/>
              </a:lnSpc>
              <a:buFontTx/>
              <a:buNone/>
            </a:pPr>
            <a:endParaRPr lang="en-US"/>
          </a:p>
          <a:p>
            <a:pPr>
              <a:lnSpc>
                <a:spcPct val="90000"/>
              </a:lnSpc>
              <a:buFontTx/>
              <a:buNone/>
            </a:pPr>
            <a:endParaRPr lang="en-US"/>
          </a:p>
          <a:p>
            <a:pPr>
              <a:lnSpc>
                <a:spcPct val="90000"/>
              </a:lnSpc>
              <a:buFontTx/>
              <a:buNone/>
            </a:pPr>
            <a:endParaRPr lang="en-US"/>
          </a:p>
          <a:p>
            <a:pPr>
              <a:lnSpc>
                <a:spcPct val="90000"/>
              </a:lnSpc>
              <a:buFontTx/>
              <a:buNone/>
            </a:pPr>
            <a:endParaRPr lang="en-US"/>
          </a:p>
          <a:p>
            <a:pPr>
              <a:lnSpc>
                <a:spcPct val="90000"/>
              </a:lnSpc>
              <a:buFontTx/>
              <a:buNone/>
            </a:pPr>
            <a:endParaRPr lang="en-US"/>
          </a:p>
          <a:p>
            <a:pPr>
              <a:lnSpc>
                <a:spcPct val="90000"/>
              </a:lnSpc>
              <a:buFontTx/>
              <a:buNone/>
            </a:pPr>
            <a:r>
              <a:rPr lang="en-US"/>
              <a:t>								     </a:t>
            </a:r>
            <a:r>
              <a:rPr lang="en-US" sz="2800">
                <a:latin typeface="Georgia" pitchFamily="18" charset="0"/>
              </a:rPr>
              <a:t>1924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3" name="Rectangle 5"/>
          <p:cNvSpPr>
            <a:spLocks noGrp="1" noChangeArrowheads="1"/>
          </p:cNvSpPr>
          <p:nvPr>
            <p:ph type="title"/>
          </p:nvPr>
        </p:nvSpPr>
        <p:spPr>
          <a:xfrm>
            <a:off x="7543800" y="5486400"/>
            <a:ext cx="1600200" cy="1371600"/>
          </a:xfrm>
        </p:spPr>
        <p:txBody>
          <a:bodyPr/>
          <a:lstStyle/>
          <a:p>
            <a:r>
              <a:rPr lang="en-US" sz="2800">
                <a:latin typeface="Georgia" pitchFamily="18" charset="0"/>
              </a:rPr>
              <a:t>Art Deco</a:t>
            </a:r>
            <a:br>
              <a:rPr lang="en-US" sz="2800">
                <a:latin typeface="Georgia" pitchFamily="18" charset="0"/>
              </a:rPr>
            </a:br>
            <a:r>
              <a:rPr lang="en-US" sz="2800">
                <a:latin typeface="Georgia" pitchFamily="18" charset="0"/>
              </a:rPr>
              <a:t>1928</a:t>
            </a:r>
          </a:p>
        </p:txBody>
      </p:sp>
      <p:pic>
        <p:nvPicPr>
          <p:cNvPr id="99332" name="Picture 4" descr="IF SM 01-11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05050" y="0"/>
            <a:ext cx="5189538" cy="6858000"/>
          </a:xfrm>
          <a:noFill/>
          <a:ln/>
        </p:spPr>
      </p:pic>
    </p:spTree>
  </p:cSld>
  <p:clrMapOvr>
    <a:masterClrMapping/>
  </p:clrMapOvr>
  <p:transition spd="slow" advTm="5000">
    <p:strips dir="l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7" name="Rectangle 5"/>
          <p:cNvSpPr>
            <a:spLocks noGrp="1" noChangeArrowheads="1"/>
          </p:cNvSpPr>
          <p:nvPr>
            <p:ph type="title"/>
          </p:nvPr>
        </p:nvSpPr>
        <p:spPr>
          <a:xfrm>
            <a:off x="7543800" y="5562600"/>
            <a:ext cx="1600200" cy="1295400"/>
          </a:xfrm>
        </p:spPr>
        <p:txBody>
          <a:bodyPr/>
          <a:lstStyle/>
          <a:p>
            <a:r>
              <a:rPr lang="en-US" sz="3200">
                <a:latin typeface="Georgia" pitchFamily="18" charset="0"/>
              </a:rPr>
              <a:t>1930</a:t>
            </a:r>
          </a:p>
        </p:txBody>
      </p:sp>
      <p:pic>
        <p:nvPicPr>
          <p:cNvPr id="146436" name="Picture 4" descr="IF SM 00-81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8000"/>
          </a:blip>
          <a:srcRect/>
          <a:stretch>
            <a:fillRect/>
          </a:stretch>
        </p:blipFill>
        <p:spPr>
          <a:xfrm>
            <a:off x="2300288" y="0"/>
            <a:ext cx="5200650" cy="6858000"/>
          </a:xfrm>
          <a:noFill/>
          <a:ln/>
        </p:spPr>
      </p:pic>
    </p:spTree>
  </p:cSld>
  <p:clrMapOvr>
    <a:masterClrMapping/>
  </p:clrMapOvr>
  <p:transition spd="slow" advTm="5000">
    <p:strips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3" name="Rectangle 5"/>
          <p:cNvSpPr>
            <a:spLocks noGrp="1" noChangeArrowheads="1"/>
          </p:cNvSpPr>
          <p:nvPr>
            <p:ph type="title"/>
          </p:nvPr>
        </p:nvSpPr>
        <p:spPr>
          <a:xfrm>
            <a:off x="7467600" y="5791200"/>
            <a:ext cx="1676400" cy="1066800"/>
          </a:xfrm>
        </p:spPr>
        <p:txBody>
          <a:bodyPr/>
          <a:lstStyle/>
          <a:p>
            <a:r>
              <a:rPr lang="en-US" sz="2800">
                <a:latin typeface="Georgia" pitchFamily="18" charset="0"/>
              </a:rPr>
              <a:t>Art Deco</a:t>
            </a:r>
            <a:br>
              <a:rPr lang="en-US" sz="2800">
                <a:latin typeface="Georgia" pitchFamily="18" charset="0"/>
              </a:rPr>
            </a:br>
            <a:r>
              <a:rPr lang="en-US" sz="2800">
                <a:latin typeface="Georgia" pitchFamily="18" charset="0"/>
              </a:rPr>
              <a:t>1931</a:t>
            </a:r>
          </a:p>
        </p:txBody>
      </p:sp>
      <p:pic>
        <p:nvPicPr>
          <p:cNvPr id="89092" name="Picture 4" descr="IF SM 00-90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36800" y="0"/>
            <a:ext cx="5114925" cy="6858000"/>
          </a:xfrm>
          <a:noFill/>
          <a:ln/>
        </p:spPr>
      </p:pic>
    </p:spTree>
  </p:cSld>
  <p:clrMapOvr>
    <a:masterClrMapping/>
  </p:clrMapOvr>
  <p:transition spd="slow" advTm="5000">
    <p:strips dir="r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1" name="Rectangle 5"/>
          <p:cNvSpPr>
            <a:spLocks noGrp="1" noChangeArrowheads="1"/>
          </p:cNvSpPr>
          <p:nvPr>
            <p:ph type="title"/>
          </p:nvPr>
        </p:nvSpPr>
        <p:spPr>
          <a:xfrm>
            <a:off x="7467600" y="5486400"/>
            <a:ext cx="1676400" cy="1371600"/>
          </a:xfrm>
        </p:spPr>
        <p:txBody>
          <a:bodyPr/>
          <a:lstStyle/>
          <a:p>
            <a:r>
              <a:rPr lang="en-US" sz="2800">
                <a:latin typeface="Georgia" pitchFamily="18" charset="0"/>
              </a:rPr>
              <a:t>Art Deco</a:t>
            </a:r>
            <a:br>
              <a:rPr lang="en-US" sz="2800">
                <a:latin typeface="Georgia" pitchFamily="18" charset="0"/>
              </a:rPr>
            </a:br>
            <a:r>
              <a:rPr lang="en-US" sz="2800">
                <a:latin typeface="Georgia" pitchFamily="18" charset="0"/>
              </a:rPr>
              <a:t>1931</a:t>
            </a:r>
          </a:p>
        </p:txBody>
      </p:sp>
      <p:pic>
        <p:nvPicPr>
          <p:cNvPr id="101380" name="Picture 4" descr="IF SM 01-34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35213" y="0"/>
            <a:ext cx="5122862" cy="6858000"/>
          </a:xfrm>
          <a:noFill/>
          <a:ln/>
        </p:spPr>
      </p:pic>
    </p:spTree>
  </p:cSld>
  <p:clrMapOvr>
    <a:masterClrMapping/>
  </p:clrMapOvr>
  <p:transition spd="slow" advTm="5000">
    <p:strips dir="r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7391400" y="5715000"/>
            <a:ext cx="1752600" cy="1143000"/>
          </a:xfrm>
        </p:spPr>
        <p:txBody>
          <a:bodyPr/>
          <a:lstStyle/>
          <a:p>
            <a:r>
              <a:rPr lang="en-US" sz="2800">
                <a:latin typeface="Georgia" pitchFamily="18" charset="0"/>
              </a:rPr>
              <a:t>Art Deco 1931</a:t>
            </a:r>
          </a:p>
        </p:txBody>
      </p:sp>
      <p:pic>
        <p:nvPicPr>
          <p:cNvPr id="14340" name="Picture 4" descr="IF SM 01-34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7400" y="0"/>
            <a:ext cx="5162550" cy="6858000"/>
          </a:xfrm>
          <a:noFill/>
          <a:ln/>
        </p:spPr>
      </p:pic>
    </p:spTree>
  </p:cSld>
  <p:clrMapOvr>
    <a:masterClrMapping/>
  </p:clrMapOvr>
  <p:transition spd="slow" advTm="5000">
    <p:strips dir="l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5" name="Rectangle 5"/>
          <p:cNvSpPr>
            <a:spLocks noGrp="1" noChangeArrowheads="1"/>
          </p:cNvSpPr>
          <p:nvPr>
            <p:ph type="title"/>
          </p:nvPr>
        </p:nvSpPr>
        <p:spPr>
          <a:xfrm>
            <a:off x="7467600" y="5257800"/>
            <a:ext cx="1676400" cy="1600200"/>
          </a:xfrm>
        </p:spPr>
        <p:txBody>
          <a:bodyPr/>
          <a:lstStyle/>
          <a:p>
            <a:r>
              <a:rPr lang="en-US" sz="2800">
                <a:latin typeface="Georgia" pitchFamily="18" charset="0"/>
              </a:rPr>
              <a:t>Art Deco</a:t>
            </a:r>
            <a:br>
              <a:rPr lang="en-US" sz="2800">
                <a:latin typeface="Georgia" pitchFamily="18" charset="0"/>
              </a:rPr>
            </a:br>
            <a:r>
              <a:rPr lang="en-US" sz="2800">
                <a:latin typeface="Georgia" pitchFamily="18" charset="0"/>
              </a:rPr>
              <a:t>1931</a:t>
            </a:r>
          </a:p>
        </p:txBody>
      </p:sp>
      <p:pic>
        <p:nvPicPr>
          <p:cNvPr id="122884" name="Picture 4" descr="IF SM 00-89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36800" y="0"/>
            <a:ext cx="5114925" cy="6858000"/>
          </a:xfrm>
          <a:noFill/>
          <a:ln/>
        </p:spPr>
      </p:pic>
    </p:spTree>
  </p:cSld>
  <p:clrMapOvr>
    <a:masterClrMapping/>
  </p:clrMapOvr>
  <p:transition spd="slow" advTm="5000">
    <p:strips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5" name="Rectangle 5"/>
          <p:cNvSpPr>
            <a:spLocks noGrp="1" noChangeArrowheads="1"/>
          </p:cNvSpPr>
          <p:nvPr>
            <p:ph type="title"/>
          </p:nvPr>
        </p:nvSpPr>
        <p:spPr>
          <a:xfrm>
            <a:off x="7543800" y="5486400"/>
            <a:ext cx="1600200" cy="1371600"/>
          </a:xfrm>
        </p:spPr>
        <p:txBody>
          <a:bodyPr/>
          <a:lstStyle/>
          <a:p>
            <a:r>
              <a:rPr lang="en-US" sz="2800">
                <a:latin typeface="Georgia" pitchFamily="18" charset="0"/>
              </a:rPr>
              <a:t>Art Deco</a:t>
            </a:r>
            <a:br>
              <a:rPr lang="en-US" sz="2800">
                <a:latin typeface="Georgia" pitchFamily="18" charset="0"/>
              </a:rPr>
            </a:br>
            <a:r>
              <a:rPr lang="en-US" sz="2800">
                <a:latin typeface="Georgia" pitchFamily="18" charset="0"/>
              </a:rPr>
              <a:t>1931</a:t>
            </a:r>
          </a:p>
        </p:txBody>
      </p:sp>
      <p:pic>
        <p:nvPicPr>
          <p:cNvPr id="97284" name="Picture 4" descr="IF SM 00-88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65363" y="0"/>
            <a:ext cx="5278437" cy="6858000"/>
          </a:xfrm>
          <a:noFill/>
          <a:ln/>
        </p:spPr>
      </p:pic>
    </p:spTree>
  </p:cSld>
  <p:clrMapOvr>
    <a:masterClrMapping/>
  </p:clrMapOvr>
  <p:transition spd="slow" advTm="5000">
    <p:strips dir="r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1" name="Rectangle 5"/>
          <p:cNvSpPr>
            <a:spLocks noGrp="1" noChangeArrowheads="1"/>
          </p:cNvSpPr>
          <p:nvPr>
            <p:ph type="title"/>
          </p:nvPr>
        </p:nvSpPr>
        <p:spPr>
          <a:xfrm>
            <a:off x="7467600" y="5562600"/>
            <a:ext cx="1676400" cy="1295400"/>
          </a:xfrm>
        </p:spPr>
        <p:txBody>
          <a:bodyPr/>
          <a:lstStyle/>
          <a:p>
            <a:r>
              <a:rPr lang="en-US" sz="2800">
                <a:latin typeface="Georgia" pitchFamily="18" charset="0"/>
              </a:rPr>
              <a:t>Art Deco</a:t>
            </a:r>
            <a:br>
              <a:rPr lang="en-US" sz="2800">
                <a:latin typeface="Georgia" pitchFamily="18" charset="0"/>
              </a:rPr>
            </a:br>
            <a:r>
              <a:rPr lang="en-US" sz="2800">
                <a:latin typeface="Georgia" pitchFamily="18" charset="0"/>
              </a:rPr>
              <a:t>1932</a:t>
            </a:r>
          </a:p>
        </p:txBody>
      </p:sp>
      <p:pic>
        <p:nvPicPr>
          <p:cNvPr id="91140" name="Picture 4" descr="IF SM 00-41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2000"/>
          </a:blip>
          <a:srcRect/>
          <a:stretch>
            <a:fillRect/>
          </a:stretch>
        </p:blipFill>
        <p:spPr>
          <a:xfrm>
            <a:off x="2309813" y="0"/>
            <a:ext cx="5178425" cy="6858000"/>
          </a:xfrm>
          <a:noFill/>
          <a:ln/>
        </p:spPr>
      </p:pic>
    </p:spTree>
  </p:cSld>
  <p:clrMapOvr>
    <a:masterClrMapping/>
  </p:clrMapOvr>
  <p:transition spd="slow" advTm="5000">
    <p:strips dir="r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Rectangle 5"/>
          <p:cNvSpPr>
            <a:spLocks noGrp="1" noChangeArrowheads="1"/>
          </p:cNvSpPr>
          <p:nvPr>
            <p:ph type="title"/>
          </p:nvPr>
        </p:nvSpPr>
        <p:spPr>
          <a:xfrm>
            <a:off x="7467600" y="5562600"/>
            <a:ext cx="1676400" cy="1295400"/>
          </a:xfrm>
        </p:spPr>
        <p:txBody>
          <a:bodyPr/>
          <a:lstStyle/>
          <a:p>
            <a:r>
              <a:rPr lang="en-US" sz="2800">
                <a:latin typeface="Georgia" pitchFamily="18" charset="0"/>
              </a:rPr>
              <a:t>Art Deco</a:t>
            </a:r>
            <a:br>
              <a:rPr lang="en-US" sz="2800">
                <a:latin typeface="Georgia" pitchFamily="18" charset="0"/>
              </a:rPr>
            </a:br>
            <a:r>
              <a:rPr lang="en-US" sz="2800">
                <a:latin typeface="Georgia" pitchFamily="18" charset="0"/>
              </a:rPr>
              <a:t>1932</a:t>
            </a:r>
          </a:p>
        </p:txBody>
      </p:sp>
      <p:pic>
        <p:nvPicPr>
          <p:cNvPr id="93188" name="Picture 4" descr="IF SM 00-55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55850" y="0"/>
            <a:ext cx="5075238" cy="6858000"/>
          </a:xfrm>
          <a:noFill/>
          <a:ln/>
        </p:spPr>
      </p:pic>
    </p:spTree>
  </p:cSld>
  <p:clrMapOvr>
    <a:masterClrMapping/>
  </p:clrMapOvr>
  <p:transition spd="slow" advTm="5000">
    <p:strips dir="l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7" name="Rectangle 5"/>
          <p:cNvSpPr>
            <a:spLocks noGrp="1" noChangeArrowheads="1"/>
          </p:cNvSpPr>
          <p:nvPr>
            <p:ph type="title"/>
          </p:nvPr>
        </p:nvSpPr>
        <p:spPr>
          <a:xfrm>
            <a:off x="7391400" y="5410200"/>
            <a:ext cx="1752600" cy="1447800"/>
          </a:xfrm>
        </p:spPr>
        <p:txBody>
          <a:bodyPr/>
          <a:lstStyle/>
          <a:p>
            <a:r>
              <a:rPr lang="en-US" sz="2800">
                <a:latin typeface="Georgia" pitchFamily="18" charset="0"/>
              </a:rPr>
              <a:t>Art Deco</a:t>
            </a:r>
            <a:br>
              <a:rPr lang="en-US" sz="2800">
                <a:latin typeface="Georgia" pitchFamily="18" charset="0"/>
              </a:rPr>
            </a:br>
            <a:r>
              <a:rPr lang="en-US" sz="2800">
                <a:latin typeface="Georgia" pitchFamily="18" charset="0"/>
              </a:rPr>
              <a:t>1933</a:t>
            </a:r>
          </a:p>
        </p:txBody>
      </p:sp>
      <p:pic>
        <p:nvPicPr>
          <p:cNvPr id="95236" name="Picture 4" descr="IF SM 00-88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09813" y="0"/>
            <a:ext cx="5178425" cy="6858000"/>
          </a:xfrm>
          <a:noFill/>
          <a:ln/>
        </p:spPr>
      </p:pic>
    </p:spTree>
  </p:cSld>
  <p:clrMapOvr>
    <a:masterClrMapping/>
  </p:clrMapOvr>
  <p:transition spd="slow" advTm="5000"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S Leviath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1284"/>
            <a:ext cx="9144000" cy="5795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9" name="Rectangle 5"/>
          <p:cNvSpPr>
            <a:spLocks noGrp="1" noChangeArrowheads="1"/>
          </p:cNvSpPr>
          <p:nvPr>
            <p:ph type="title"/>
          </p:nvPr>
        </p:nvSpPr>
        <p:spPr>
          <a:xfrm>
            <a:off x="7467600" y="5562600"/>
            <a:ext cx="1676400" cy="1295400"/>
          </a:xfrm>
        </p:spPr>
        <p:txBody>
          <a:bodyPr/>
          <a:lstStyle/>
          <a:p>
            <a:r>
              <a:rPr lang="en-US" sz="2800">
                <a:latin typeface="Georgia" pitchFamily="18" charset="0"/>
              </a:rPr>
              <a:t>Art Deco</a:t>
            </a:r>
            <a:br>
              <a:rPr lang="en-US" sz="2800">
                <a:latin typeface="Georgia" pitchFamily="18" charset="0"/>
              </a:rPr>
            </a:br>
            <a:r>
              <a:rPr lang="en-US" sz="2800">
                <a:latin typeface="Georgia" pitchFamily="18" charset="0"/>
              </a:rPr>
              <a:t>1934</a:t>
            </a:r>
          </a:p>
        </p:txBody>
      </p:sp>
      <p:pic>
        <p:nvPicPr>
          <p:cNvPr id="103428" name="Picture 4" descr="IF SM 01-34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14575" y="0"/>
            <a:ext cx="5167313" cy="6858000"/>
          </a:xfrm>
          <a:noFill/>
          <a:ln/>
        </p:spPr>
      </p:pic>
    </p:spTree>
  </p:cSld>
  <p:clrMapOvr>
    <a:masterClrMapping/>
  </p:clrMapOvr>
  <p:transition spd="slow" advTm="5000">
    <p:strips dir="r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1" name="Rectangle 205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b="1">
                <a:latin typeface="Georgia" pitchFamily="18" charset="0"/>
              </a:rPr>
              <a:t>1931 - 1935 Songs</a:t>
            </a:r>
            <a:br>
              <a:rPr lang="en-US" b="1">
                <a:latin typeface="Georgia" pitchFamily="18" charset="0"/>
              </a:rPr>
            </a:br>
            <a:r>
              <a:rPr lang="en-US" sz="3200">
                <a:latin typeface="Georgia" pitchFamily="18" charset="0"/>
              </a:rPr>
              <a:t>1931</a:t>
            </a:r>
          </a:p>
        </p:txBody>
      </p:sp>
      <p:pic>
        <p:nvPicPr>
          <p:cNvPr id="106500" name="Picture 2052" descr="IF SM 00-88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bright="-12000"/>
          </a:blip>
          <a:srcRect/>
          <a:stretch>
            <a:fillRect/>
          </a:stretch>
        </p:blipFill>
        <p:spPr>
          <a:xfrm>
            <a:off x="215900" y="1295400"/>
            <a:ext cx="4195763" cy="5562600"/>
          </a:xfrm>
          <a:noFill/>
          <a:ln/>
        </p:spPr>
      </p:pic>
      <p:pic>
        <p:nvPicPr>
          <p:cNvPr id="106504" name="Picture 2056" descr="IF SM 01-12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748213" y="1295400"/>
            <a:ext cx="4159250" cy="5562600"/>
          </a:xfrm>
          <a:noFill/>
          <a:ln/>
        </p:spPr>
      </p:pic>
      <p:pic>
        <p:nvPicPr>
          <p:cNvPr id="5" name="01 Wabash Moon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sz="3200">
                <a:latin typeface="Georgia" pitchFamily="18" charset="0"/>
              </a:rPr>
              <a:t>1931</a:t>
            </a:r>
          </a:p>
        </p:txBody>
      </p:sp>
      <p:pic>
        <p:nvPicPr>
          <p:cNvPr id="108554" name="Picture 10" descr="IF SM 01-1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3838" y="1295400"/>
            <a:ext cx="4181475" cy="5562600"/>
          </a:xfrm>
          <a:noFill/>
          <a:ln/>
        </p:spPr>
      </p:pic>
      <p:pic>
        <p:nvPicPr>
          <p:cNvPr id="108555" name="Picture 11" descr="IF SM 01-10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37100" y="1295400"/>
            <a:ext cx="4181475" cy="5562600"/>
          </a:xfrm>
          <a:noFill/>
          <a:ln/>
        </p:spPr>
      </p:pic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sz="3200">
                <a:latin typeface="Georgia" pitchFamily="18" charset="0"/>
              </a:rPr>
              <a:t>1931</a:t>
            </a:r>
          </a:p>
        </p:txBody>
      </p:sp>
      <p:pic>
        <p:nvPicPr>
          <p:cNvPr id="110596" name="Picture 4" descr="IF SM 00-55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18000"/>
          </a:blip>
          <a:srcRect/>
          <a:stretch>
            <a:fillRect/>
          </a:stretch>
        </p:blipFill>
        <p:spPr>
          <a:xfrm>
            <a:off x="309563" y="1295400"/>
            <a:ext cx="4022725" cy="5562600"/>
          </a:xfrm>
          <a:noFill/>
          <a:ln/>
        </p:spPr>
      </p:pic>
      <p:pic>
        <p:nvPicPr>
          <p:cNvPr id="110600" name="Picture 8" descr="IF SM 01-35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9638" y="1295400"/>
            <a:ext cx="4216400" cy="5562600"/>
          </a:xfrm>
          <a:noFill/>
          <a:ln/>
        </p:spPr>
      </p:pic>
    </p:spTree>
  </p:cSld>
  <p:clrMapOvr>
    <a:masterClrMapping/>
  </p:clrMapOvr>
  <p:transition spd="slow" advTm="8000">
    <p:wipe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7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sz="3200">
                <a:latin typeface="Georgia" pitchFamily="18" charset="0"/>
              </a:rPr>
              <a:t>1931</a:t>
            </a:r>
          </a:p>
        </p:txBody>
      </p:sp>
      <p:pic>
        <p:nvPicPr>
          <p:cNvPr id="112644" name="Picture 4" descr="IF SM 01-1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6375" y="1295400"/>
            <a:ext cx="4214813" cy="5562600"/>
          </a:xfrm>
          <a:noFill/>
          <a:ln/>
        </p:spPr>
      </p:pic>
      <p:pic>
        <p:nvPicPr>
          <p:cNvPr id="112649" name="Picture 9" descr="IF SM 01-12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48213" y="1295400"/>
            <a:ext cx="4159250" cy="5562600"/>
          </a:xfrm>
          <a:noFill/>
          <a:ln/>
        </p:spPr>
      </p:pic>
    </p:spTree>
  </p:cSld>
  <p:clrMapOvr>
    <a:masterClrMapping/>
  </p:clrMapOvr>
  <p:transition spd="slow" advTm="8000">
    <p:wipe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sz="3200">
                <a:latin typeface="Georgia" pitchFamily="18" charset="0"/>
              </a:rPr>
              <a:t>1931</a:t>
            </a:r>
          </a:p>
        </p:txBody>
      </p:sp>
      <p:pic>
        <p:nvPicPr>
          <p:cNvPr id="120839" name="Picture 7" descr="IF SM 00-89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-18000"/>
          </a:blip>
          <a:srcRect/>
          <a:stretch>
            <a:fillRect/>
          </a:stretch>
        </p:blipFill>
        <p:spPr>
          <a:xfrm>
            <a:off x="231775" y="1219200"/>
            <a:ext cx="4224338" cy="5638800"/>
          </a:xfrm>
          <a:noFill/>
          <a:ln/>
        </p:spPr>
      </p:pic>
      <p:pic>
        <p:nvPicPr>
          <p:cNvPr id="120840" name="Picture 8" descr="IF SM 01-10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64075" y="1219200"/>
            <a:ext cx="4273550" cy="5638800"/>
          </a:xfrm>
          <a:noFill/>
          <a:ln/>
        </p:spPr>
      </p:pic>
    </p:spTree>
  </p:cSld>
  <p:clrMapOvr>
    <a:masterClrMapping/>
  </p:clrMapOvr>
  <p:transition spd="slow" advTm="8000">
    <p:wipe dir="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sz="3200">
                <a:latin typeface="Georgia" pitchFamily="18" charset="0"/>
              </a:rPr>
              <a:t>1932</a:t>
            </a:r>
          </a:p>
        </p:txBody>
      </p:sp>
      <p:pic>
        <p:nvPicPr>
          <p:cNvPr id="134151" name="Picture 7" descr="IF SM 00-88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5900" y="1295400"/>
            <a:ext cx="4195763" cy="5562600"/>
          </a:xfrm>
          <a:noFill/>
          <a:ln/>
        </p:spPr>
      </p:pic>
      <p:pic>
        <p:nvPicPr>
          <p:cNvPr id="134152" name="Picture 8" descr="IF SM 01-35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3288" y="1295400"/>
            <a:ext cx="4232275" cy="5562600"/>
          </a:xfrm>
          <a:noFill/>
          <a:ln/>
        </p:spPr>
      </p:pic>
    </p:spTree>
  </p:cSld>
  <p:clrMapOvr>
    <a:masterClrMapping/>
  </p:clrMapOvr>
  <p:transition spd="slow" advTm="8000"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sz="3200">
                <a:latin typeface="Georgia" pitchFamily="18" charset="0"/>
              </a:rPr>
              <a:t>1932</a:t>
            </a:r>
          </a:p>
        </p:txBody>
      </p:sp>
      <p:pic>
        <p:nvPicPr>
          <p:cNvPr id="136199" name="Picture 7" descr="IF SM 01-35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7963" y="1219200"/>
            <a:ext cx="4271962" cy="5638800"/>
          </a:xfrm>
          <a:noFill/>
          <a:ln/>
        </p:spPr>
      </p:pic>
      <p:pic>
        <p:nvPicPr>
          <p:cNvPr id="136200" name="Picture 8" descr="IF SM 00-48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18000"/>
          </a:blip>
          <a:srcRect/>
          <a:stretch>
            <a:fillRect/>
          </a:stretch>
        </p:blipFill>
        <p:spPr>
          <a:xfrm>
            <a:off x="4678363" y="1219200"/>
            <a:ext cx="4241800" cy="5638800"/>
          </a:xfrm>
          <a:noFill/>
          <a:ln/>
        </p:spPr>
      </p:pic>
    </p:spTree>
  </p:cSld>
  <p:clrMapOvr>
    <a:masterClrMapping/>
  </p:clrMapOvr>
  <p:transition spd="slow" advTm="8000">
    <p:wipe dir="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sz="3200">
                <a:latin typeface="Georgia" pitchFamily="18" charset="0"/>
              </a:rPr>
              <a:t>1933</a:t>
            </a:r>
          </a:p>
        </p:txBody>
      </p:sp>
      <p:pic>
        <p:nvPicPr>
          <p:cNvPr id="142343" name="Picture 7" descr="IF SM 01-47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9075" y="1143000"/>
            <a:ext cx="4306888" cy="5715000"/>
          </a:xfrm>
          <a:noFill/>
          <a:ln/>
        </p:spPr>
      </p:pic>
      <p:pic>
        <p:nvPicPr>
          <p:cNvPr id="142344" name="Picture 8" descr="IF SM 00-55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24000"/>
          </a:blip>
          <a:srcRect/>
          <a:stretch>
            <a:fillRect/>
          </a:stretch>
        </p:blipFill>
        <p:spPr>
          <a:xfrm>
            <a:off x="4610100" y="1143000"/>
            <a:ext cx="4322763" cy="5715000"/>
          </a:xfrm>
          <a:noFill/>
          <a:ln/>
        </p:spPr>
      </p:pic>
    </p:spTree>
  </p:cSld>
  <p:clrMapOvr>
    <a:masterClrMapping/>
  </p:clrMapOvr>
  <p:transition spd="slow" advTm="8000"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sz="3200">
                <a:latin typeface="Georgia" pitchFamily="18" charset="0"/>
              </a:rPr>
              <a:t>1934</a:t>
            </a:r>
          </a:p>
        </p:txBody>
      </p:sp>
      <p:pic>
        <p:nvPicPr>
          <p:cNvPr id="148486" name="Picture 6" descr="IF SM 01-34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143000"/>
            <a:ext cx="4318000" cy="5715000"/>
          </a:xfrm>
          <a:noFill/>
          <a:ln/>
        </p:spPr>
      </p:pic>
      <p:pic>
        <p:nvPicPr>
          <p:cNvPr id="148487" name="Picture 7" descr="IF SM 01-34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76788" y="1143000"/>
            <a:ext cx="4367212" cy="5715000"/>
          </a:xfrm>
          <a:noFill/>
          <a:ln/>
        </p:spPr>
      </p:pic>
    </p:spTree>
  </p:cSld>
  <p:clrMapOvr>
    <a:masterClrMapping/>
  </p:clrMapOvr>
  <p:transition spd="slow" advTm="8000"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D SS Leviathan Unifor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2235" y="0"/>
            <a:ext cx="483952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sz="3200">
                <a:latin typeface="Georgia" pitchFamily="18" charset="0"/>
              </a:rPr>
              <a:t>1935</a:t>
            </a:r>
          </a:p>
        </p:txBody>
      </p:sp>
      <p:pic>
        <p:nvPicPr>
          <p:cNvPr id="150535" name="Picture 7" descr="IF SM 01-1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295400"/>
            <a:ext cx="4170363" cy="5562600"/>
          </a:xfrm>
          <a:noFill/>
          <a:ln/>
        </p:spPr>
      </p:pic>
      <p:pic>
        <p:nvPicPr>
          <p:cNvPr id="150536" name="Picture 8" descr="IF SM 01-1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73638" y="1295400"/>
            <a:ext cx="4170362" cy="5562600"/>
          </a:xfrm>
          <a:noFill/>
          <a:ln/>
        </p:spPr>
      </p:pic>
    </p:spTree>
  </p:cSld>
  <p:clrMapOvr>
    <a:masterClrMapping/>
  </p:clrMapOvr>
  <p:transition spd="slow" advTm="8000">
    <p:wipe dir="d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1934 DOWNEYGRAM Envelope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298575"/>
            <a:ext cx="9144000" cy="5127625"/>
          </a:xfrm>
          <a:noFill/>
          <a:ln/>
        </p:spPr>
      </p:pic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400" b="1"/>
              <a:t>Correspondence &amp; Advertising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1934 DOWNEYGR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9050"/>
            <a:ext cx="8382000" cy="6818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\\Clare\Data\Morton Downey\RCA 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1708150" cy="6858000"/>
          </a:xfrm>
          <a:prstGeom prst="rect">
            <a:avLst/>
          </a:prstGeom>
          <a:noFill/>
        </p:spPr>
      </p:pic>
      <p:pic>
        <p:nvPicPr>
          <p:cNvPr id="250883" name="Picture 3" descr="\\Clare\Data\Morton Downey\Shredded Ralston 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9238" y="0"/>
            <a:ext cx="2544762" cy="6858000"/>
          </a:xfrm>
          <a:prstGeom prst="rect">
            <a:avLst/>
          </a:prstGeom>
          <a:noFill/>
        </p:spPr>
      </p:pic>
      <p:pic>
        <p:nvPicPr>
          <p:cNvPr id="250884" name="Picture 4" descr="\\Clare\Data\Morton Downey\Sortilege a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0"/>
            <a:ext cx="44323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1026" descr="\\Clare\Data\Morton Downey\GE a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2713038" cy="6858000"/>
          </a:xfrm>
          <a:prstGeom prst="rect">
            <a:avLst/>
          </a:prstGeom>
          <a:noFill/>
        </p:spPr>
      </p:pic>
      <p:pic>
        <p:nvPicPr>
          <p:cNvPr id="249860" name="Picture 1028" descr="\\Clare\Data\Morton Downey\GE 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0"/>
            <a:ext cx="34686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\\Clare\Data\Morton Downey\Camels 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088" y="0"/>
            <a:ext cx="46958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 descr="\\Clare\Data\Morton Downey\Coke a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70400" cy="6858000"/>
          </a:xfrm>
          <a:prstGeom prst="rect">
            <a:avLst/>
          </a:prstGeom>
          <a:noFill/>
        </p:spPr>
      </p:pic>
      <p:pic>
        <p:nvPicPr>
          <p:cNvPr id="256003" name="Picture 3" descr="\\Clare\Data\Morton Downey\Coke ad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2488" y="0"/>
            <a:ext cx="44831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D Metronome 19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269" y="0"/>
            <a:ext cx="508146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\\Clare\Data\Morton Downey\Time 19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0100" y="0"/>
            <a:ext cx="50038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4" name="Picture 4" descr="IFMD PH 00-0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8475" y="0"/>
            <a:ext cx="56038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5"/>
          <p:cNvSpPr>
            <a:spLocks noGrp="1" noChangeArrowheads="1"/>
          </p:cNvSpPr>
          <p:nvPr>
            <p:ph type="title"/>
          </p:nvPr>
        </p:nvSpPr>
        <p:spPr>
          <a:xfrm>
            <a:off x="7543800" y="5791200"/>
            <a:ext cx="1295400" cy="1066800"/>
          </a:xfrm>
        </p:spPr>
        <p:txBody>
          <a:bodyPr/>
          <a:lstStyle/>
          <a:p>
            <a:r>
              <a:rPr lang="en-US" sz="3200">
                <a:latin typeface="Georgia" pitchFamily="18" charset="0"/>
              </a:rPr>
              <a:t>1924</a:t>
            </a:r>
          </a:p>
        </p:txBody>
      </p:sp>
      <p:pic>
        <p:nvPicPr>
          <p:cNvPr id="21512" name="Picture 8" descr="IF SM 00-14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24000"/>
          </a:blip>
          <a:srcRect/>
          <a:stretch>
            <a:fillRect/>
          </a:stretch>
        </p:blipFill>
        <p:spPr>
          <a:xfrm>
            <a:off x="2308225" y="0"/>
            <a:ext cx="51816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9" name="Picture 5" descr="IFMD PH 00-06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7625"/>
            <a:ext cx="8686800" cy="6762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4" name="Rectangle 8"/>
          <p:cNvSpPr>
            <a:spLocks noGrp="1" noChangeArrowheads="1"/>
          </p:cNvSpPr>
          <p:nvPr>
            <p:ph type="title"/>
          </p:nvPr>
        </p:nvSpPr>
        <p:spPr>
          <a:xfrm>
            <a:off x="5257800" y="5867400"/>
            <a:ext cx="3886200" cy="990600"/>
          </a:xfrm>
        </p:spPr>
        <p:txBody>
          <a:bodyPr/>
          <a:lstStyle/>
          <a:p>
            <a:r>
              <a:rPr lang="en-US" b="1">
                <a:latin typeface="Georgia" pitchFamily="18" charset="0"/>
              </a:rPr>
              <a:t>1935-1947 Songs</a:t>
            </a:r>
            <a:br>
              <a:rPr lang="en-US" b="1">
                <a:latin typeface="Georgia" pitchFamily="18" charset="0"/>
              </a:rPr>
            </a:br>
            <a:endParaRPr lang="en-US" sz="3200">
              <a:latin typeface="Georgia" pitchFamily="18" charset="0"/>
            </a:endParaRPr>
          </a:p>
        </p:txBody>
      </p:sp>
      <p:pic>
        <p:nvPicPr>
          <p:cNvPr id="152586" name="Picture 10" descr="IF SM 00-88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8000"/>
          </a:blip>
          <a:srcRect/>
          <a:stretch>
            <a:fillRect/>
          </a:stretch>
        </p:blipFill>
        <p:spPr>
          <a:xfrm>
            <a:off x="0" y="0"/>
            <a:ext cx="5292725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7" name="Rectangle 5"/>
          <p:cNvSpPr>
            <a:spLocks noGrp="1" noChangeArrowheads="1"/>
          </p:cNvSpPr>
          <p:nvPr>
            <p:ph type="title"/>
          </p:nvPr>
        </p:nvSpPr>
        <p:spPr>
          <a:xfrm>
            <a:off x="7467600" y="5867400"/>
            <a:ext cx="1219200" cy="990600"/>
          </a:xfrm>
        </p:spPr>
        <p:txBody>
          <a:bodyPr/>
          <a:lstStyle/>
          <a:p>
            <a:r>
              <a:rPr lang="en-US" sz="3200">
                <a:latin typeface="Georgia" pitchFamily="18" charset="0"/>
              </a:rPr>
              <a:t>1936</a:t>
            </a:r>
          </a:p>
        </p:txBody>
      </p:sp>
      <p:pic>
        <p:nvPicPr>
          <p:cNvPr id="156676" name="Picture 4" descr="IF SM 00-55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32038" y="0"/>
            <a:ext cx="51308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5" name="Rectangle 5"/>
          <p:cNvSpPr>
            <a:spLocks noGrp="1" noChangeArrowheads="1"/>
          </p:cNvSpPr>
          <p:nvPr>
            <p:ph type="title"/>
          </p:nvPr>
        </p:nvSpPr>
        <p:spPr>
          <a:xfrm>
            <a:off x="7467600" y="5867400"/>
            <a:ext cx="1219200" cy="990600"/>
          </a:xfrm>
        </p:spPr>
        <p:txBody>
          <a:bodyPr/>
          <a:lstStyle/>
          <a:p>
            <a:r>
              <a:rPr lang="en-US" sz="3200">
                <a:latin typeface="Georgia" pitchFamily="18" charset="0"/>
              </a:rPr>
              <a:t>1937</a:t>
            </a:r>
          </a:p>
        </p:txBody>
      </p:sp>
      <p:pic>
        <p:nvPicPr>
          <p:cNvPr id="158724" name="Picture 4" descr="IF SM 00-13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2000"/>
          </a:blip>
          <a:srcRect/>
          <a:stretch>
            <a:fillRect/>
          </a:stretch>
        </p:blipFill>
        <p:spPr>
          <a:xfrm>
            <a:off x="2287588" y="0"/>
            <a:ext cx="5230812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9" name="Rectangle 5"/>
          <p:cNvSpPr>
            <a:spLocks noGrp="1" noChangeArrowheads="1"/>
          </p:cNvSpPr>
          <p:nvPr>
            <p:ph type="title"/>
          </p:nvPr>
        </p:nvSpPr>
        <p:spPr>
          <a:xfrm>
            <a:off x="7467600" y="5867400"/>
            <a:ext cx="1219200" cy="990600"/>
          </a:xfrm>
        </p:spPr>
        <p:txBody>
          <a:bodyPr/>
          <a:lstStyle/>
          <a:p>
            <a:r>
              <a:rPr lang="en-US" sz="3200">
                <a:latin typeface="Georgia" pitchFamily="18" charset="0"/>
              </a:rPr>
              <a:t>1946</a:t>
            </a:r>
          </a:p>
        </p:txBody>
      </p:sp>
      <p:pic>
        <p:nvPicPr>
          <p:cNvPr id="169988" name="Picture 4" descr="ECW SM 00-47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06638" y="0"/>
            <a:ext cx="5186362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3" name="Rectangle 5"/>
          <p:cNvSpPr>
            <a:spLocks noGrp="1" noChangeArrowheads="1"/>
          </p:cNvSpPr>
          <p:nvPr>
            <p:ph type="title"/>
          </p:nvPr>
        </p:nvSpPr>
        <p:spPr>
          <a:xfrm>
            <a:off x="7467600" y="5791200"/>
            <a:ext cx="1219200" cy="1066800"/>
          </a:xfrm>
        </p:spPr>
        <p:txBody>
          <a:bodyPr/>
          <a:lstStyle/>
          <a:p>
            <a:r>
              <a:rPr lang="en-US" sz="3200">
                <a:latin typeface="Georgia" pitchFamily="18" charset="0"/>
              </a:rPr>
              <a:t>1947</a:t>
            </a:r>
          </a:p>
        </p:txBody>
      </p:sp>
      <p:pic>
        <p:nvPicPr>
          <p:cNvPr id="160772" name="Picture 4" descr="IF SM 01-12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41563" y="0"/>
            <a:ext cx="51054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D Ticke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" y="1219199"/>
            <a:ext cx="9136220" cy="4423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6" name="Picture 4" descr="IFMD PH 00-0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0"/>
            <a:ext cx="7696200" cy="6238875"/>
          </a:xfrm>
          <a:prstGeom prst="rect">
            <a:avLst/>
          </a:prstGeom>
          <a:noFill/>
        </p:spPr>
      </p:pic>
      <p:sp>
        <p:nvSpPr>
          <p:cNvPr id="218117" name="Text Box 5"/>
          <p:cNvSpPr txBox="1">
            <a:spLocks noChangeArrowheads="1"/>
          </p:cNvSpPr>
          <p:nvPr/>
        </p:nvSpPr>
        <p:spPr bwMode="auto">
          <a:xfrm>
            <a:off x="2667000" y="6096000"/>
            <a:ext cx="44608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4400" b="1"/>
              <a:t>The Stork Club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5" name="Picture 5" descr="IFMD PH 00-0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7625"/>
            <a:ext cx="8610600" cy="6704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2" name="Picture 4" descr="IFMD PH 00-07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74613"/>
            <a:ext cx="8305800" cy="67738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/>
          <p:cNvSpPr>
            <a:spLocks noGrp="1" noChangeArrowheads="1"/>
          </p:cNvSpPr>
          <p:nvPr>
            <p:ph type="title"/>
          </p:nvPr>
        </p:nvSpPr>
        <p:spPr>
          <a:xfrm>
            <a:off x="7467600" y="5638800"/>
            <a:ext cx="1219200" cy="990600"/>
          </a:xfrm>
        </p:spPr>
        <p:txBody>
          <a:bodyPr/>
          <a:lstStyle/>
          <a:p>
            <a:r>
              <a:rPr lang="en-US" sz="3200">
                <a:latin typeface="Georgia" pitchFamily="18" charset="0"/>
              </a:rPr>
              <a:t>1924</a:t>
            </a:r>
          </a:p>
        </p:txBody>
      </p:sp>
      <p:pic>
        <p:nvPicPr>
          <p:cNvPr id="23556" name="Picture 4" descr="IF SM 00-48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8000"/>
          </a:blip>
          <a:srcRect/>
          <a:stretch>
            <a:fillRect/>
          </a:stretch>
        </p:blipFill>
        <p:spPr>
          <a:xfrm>
            <a:off x="2319338" y="0"/>
            <a:ext cx="5157787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b="1">
                <a:latin typeface="Georgia" pitchFamily="18" charset="0"/>
              </a:rPr>
              <a:t>Recordings</a:t>
            </a:r>
            <a:endParaRPr lang="en-US"/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943600"/>
          </a:xfrm>
        </p:spPr>
        <p:txBody>
          <a:bodyPr/>
          <a:lstStyle/>
          <a:p>
            <a:pPr algn="ctr"/>
            <a:r>
              <a:rPr lang="en-US" sz="2800">
                <a:solidFill>
                  <a:schemeClr val="accent2"/>
                </a:solidFill>
                <a:latin typeface="Georgia" pitchFamily="18" charset="0"/>
              </a:rPr>
              <a:t>(First Commercial Recording: “Midnight Rose”)   under pseudonym Morton James  1923 </a:t>
            </a:r>
          </a:p>
          <a:p>
            <a:pPr algn="ctr">
              <a:buFontTx/>
              <a:buNone/>
            </a:pPr>
            <a:r>
              <a:rPr lang="en-US" sz="4400" b="1">
                <a:latin typeface="Georgia" pitchFamily="18" charset="0"/>
              </a:rPr>
              <a:t>Hit Singles</a:t>
            </a:r>
            <a:endParaRPr lang="en-US" sz="2800">
              <a:solidFill>
                <a:srgbClr val="008000"/>
              </a:solidFill>
              <a:latin typeface="Georgia" pitchFamily="18" charset="0"/>
            </a:endParaRPr>
          </a:p>
          <a:p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The Lonesomest Girl in Town		1926</a:t>
            </a:r>
          </a:p>
          <a:p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Carolina Moon					1928</a:t>
            </a:r>
          </a:p>
          <a:p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I’ll Always Be in Love With You		1929</a:t>
            </a:r>
          </a:p>
          <a:p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Wabash Moon					1931</a:t>
            </a:r>
          </a:p>
          <a:p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Auf Weiderseh’n, My Dear			1932</a:t>
            </a:r>
          </a:p>
          <a:p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They Didn’t Believe Me			1934</a:t>
            </a:r>
          </a:p>
          <a:p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Spring Will Be A Little Late This Year	1944</a:t>
            </a:r>
          </a:p>
          <a:p>
            <a:r>
              <a:rPr lang="en-US" sz="2800">
                <a:solidFill>
                  <a:srgbClr val="008000"/>
                </a:solidFill>
                <a:latin typeface="Georgia" pitchFamily="18" charset="0"/>
              </a:rPr>
              <a:t>The Old Lamplighter				1946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 descr="\\Clare\Data\Morton Downey\MD Brunswick lab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36925" cy="3352800"/>
          </a:xfrm>
          <a:prstGeom prst="rect">
            <a:avLst/>
          </a:prstGeom>
          <a:noFill/>
        </p:spPr>
      </p:pic>
      <p:pic>
        <p:nvPicPr>
          <p:cNvPr id="251907" name="Picture 3" descr="\\Clare\Data\Morton Downey\MD Columb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0"/>
            <a:ext cx="3352800" cy="3344863"/>
          </a:xfrm>
          <a:prstGeom prst="rect">
            <a:avLst/>
          </a:prstGeom>
          <a:noFill/>
        </p:spPr>
      </p:pic>
      <p:pic>
        <p:nvPicPr>
          <p:cNvPr id="251908" name="Picture 4" descr="\\Clare\Data\Morton Downey\MD Decca labe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3351213" cy="3429000"/>
          </a:xfrm>
          <a:prstGeom prst="rect">
            <a:avLst/>
          </a:prstGeom>
          <a:noFill/>
        </p:spPr>
      </p:pic>
      <p:pic>
        <p:nvPicPr>
          <p:cNvPr id="251909" name="Picture 5" descr="\\Clare\Data\Morton Downey\MD Hit of the week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3429000"/>
            <a:ext cx="3416300" cy="3429000"/>
          </a:xfrm>
          <a:prstGeom prst="rect">
            <a:avLst/>
          </a:prstGeom>
          <a:noFill/>
        </p:spPr>
      </p:pic>
      <p:sp>
        <p:nvSpPr>
          <p:cNvPr id="251910" name="Text Box 6"/>
          <p:cNvSpPr txBox="1">
            <a:spLocks noChangeArrowheads="1"/>
          </p:cNvSpPr>
          <p:nvPr/>
        </p:nvSpPr>
        <p:spPr bwMode="auto">
          <a:xfrm>
            <a:off x="6858000" y="5911850"/>
            <a:ext cx="2286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/>
              <a:t>Recordings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\\Clare\Data\Morton Downey\MD Meloto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3352800" cy="3344863"/>
          </a:xfrm>
          <a:prstGeom prst="rect">
            <a:avLst/>
          </a:prstGeom>
          <a:noFill/>
        </p:spPr>
      </p:pic>
      <p:pic>
        <p:nvPicPr>
          <p:cNvPr id="252931" name="Picture 3" descr="\\Clare\Data\Morton Downey\MD Perfect labe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0"/>
            <a:ext cx="3429000" cy="3378200"/>
          </a:xfrm>
          <a:prstGeom prst="rect">
            <a:avLst/>
          </a:prstGeom>
          <a:noFill/>
        </p:spPr>
      </p:pic>
      <p:pic>
        <p:nvPicPr>
          <p:cNvPr id="252932" name="Picture 4" descr="\\Clare\Data\Morton Downey\MD Rex labe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3505200"/>
            <a:ext cx="3341688" cy="3352800"/>
          </a:xfrm>
          <a:prstGeom prst="rect">
            <a:avLst/>
          </a:prstGeom>
          <a:noFill/>
        </p:spPr>
      </p:pic>
      <p:pic>
        <p:nvPicPr>
          <p:cNvPr id="252933" name="Picture 5" descr="\\Clare\Data\Morton Downey\MD Victor labe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3462338"/>
            <a:ext cx="3471863" cy="3395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MD Sings 45"/>
          <p:cNvPicPr>
            <a:picLocks noChangeAspect="1" noChangeArrowheads="1"/>
          </p:cNvPicPr>
          <p:nvPr/>
        </p:nvPicPr>
        <p:blipFill>
          <a:blip r:embed="rId2">
            <a:lum bright="18000"/>
          </a:blip>
          <a:srcRect/>
          <a:stretch>
            <a:fillRect/>
          </a:stretch>
        </p:blipFill>
        <p:spPr bwMode="auto">
          <a:xfrm>
            <a:off x="1204913" y="0"/>
            <a:ext cx="673258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MD Sings-LP"/>
          <p:cNvPicPr>
            <a:picLocks noChangeAspect="1" noChangeArrowheads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 bwMode="auto">
          <a:xfrm>
            <a:off x="1184275" y="0"/>
            <a:ext cx="677545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MD-Old Style Quartet-LP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lum bright="12000"/>
          </a:blip>
          <a:srcRect/>
          <a:stretch>
            <a:fillRect/>
          </a:stretch>
        </p:blipFill>
        <p:spPr>
          <a:xfrm>
            <a:off x="1219200" y="0"/>
            <a:ext cx="6773863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9" name="Rectangle 5"/>
          <p:cNvSpPr>
            <a:spLocks noGrp="1" noChangeArrowheads="1"/>
          </p:cNvSpPr>
          <p:nvPr>
            <p:ph type="title"/>
          </p:nvPr>
        </p:nvSpPr>
        <p:spPr>
          <a:xfrm>
            <a:off x="7010400" y="5638800"/>
            <a:ext cx="1676400" cy="990600"/>
          </a:xfrm>
        </p:spPr>
        <p:txBody>
          <a:bodyPr/>
          <a:lstStyle/>
          <a:p>
            <a:r>
              <a:rPr lang="en-US" b="1">
                <a:latin typeface="Georgia" pitchFamily="18" charset="0"/>
              </a:rPr>
              <a:t>Irish</a:t>
            </a:r>
            <a:r>
              <a:rPr lang="en-US" sz="3200">
                <a:latin typeface="Georgia" pitchFamily="18" charset="0"/>
              </a:rPr>
              <a:t>1929</a:t>
            </a:r>
          </a:p>
        </p:txBody>
      </p:sp>
      <p:pic>
        <p:nvPicPr>
          <p:cNvPr id="77828" name="Picture 4" descr="IF SM 00-15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2000"/>
          </a:blip>
          <a:srcRect/>
          <a:stretch>
            <a:fillRect/>
          </a:stretch>
        </p:blipFill>
        <p:spPr>
          <a:xfrm>
            <a:off x="1828800" y="0"/>
            <a:ext cx="5164138" cy="6858000"/>
          </a:xfrm>
          <a:noFill/>
          <a:ln/>
        </p:spPr>
      </p:pic>
      <p:pic>
        <p:nvPicPr>
          <p:cNvPr id="4" name="01 Track 1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685800" y="4953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numSld="1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7" name="Rectangle 5"/>
          <p:cNvSpPr>
            <a:spLocks noGrp="1" noChangeArrowheads="1"/>
          </p:cNvSpPr>
          <p:nvPr>
            <p:ph type="title"/>
          </p:nvPr>
        </p:nvSpPr>
        <p:spPr>
          <a:xfrm>
            <a:off x="6781800" y="5562600"/>
            <a:ext cx="1600200" cy="1295400"/>
          </a:xfrm>
        </p:spPr>
        <p:txBody>
          <a:bodyPr/>
          <a:lstStyle/>
          <a:p>
            <a:r>
              <a:rPr lang="en-US" sz="3200">
                <a:latin typeface="Georgia" pitchFamily="18" charset="0"/>
              </a:rPr>
              <a:t>1934</a:t>
            </a:r>
          </a:p>
        </p:txBody>
      </p:sp>
      <p:pic>
        <p:nvPicPr>
          <p:cNvPr id="79876" name="Picture 4" descr="IF SM 00-89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28800" y="0"/>
            <a:ext cx="5173663" cy="6858000"/>
          </a:xfrm>
          <a:noFill/>
          <a:ln/>
        </p:spPr>
      </p:pic>
    </p:spTree>
  </p:cSld>
  <p:clrMapOvr>
    <a:masterClrMapping/>
  </p:clrMapOvr>
  <p:transition spd="slow" advTm="9000">
    <p:blinds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5" name="Rectangle 5"/>
          <p:cNvSpPr>
            <a:spLocks noGrp="1" noChangeArrowheads="1"/>
          </p:cNvSpPr>
          <p:nvPr>
            <p:ph type="title"/>
          </p:nvPr>
        </p:nvSpPr>
        <p:spPr>
          <a:xfrm>
            <a:off x="7620000" y="5943600"/>
            <a:ext cx="1066800" cy="914400"/>
          </a:xfrm>
        </p:spPr>
        <p:txBody>
          <a:bodyPr/>
          <a:lstStyle/>
          <a:p>
            <a:r>
              <a:rPr lang="en-US" sz="3200">
                <a:latin typeface="Georgia" pitchFamily="18" charset="0"/>
              </a:rPr>
              <a:t>1935</a:t>
            </a:r>
          </a:p>
        </p:txBody>
      </p:sp>
      <p:pic>
        <p:nvPicPr>
          <p:cNvPr id="56324" name="Picture 4" descr="IF SM 01-35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47900" y="0"/>
            <a:ext cx="5321300" cy="6858000"/>
          </a:xfrm>
          <a:noFill/>
          <a:ln/>
        </p:spPr>
      </p:pic>
    </p:spTree>
  </p:cSld>
  <p:clrMapOvr>
    <a:masterClrMapping/>
  </p:clrMapOvr>
  <p:transition spd="slow" advTm="9000">
    <p:blinds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IF SM 00-633"/>
          <p:cNvPicPr>
            <a:picLocks noChangeAspect="1" noChangeArrowheads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 bwMode="auto">
          <a:xfrm>
            <a:off x="2012950" y="0"/>
            <a:ext cx="5118100" cy="6858000"/>
          </a:xfrm>
          <a:prstGeom prst="rect">
            <a:avLst/>
          </a:prstGeom>
          <a:noFill/>
        </p:spPr>
      </p:pic>
      <p:sp>
        <p:nvSpPr>
          <p:cNvPr id="7475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7086600" y="5638800"/>
            <a:ext cx="1600200" cy="1219200"/>
          </a:xfrm>
        </p:spPr>
        <p:txBody>
          <a:bodyPr/>
          <a:lstStyle/>
          <a:p>
            <a:r>
              <a:rPr lang="en-US" sz="3200">
                <a:latin typeface="Georgia" pitchFamily="18" charset="0"/>
              </a:rPr>
              <a:t>1936</a:t>
            </a:r>
          </a:p>
        </p:txBody>
      </p:sp>
    </p:spTree>
  </p:cSld>
  <p:clrMapOvr>
    <a:masterClrMapping/>
  </p:clrMapOvr>
  <p:transition spd="slow" advTm="9000">
    <p:blind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2851</TotalTime>
  <Words>719</Words>
  <Application>Microsoft PowerPoint</Application>
  <PresentationFormat>On-screen Show (4:3)</PresentationFormat>
  <Paragraphs>196</Paragraphs>
  <Slides>120</Slides>
  <Notes>21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1" baseType="lpstr">
      <vt:lpstr>Default Design</vt:lpstr>
      <vt:lpstr>“The Melody That Made You Mine” Remembering Morton Downey</vt:lpstr>
      <vt:lpstr>Family Beginnings</vt:lpstr>
      <vt:lpstr>Early Career</vt:lpstr>
      <vt:lpstr>Paul Whiteman</vt:lpstr>
      <vt:lpstr>Slide 5</vt:lpstr>
      <vt:lpstr>Slide 6</vt:lpstr>
      <vt:lpstr>Slide 7</vt:lpstr>
      <vt:lpstr>1924</vt:lpstr>
      <vt:lpstr>1924</vt:lpstr>
      <vt:lpstr>1925 - 1931</vt:lpstr>
      <vt:lpstr>Slide 11</vt:lpstr>
      <vt:lpstr>Slide 12</vt:lpstr>
      <vt:lpstr>Slide 13</vt:lpstr>
      <vt:lpstr>Early Songs 1925</vt:lpstr>
      <vt:lpstr>1926</vt:lpstr>
      <vt:lpstr>1927</vt:lpstr>
      <vt:lpstr>Films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1929</vt:lpstr>
      <vt:lpstr>Slide 32</vt:lpstr>
      <vt:lpstr>Slide 33</vt:lpstr>
      <vt:lpstr>Slide 34</vt:lpstr>
      <vt:lpstr>Slide 35</vt:lpstr>
      <vt:lpstr>Slide 36</vt:lpstr>
      <vt:lpstr>Radio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Composer</vt:lpstr>
      <vt:lpstr>Slide 47</vt:lpstr>
      <vt:lpstr>Slide 48</vt:lpstr>
      <vt:lpstr>Art Deco Sheet Music</vt:lpstr>
      <vt:lpstr>Art Deco 1928</vt:lpstr>
      <vt:lpstr>1930</vt:lpstr>
      <vt:lpstr>Art Deco 1931</vt:lpstr>
      <vt:lpstr>Art Deco 1931</vt:lpstr>
      <vt:lpstr>Art Deco 1931</vt:lpstr>
      <vt:lpstr>Art Deco 1931</vt:lpstr>
      <vt:lpstr>Art Deco 1931</vt:lpstr>
      <vt:lpstr>Art Deco 1932</vt:lpstr>
      <vt:lpstr>Art Deco 1932</vt:lpstr>
      <vt:lpstr>Art Deco 1933</vt:lpstr>
      <vt:lpstr>Art Deco 1934</vt:lpstr>
      <vt:lpstr>1931 - 1935 Songs 1931</vt:lpstr>
      <vt:lpstr>1931</vt:lpstr>
      <vt:lpstr>1931</vt:lpstr>
      <vt:lpstr>1931</vt:lpstr>
      <vt:lpstr>1931</vt:lpstr>
      <vt:lpstr>1932</vt:lpstr>
      <vt:lpstr>1932</vt:lpstr>
      <vt:lpstr>1933</vt:lpstr>
      <vt:lpstr>1934</vt:lpstr>
      <vt:lpstr>1935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1935-1947 Songs </vt:lpstr>
      <vt:lpstr>1936</vt:lpstr>
      <vt:lpstr>1937</vt:lpstr>
      <vt:lpstr>1946</vt:lpstr>
      <vt:lpstr>1947</vt:lpstr>
      <vt:lpstr>Slide 86</vt:lpstr>
      <vt:lpstr>Slide 87</vt:lpstr>
      <vt:lpstr>Slide 88</vt:lpstr>
      <vt:lpstr>Slide 89</vt:lpstr>
      <vt:lpstr>Recordings</vt:lpstr>
      <vt:lpstr>Slide 91</vt:lpstr>
      <vt:lpstr>Slide 92</vt:lpstr>
      <vt:lpstr>Slide 93</vt:lpstr>
      <vt:lpstr>Slide 94</vt:lpstr>
      <vt:lpstr>Slide 95</vt:lpstr>
      <vt:lpstr>Irish1929</vt:lpstr>
      <vt:lpstr>1934</vt:lpstr>
      <vt:lpstr>1935</vt:lpstr>
      <vt:lpstr>1936</vt:lpstr>
      <vt:lpstr>1945</vt:lpstr>
      <vt:lpstr>1945</vt:lpstr>
      <vt:lpstr>1949</vt:lpstr>
      <vt:lpstr>Slide 103</vt:lpstr>
      <vt:lpstr>1955</vt:lpstr>
      <vt:lpstr>Slide 105</vt:lpstr>
      <vt:lpstr>Family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By The Numbers</vt:lpstr>
      <vt:lpstr>Morton Downey Titles</vt:lpstr>
      <vt:lpstr>Career Highlights</vt:lpstr>
      <vt:lpstr>Slide 117</vt:lpstr>
      <vt:lpstr>Slide 118</vt:lpstr>
      <vt:lpstr>Slide 119</vt:lpstr>
      <vt:lpstr>Slide 120</vt:lpstr>
    </vt:vector>
  </TitlesOfParts>
  <Company>WIMA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“The Melody That Made You Mine” Remembering Morton Downey</dc:title>
  <dc:creator>Barry</dc:creator>
  <cp:lastModifiedBy>ADMIN</cp:lastModifiedBy>
  <cp:revision>32</cp:revision>
  <dcterms:created xsi:type="dcterms:W3CDTF">2008-10-07T21:58:05Z</dcterms:created>
  <dcterms:modified xsi:type="dcterms:W3CDTF">2009-05-14T19:44:47Z</dcterms:modified>
</cp:coreProperties>
</file>