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571" r:id="rId3"/>
    <p:sldId id="559" r:id="rId4"/>
    <p:sldId id="560" r:id="rId5"/>
    <p:sldId id="544" r:id="rId6"/>
    <p:sldId id="529" r:id="rId7"/>
    <p:sldId id="528" r:id="rId8"/>
    <p:sldId id="531" r:id="rId9"/>
    <p:sldId id="539" r:id="rId10"/>
    <p:sldId id="572" r:id="rId11"/>
    <p:sldId id="550" r:id="rId12"/>
    <p:sldId id="552" r:id="rId13"/>
    <p:sldId id="527" r:id="rId14"/>
    <p:sldId id="551" r:id="rId15"/>
    <p:sldId id="553" r:id="rId16"/>
    <p:sldId id="534" r:id="rId17"/>
    <p:sldId id="533" r:id="rId18"/>
    <p:sldId id="537" r:id="rId19"/>
    <p:sldId id="555" r:id="rId20"/>
    <p:sldId id="526" r:id="rId21"/>
    <p:sldId id="578" r:id="rId22"/>
    <p:sldId id="583" r:id="rId23"/>
    <p:sldId id="584" r:id="rId24"/>
    <p:sldId id="590" r:id="rId25"/>
    <p:sldId id="579" r:id="rId26"/>
    <p:sldId id="591" r:id="rId27"/>
    <p:sldId id="582" r:id="rId28"/>
    <p:sldId id="588" r:id="rId29"/>
    <p:sldId id="581" r:id="rId30"/>
    <p:sldId id="592" r:id="rId31"/>
    <p:sldId id="575" r:id="rId32"/>
    <p:sldId id="577" r:id="rId33"/>
    <p:sldId id="419" r:id="rId34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00C032"/>
    <a:srgbClr val="5BDA46"/>
    <a:srgbClr val="006600"/>
    <a:srgbClr val="0000FF"/>
    <a:srgbClr val="FAFAE6"/>
    <a:srgbClr val="B4B4B4"/>
    <a:srgbClr val="3F1E03"/>
    <a:srgbClr val="FF7C05"/>
    <a:srgbClr val="00C85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1" autoAdjust="0"/>
    <p:restoredTop sz="82588" autoAdjust="0"/>
  </p:normalViewPr>
  <p:slideViewPr>
    <p:cSldViewPr>
      <p:cViewPr varScale="1">
        <p:scale>
          <a:sx n="120" d="100"/>
          <a:sy n="120" d="100"/>
        </p:scale>
        <p:origin x="-102" y="-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312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C1ECB93-13D5-4EA1-B5F8-B725103F15D1}" type="datetimeFigureOut">
              <a:rPr lang="en-US"/>
              <a:pPr>
                <a:defRPr/>
              </a:pPr>
              <a:t>5/14/2011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8DBD1C9-48F9-4B4F-A628-6FC3BDCCC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36AE17F-5D2A-4EF3-BBBF-E7A2573B117F}" type="datetimeFigureOut">
              <a:rPr lang="en-US"/>
              <a:pPr>
                <a:defRPr/>
              </a:pPr>
              <a:t>5/14/2011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CA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6FE37B7-D2E1-4B42-AF3C-DB737806D13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Thanks Bill for</a:t>
            </a:r>
            <a:r>
              <a:rPr lang="en-US" baseline="0" dirty="0" smtClean="0"/>
              <a:t> the introduction…</a:t>
            </a:r>
            <a:r>
              <a:rPr lang="en-US" dirty="0" smtClean="0"/>
              <a:t>Good morning… </a:t>
            </a:r>
          </a:p>
          <a:p>
            <a:pPr>
              <a:spcBef>
                <a:spcPct val="0"/>
              </a:spcBef>
            </a:pPr>
            <a:endParaRPr lang="en-US" baseline="0" dirty="0" smtClean="0"/>
          </a:p>
          <a:p>
            <a:pPr>
              <a:spcBef>
                <a:spcPct val="0"/>
              </a:spcBef>
            </a:pPr>
            <a:r>
              <a:rPr lang="en-US" baseline="0" dirty="0" smtClean="0"/>
              <a:t>Many of you have seen some of my earlier presentations – in particular Dobbin - but today I’ll be presenting updates to our platform, that allows us to work with audio-visual file formats – specifically, common a/v formats associated with video and film archiving.  But… I’ll still focus on audio workflows for those multi-media formats…</a:t>
            </a:r>
          </a:p>
          <a:p>
            <a:pPr>
              <a:spcBef>
                <a:spcPct val="0"/>
              </a:spcBef>
            </a:pPr>
            <a:r>
              <a:rPr lang="en-US" baseline="0" dirty="0" smtClean="0"/>
              <a:t>	</a:t>
            </a:r>
            <a:endParaRPr lang="en-US" dirty="0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AD1D5CB-CB08-40CE-B771-A34B94C4824C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C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A QUADRIGA system is normally installed on a DELL Workstation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The PC communicates with playback devices via USB using Machine Control hardware. 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QUADRIGA Machine Control </a:t>
            </a:r>
            <a:r>
              <a:rPr lang="en-US" baseline="0" dirty="0" smtClean="0"/>
              <a:t> </a:t>
            </a:r>
            <a:r>
              <a:rPr lang="en-US" dirty="0" smtClean="0"/>
              <a:t>connects through various protocols to</a:t>
            </a:r>
            <a:r>
              <a:rPr lang="en-US" baseline="0" dirty="0" smtClean="0"/>
              <a:t> those </a:t>
            </a:r>
            <a:r>
              <a:rPr lang="en-US" dirty="0" smtClean="0"/>
              <a:t>devices…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</a:p>
          <a:p>
            <a:pPr>
              <a:spcBef>
                <a:spcPct val="0"/>
              </a:spcBef>
            </a:pPr>
            <a:endParaRPr lang="en-US" b="1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[CLICK] to advance…</a:t>
            </a:r>
            <a:endParaRPr lang="en-US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8EFDF88-94DD-4451-B90D-8ADB43CCF5AC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C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To maximize ingest time, a single operator can manage as many as 8 transport systems simultaneously</a:t>
            </a:r>
            <a:r>
              <a:rPr lang="de-DE" baseline="0" dirty="0" smtClean="0"/>
              <a:t>. </a:t>
            </a:r>
            <a:r>
              <a:rPr lang="en-CA" sz="1200" b="1" baseline="0" dirty="0" smtClean="0"/>
              <a:t>[CLICK]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At </a:t>
            </a:r>
            <a:r>
              <a:rPr lang="de-DE" b="1" baseline="0" dirty="0" smtClean="0"/>
              <a:t>Sound and Vision, </a:t>
            </a:r>
            <a:r>
              <a:rPr lang="de-DE" baseline="0" dirty="0" smtClean="0"/>
              <a:t>4 operators ingest 32, DAT and open reel tape streams - simultaneously – all with automatic quality supervision.  </a:t>
            </a:r>
            <a:r>
              <a:rPr lang="en-CA" sz="1200" b="1" baseline="0" dirty="0" smtClean="0"/>
              <a:t>[CLICK]</a:t>
            </a:r>
            <a:endParaRPr lang="de-DE" baseline="0" dirty="0" smtClean="0"/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E37B7-D2E1-4B42-AF3C-DB737806D13E}" type="slidenum">
              <a:rPr lang="en-CA" smtClean="0"/>
              <a:pPr>
                <a:defRPr/>
              </a:pPr>
              <a:t>11</a:t>
            </a:fld>
            <a:endParaRPr lang="en-C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We also have a</a:t>
            </a:r>
            <a:r>
              <a:rPr lang="de-DE" baseline="0" dirty="0" smtClean="0"/>
              <a:t> specialized Cassette Transfer System... One operator can handle as many as 16 cassette decks.</a:t>
            </a:r>
            <a:r>
              <a:rPr lang="en-CA" sz="1200" b="1" baseline="0" dirty="0" smtClean="0"/>
              <a:t>..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With double-time and simultaneous forward/reverse ingest, thats the equivalent of 64 times real-time.  </a:t>
            </a:r>
            <a:r>
              <a:rPr lang="en-CA" sz="1200" b="1" baseline="0" dirty="0" smtClean="0"/>
              <a:t>[CLICK]</a:t>
            </a:r>
            <a:endParaRPr lang="de-DE" baseline="0" dirty="0" smtClean="0"/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E37B7-D2E1-4B42-AF3C-DB737806D13E}" type="slidenum">
              <a:rPr lang="en-CA" smtClean="0"/>
              <a:pPr>
                <a:defRPr/>
              </a:pPr>
              <a:t>12</a:t>
            </a:fld>
            <a:endParaRPr lang="en-C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Dobbin is a master of media processing and metadata automation.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</a:p>
          <a:p>
            <a:endParaRPr lang="en-US" dirty="0" smtClean="0"/>
          </a:p>
          <a:p>
            <a:r>
              <a:rPr lang="en-US" dirty="0" smtClean="0"/>
              <a:t>A suite of software tools that allow for the creation of dynamic, adaptive, and automated processes.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</a:p>
          <a:p>
            <a:endParaRPr lang="en-US" dirty="0" smtClean="0"/>
          </a:p>
          <a:p>
            <a:r>
              <a:rPr lang="en-US" dirty="0" smtClean="0"/>
              <a:t>It delegates jobs</a:t>
            </a:r>
            <a:r>
              <a:rPr lang="en-US" baseline="0" dirty="0" smtClean="0"/>
              <a:t> </a:t>
            </a:r>
            <a:r>
              <a:rPr lang="en-US" dirty="0" smtClean="0"/>
              <a:t>to a powerful </a:t>
            </a:r>
            <a:r>
              <a:rPr lang="en-US" i="1" dirty="0" smtClean="0"/>
              <a:t>distributed</a:t>
            </a:r>
            <a:r>
              <a:rPr lang="en-US" dirty="0" smtClean="0"/>
              <a:t> processing engine.  Dobbin is easily scalable</a:t>
            </a:r>
            <a:r>
              <a:rPr lang="en-US" baseline="0" dirty="0" smtClean="0"/>
              <a:t> in a similar fashion as web server farms.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Dobbin generates metadata rich reports with live links to media assets.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</a:p>
          <a:p>
            <a:endParaRPr lang="en-US" dirty="0" smtClean="0"/>
          </a:p>
          <a:p>
            <a:r>
              <a:rPr lang="en-US" dirty="0" smtClean="0"/>
              <a:t>The tools are easy to use and are both flexible</a:t>
            </a:r>
            <a:r>
              <a:rPr lang="en-US" baseline="0" dirty="0" smtClean="0"/>
              <a:t> and comprehensive</a:t>
            </a:r>
            <a:r>
              <a:rPr lang="en-US" dirty="0" smtClean="0"/>
              <a:t>.  Drag n’ drop your workflows and connect processes using virtual media, logic or metadata wiring.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</a:p>
          <a:p>
            <a:endParaRPr lang="en-US" dirty="0" smtClean="0"/>
          </a:p>
          <a:p>
            <a:r>
              <a:rPr lang="en-US" dirty="0" smtClean="0"/>
              <a:t>Jobs can be triggered manually or triggered from file creation, file movement, metadata criteria, statistical analysis</a:t>
            </a:r>
            <a:r>
              <a:rPr lang="en-US" baseline="0" dirty="0" smtClean="0"/>
              <a:t> – even through</a:t>
            </a:r>
            <a:r>
              <a:rPr lang="en-US" dirty="0" smtClean="0"/>
              <a:t> external 3</a:t>
            </a:r>
            <a:r>
              <a:rPr lang="en-US" baseline="30000" dirty="0" smtClean="0"/>
              <a:t>rd</a:t>
            </a:r>
            <a:r>
              <a:rPr lang="en-US" dirty="0" smtClean="0"/>
              <a:t> party applications.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E37B7-D2E1-4B42-AF3C-DB737806D13E}" type="slidenum">
              <a:rPr lang="en-CA" smtClean="0"/>
              <a:pPr>
                <a:defRPr/>
              </a:pPr>
              <a:t>13</a:t>
            </a:fld>
            <a:endParaRPr lang="en-C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/>
              <a:t>Dobbin has over 40 process elements available…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Dobbin provides complete automatic quality analysis for both analog and digital errors. You can drive downstream workflows based on the analysis results. </a:t>
            </a:r>
          </a:p>
          <a:p>
            <a:pPr marL="285750" indent="-285750">
              <a:spcBef>
                <a:spcPct val="20000"/>
              </a:spcBef>
              <a:buFont typeface="Wingdings" pitchFamily="2" charset="2"/>
              <a:buNone/>
            </a:pPr>
            <a:endParaRPr lang="en-US" sz="1200" b="1" kern="1200" noProof="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indent="-285750">
              <a:spcBef>
                <a:spcPts val="0"/>
              </a:spcBef>
              <a:buFont typeface="Wingdings" pitchFamily="2" charset="2"/>
              <a:buNone/>
            </a:pPr>
            <a:r>
              <a:rPr lang="en-US" sz="1200" b="1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Digital Error Checker can identify:</a:t>
            </a:r>
            <a:r>
              <a:rPr lang="en-US" sz="1200" b="1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b="1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Digital Zeros, Block Repeating, </a:t>
            </a:r>
            <a:r>
              <a: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Digital Clicks, </a:t>
            </a:r>
            <a:r>
              <a:rPr lang="en-US" sz="1400" b="1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Sample Holds, </a:t>
            </a:r>
            <a:r>
              <a: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Digital Clips.  </a:t>
            </a:r>
          </a:p>
          <a:p>
            <a:pPr marL="0" indent="-285750">
              <a:spcBef>
                <a:spcPts val="0"/>
              </a:spcBef>
              <a:buFont typeface="Wingdings" pitchFamily="2" charset="2"/>
              <a:buNone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Audio File Inspector can indentify:  </a:t>
            </a:r>
            <a:r>
              <a: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Clicks, Hum,</a:t>
            </a:r>
            <a:r>
              <a:rPr lang="en-US" sz="14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</a:t>
            </a:r>
            <a:r>
              <a:rPr lang="en-US" sz="1400" b="1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Overs</a:t>
            </a:r>
            <a:r>
              <a: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Drop-outs, Non-Audio, Mono/Stereo, Bandwidth…</a:t>
            </a:r>
            <a:r>
              <a:rPr lang="en-US" sz="14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We</a:t>
            </a:r>
            <a:r>
              <a:rPr lang="en-US" baseline="0" dirty="0" smtClean="0"/>
              <a:t> have w</a:t>
            </a:r>
            <a:r>
              <a:rPr lang="en-US" dirty="0" smtClean="0"/>
              <a:t>orld-class media re-mastering and re-formatting tools as well as state-of-the-art automated restoration.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kern="1200" noProof="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Re-Sampling,</a:t>
            </a:r>
            <a:r>
              <a:rPr lang="en-US" sz="1200" b="1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Bit-resolution, re-formatting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with Dither, </a:t>
            </a:r>
            <a:r>
              <a:rPr lang="en-US" sz="12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File Reversing,</a:t>
            </a:r>
            <a:r>
              <a:rPr lang="en-US" sz="12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Peak Normalization,</a:t>
            </a:r>
            <a:r>
              <a:rPr lang="en-US" sz="12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Loudness Analysis and Loudness Management Tools.</a:t>
            </a:r>
            <a:r>
              <a:rPr lang="en-US" sz="12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  <a:endParaRPr lang="en-US" sz="120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We</a:t>
            </a:r>
            <a:r>
              <a:rPr lang="en-US" baseline="0" dirty="0" smtClean="0"/>
              <a:t> can c</a:t>
            </a:r>
            <a:r>
              <a:rPr lang="en-US" dirty="0" smtClean="0"/>
              <a:t>onvert and re-wrap most media formats. We also can merge metadata for</a:t>
            </a:r>
            <a:r>
              <a:rPr lang="en-US" baseline="0" dirty="0" smtClean="0"/>
              <a:t> any format</a:t>
            </a:r>
            <a:r>
              <a:rPr lang="en-US" dirty="0" smtClean="0"/>
              <a:t>.</a:t>
            </a:r>
            <a:r>
              <a:rPr lang="en-US" baseline="0" dirty="0" smtClean="0"/>
              <a:t>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kern="1200" baseline="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PCM File Converter,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Multi-channel Down-mixing, </a:t>
            </a:r>
            <a:r>
              <a:rPr lang="en-US" sz="12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DDP Conversion, Metadata Merging, Un-Sealing. 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i="1" dirty="0" smtClean="0">
              <a:solidFill>
                <a:srgbClr val="FF0000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bg1"/>
                </a:solidFill>
              </a:rPr>
              <a:t>Dobbin supports numerous check-sum and integrity checkers.  We can also provide file correlation at the sample level – or – using psycho-acoustic</a:t>
            </a:r>
            <a:r>
              <a:rPr lang="en-US" baseline="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models. </a:t>
            </a:r>
            <a:endParaRPr lang="en-US" b="0" dirty="0" smtClean="0">
              <a:solidFill>
                <a:schemeClr val="bg1"/>
              </a:solidFill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None/>
            </a:pPr>
            <a:endParaRPr lang="en-US" sz="1200" b="1" kern="1200" noProof="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None/>
            </a:pPr>
            <a:r>
              <a:rPr lang="en-US" sz="1200" b="1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MD5,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SHA-1, SHA-2, DDP and </a:t>
            </a:r>
            <a:r>
              <a:rPr lang="en-US" sz="12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FSC Generators/Checkers, and my favorite – the Psycho-Acoustic Correlator. 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  <a:endParaRPr lang="en-US" sz="120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</a:rPr>
              <a:t>We support a wide range of media file CODECs for creating derivatives and transcoding to most formats. </a:t>
            </a: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Dobbin also handles wrapped or packaged formats</a:t>
            </a:r>
            <a:r>
              <a:rPr lang="en-US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like 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MXF and DCP.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>
              <a:solidFill>
                <a:schemeClr val="bg1"/>
              </a:solidFill>
            </a:endParaRP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chemeClr val="bg1"/>
                </a:solidFill>
              </a:rPr>
              <a:t>mp</a:t>
            </a:r>
            <a:r>
              <a:rPr lang="en-US" sz="1050" b="1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 &amp; 3, </a:t>
            </a: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AAC/ </a:t>
            </a:r>
            <a:r>
              <a:rPr kumimoji="0" lang="en-US" sz="105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aac</a:t>
            </a: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Plus, </a:t>
            </a:r>
            <a:r>
              <a:rPr lang="en-US" sz="105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WMA / WMA 9 Pro, FLAC, MLP, Dolby Digital,</a:t>
            </a:r>
            <a:r>
              <a:rPr lang="en-US" sz="105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05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DTS. </a:t>
            </a:r>
            <a:r>
              <a:rPr lang="en-US" sz="1050" b="1" dirty="0" smtClean="0">
                <a:solidFill>
                  <a:srgbClr val="FF0000"/>
                </a:solidFill>
              </a:rPr>
              <a:t>[CLICK]</a:t>
            </a:r>
            <a:endParaRPr lang="en-US" sz="105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bg1"/>
                </a:solidFill>
              </a:rPr>
              <a:t>Finally, we have a complete set of logic tools for automated conditional branching driven by metadata or quality analysis. We can also integrates 3</a:t>
            </a:r>
            <a:r>
              <a:rPr lang="en-US" baseline="30000" dirty="0" smtClean="0">
                <a:solidFill>
                  <a:schemeClr val="bg1"/>
                </a:solidFill>
              </a:rPr>
              <a:t>rd</a:t>
            </a:r>
            <a:r>
              <a:rPr lang="en-US" dirty="0" smtClean="0">
                <a:solidFill>
                  <a:schemeClr val="bg1"/>
                </a:solidFill>
              </a:rPr>
              <a:t> party applications</a:t>
            </a:r>
            <a:r>
              <a:rPr lang="en-US" baseline="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and scripts.  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  <a:endParaRPr lang="en-US" i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E37B7-D2E1-4B42-AF3C-DB737806D13E}" type="slidenum">
              <a:rPr lang="en-CA" smtClean="0"/>
              <a:pPr>
                <a:defRPr/>
              </a:pPr>
              <a:t>14</a:t>
            </a:fld>
            <a:endParaRPr lang="en-C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i="1" dirty="0" smtClean="0">
                <a:solidFill>
                  <a:srgbClr val="C00000"/>
                </a:solidFill>
              </a:rPr>
              <a:t>The Dobbin</a:t>
            </a:r>
            <a:r>
              <a:rPr lang="en-US" sz="1200" i="1" baseline="0" dirty="0" smtClean="0">
                <a:solidFill>
                  <a:srgbClr val="C00000"/>
                </a:solidFill>
              </a:rPr>
              <a:t> Software Suite begins with the Job Designer. </a:t>
            </a:r>
            <a:r>
              <a:rPr lang="en-US" b="1" i="1" dirty="0" smtClean="0">
                <a:solidFill>
                  <a:srgbClr val="C00000"/>
                </a:solidFill>
              </a:rPr>
              <a:t>[CLICK]</a:t>
            </a:r>
            <a:endParaRPr lang="en-US" sz="1200" i="1" baseline="0" dirty="0" smtClean="0">
              <a:solidFill>
                <a:srgbClr val="C00000"/>
              </a:solidFill>
            </a:endParaRPr>
          </a:p>
          <a:p>
            <a:endParaRPr lang="en-US" sz="1200" baseline="0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The </a:t>
            </a:r>
            <a:r>
              <a:rPr lang="en-US" sz="1200" baseline="0" dirty="0" smtClean="0"/>
              <a:t>Job Designer </a:t>
            </a:r>
            <a:r>
              <a:rPr lang="en-US" dirty="0" smtClean="0"/>
              <a:t>allows you to design sophisticated workflows by using a simple drag-and-drop interface.  Processes are connected using “virtual” media, logic or metadata wiring.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Dobbin can perform a complete syntax integrity check. Before running a batch, you can also test newly created jobs using a single file.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Jobs can be triggered from a file creation, from file movement, via metadata criteria, from analysis results, through external applications or simply manually starting</a:t>
            </a:r>
            <a:r>
              <a:rPr lang="en-US" baseline="0" dirty="0" smtClean="0"/>
              <a:t> them</a:t>
            </a:r>
            <a:r>
              <a:rPr lang="en-US" dirty="0" smtClean="0"/>
              <a:t>.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  <a:endParaRPr lang="en-US" i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E37B7-D2E1-4B42-AF3C-DB737806D13E}" type="slidenum">
              <a:rPr lang="en-CA" smtClean="0"/>
              <a:pPr>
                <a:defRPr/>
              </a:pPr>
              <a:t>15</a:t>
            </a:fld>
            <a:endParaRPr lang="en-CA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i="1" dirty="0" smtClean="0"/>
              <a:t>The Job Manager‘s role, delegates jobs created in the Job Designer,</a:t>
            </a:r>
            <a:r>
              <a:rPr lang="de-DE" i="1" baseline="0" dirty="0" smtClean="0"/>
              <a:t>  to Dobbin processing units</a:t>
            </a:r>
            <a:r>
              <a:rPr lang="en-US" i="1" dirty="0" smtClean="0"/>
              <a:t>. </a:t>
            </a:r>
            <a:r>
              <a:rPr lang="en-US" b="1" i="1" dirty="0" smtClean="0">
                <a:solidFill>
                  <a:srgbClr val="FF0000"/>
                </a:solidFill>
              </a:rPr>
              <a:t>[CLICK]</a:t>
            </a:r>
            <a:endParaRPr lang="de-DE" i="1" baseline="0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It facilitates real-time monitoring of each job’s progress.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It allows you to re-prioritize the jobs on-the-fly,</a:t>
            </a:r>
            <a:r>
              <a:rPr lang="en-US" baseline="0" dirty="0" smtClean="0"/>
              <a:t> </a:t>
            </a:r>
            <a:r>
              <a:rPr lang="en-US" dirty="0" smtClean="0"/>
              <a:t>and provides accurate job estimates. 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Jobs can be re-ordered, sorted or filtered by numerous criteria.  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It logs and timestamps all workflow processes. These logs can be accessed by Dobbin’s reporting</a:t>
            </a:r>
            <a:r>
              <a:rPr lang="en-US" baseline="0" dirty="0" smtClean="0"/>
              <a:t> functions.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</a:p>
          <a:p>
            <a:pPr>
              <a:spcBef>
                <a:spcPct val="0"/>
              </a:spcBef>
            </a:pPr>
            <a:endParaRPr lang="en-US" b="1" i="1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</a:pPr>
            <a:r>
              <a:rPr lang="en-US" dirty="0" smtClean="0"/>
              <a:t>Cube-Workflow users benefit from a bi-directional messaging system for complete on-line updates.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  <a:endParaRPr lang="en-US" i="1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E37B7-D2E1-4B42-AF3C-DB737806D13E}" type="slidenum">
              <a:rPr lang="en-CA" smtClean="0"/>
              <a:pPr>
                <a:defRPr/>
              </a:pPr>
              <a:t>16</a:t>
            </a:fld>
            <a:endParaRPr lang="en-CA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Optimization  efficiency requires automation</a:t>
            </a:r>
            <a:r>
              <a:rPr lang="de-DE" baseline="0" dirty="0" smtClean="0"/>
              <a:t> – but </a:t>
            </a:r>
            <a:r>
              <a:rPr lang="de-DE" dirty="0" smtClean="0"/>
              <a:t>validating results requires streamlined interfaces, so that operators can detect potential errors</a:t>
            </a:r>
            <a:r>
              <a:rPr lang="de-DE" baseline="0" dirty="0" smtClean="0"/>
              <a:t> quickly.</a:t>
            </a:r>
            <a:r>
              <a:rPr lang="en-US" b="1" dirty="0" smtClean="0">
                <a:solidFill>
                  <a:srgbClr val="FF0000"/>
                </a:solidFill>
              </a:rPr>
              <a:t> [CLICK]</a:t>
            </a:r>
            <a:endParaRPr lang="de-DE" dirty="0" smtClean="0"/>
          </a:p>
          <a:p>
            <a:endParaRPr lang="de-DE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The Result Viewer offers complete reporting with drill-down capability and integrated waveform displays.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It offers sorting and intelligent filtering of all events on a graphical timeline along with an audio image. </a:t>
            </a:r>
            <a:r>
              <a:rPr lang="en-US" b="1" dirty="0" smtClean="0">
                <a:solidFill>
                  <a:srgbClr val="FF0000"/>
                </a:solidFill>
              </a:rPr>
              <a:t>[CLICK] 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The Result Viewer uses web technologies and can be deployed</a:t>
            </a:r>
            <a:r>
              <a:rPr lang="en-US" baseline="0" dirty="0" smtClean="0"/>
              <a:t> to </a:t>
            </a:r>
            <a:r>
              <a:rPr lang="en-US" dirty="0" smtClean="0"/>
              <a:t>any networked PC.  It also exchanges </a:t>
            </a:r>
            <a:r>
              <a:rPr lang="en-US" i="1" dirty="0" smtClean="0"/>
              <a:t>service information</a:t>
            </a:r>
            <a:r>
              <a:rPr lang="en-US" dirty="0" smtClean="0"/>
              <a:t>  with other Cube-Tec products.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  <a:endParaRPr lang="en-US" i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E37B7-D2E1-4B42-AF3C-DB737806D13E}" type="slidenum">
              <a:rPr lang="en-CA" smtClean="0"/>
              <a:pPr>
                <a:defRPr/>
              </a:pPr>
              <a:t>17</a:t>
            </a:fld>
            <a:endParaRPr lang="en-CA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The Event Player can be launched</a:t>
            </a:r>
            <a:r>
              <a:rPr lang="en-US" baseline="0" dirty="0" smtClean="0"/>
              <a:t> </a:t>
            </a:r>
            <a:r>
              <a:rPr lang="en-US" dirty="0" smtClean="0"/>
              <a:t>from the Result Viewer by</a:t>
            </a:r>
            <a:r>
              <a:rPr lang="en-US" baseline="0" dirty="0" smtClean="0"/>
              <a:t> double clicking on any media file</a:t>
            </a:r>
            <a:r>
              <a:rPr lang="en-US" dirty="0" smtClean="0"/>
              <a:t>. The Event Player includes an integrated event list, waveform display</a:t>
            </a:r>
            <a:r>
              <a:rPr lang="en-US" baseline="0" dirty="0" smtClean="0"/>
              <a:t> and transport functions for auditioning.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</a:p>
          <a:p>
            <a:pPr>
              <a:spcBef>
                <a:spcPct val="0"/>
              </a:spcBef>
            </a:pPr>
            <a:endParaRPr lang="en-US" b="0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FF0000"/>
                </a:solidFill>
              </a:rPr>
              <a:t>The event list can be filtered to specific events and quickly</a:t>
            </a:r>
            <a:r>
              <a:rPr lang="en-US" b="0" baseline="0" dirty="0" smtClean="0">
                <a:solidFill>
                  <a:srgbClr val="FF0000"/>
                </a:solidFill>
              </a:rPr>
              <a:t> auditioned with </a:t>
            </a:r>
            <a:r>
              <a:rPr lang="en-US" b="0" dirty="0" smtClean="0">
                <a:solidFill>
                  <a:srgbClr val="FF0000"/>
                </a:solidFill>
              </a:rPr>
              <a:t>simple</a:t>
            </a:r>
            <a:r>
              <a:rPr lang="en-US" b="0" baseline="0" dirty="0" smtClean="0">
                <a:solidFill>
                  <a:srgbClr val="FF0000"/>
                </a:solidFill>
              </a:rPr>
              <a:t> locating functions, complete with pre-roll and post roll. </a:t>
            </a:r>
            <a:r>
              <a:rPr lang="en-US" dirty="0" smtClean="0"/>
              <a:t> A few examples….</a:t>
            </a:r>
            <a:r>
              <a:rPr lang="en-US" b="1" dirty="0" smtClean="0">
                <a:solidFill>
                  <a:srgbClr val="FF0000"/>
                </a:solidFill>
              </a:rPr>
              <a:t>[CLICK] [CLICK] [CLICK]</a:t>
            </a:r>
            <a:endParaRPr lang="en-US" b="0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Event Player includes</a:t>
            </a:r>
            <a:r>
              <a:rPr lang="en-US" baseline="0" dirty="0" smtClean="0"/>
              <a:t> a</a:t>
            </a:r>
            <a:r>
              <a:rPr lang="en-US" dirty="0" smtClean="0"/>
              <a:t> built in sample-rate converter to allow audio playback on any computer sound card, regardless of the source sample-rate.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</a:p>
          <a:p>
            <a:endParaRPr lang="de-DE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E37B7-D2E1-4B42-AF3C-DB737806D13E}" type="slidenum">
              <a:rPr lang="en-CA" smtClean="0"/>
              <a:pPr>
                <a:defRPr/>
              </a:pPr>
              <a:t>18</a:t>
            </a:fld>
            <a:endParaRPr lang="en-CA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XML reports are styled and transformed using XSL.  We provide templates for viewing and printing and they are easily customizable by any web developer.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The reporting system can include connections to external data sources. Examples rotating on the screen are the wave format, Dublin Core data, </a:t>
            </a:r>
            <a:r>
              <a:rPr lang="en-US" baseline="0" dirty="0" smtClean="0"/>
              <a:t>BEXT chunk information, various quality tabs, cue sheets, Media Import information, History, etc.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Reports can be stored as an intranet resource for archive group stakeholders.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  <a:endParaRPr lang="en-US" i="1" dirty="0" smtClean="0"/>
          </a:p>
          <a:p>
            <a:endParaRPr lang="en-US" i="1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The Result Viewer, Event Player and Reporting system can all be installed on any network PC… 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E37B7-D2E1-4B42-AF3C-DB737806D13E}" type="slidenum">
              <a:rPr lang="en-CA" smtClean="0"/>
              <a:pPr>
                <a:defRPr/>
              </a:pPr>
              <a:t>19</a:t>
            </a:fld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what kind of interesting things can we do with multi-media files? </a:t>
            </a:r>
            <a:r>
              <a:rPr lang="en-US" baseline="0" dirty="0" smtClean="0"/>
              <a:t>Actually, a lot of the same kinds of things that we did with audio-only formats:  </a:t>
            </a:r>
            <a:r>
              <a:rPr lang="en-US" b="1" dirty="0" smtClean="0"/>
              <a:t>[CLICK]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dirty="0" smtClean="0"/>
              <a:t>Audio quality analysis and reporting. </a:t>
            </a:r>
            <a:r>
              <a:rPr lang="en-US" b="1" dirty="0" smtClean="0"/>
              <a:t>[CLICK]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Audio signal processing:  re-mastering, restoration, up-mixing, loudness control.</a:t>
            </a:r>
            <a:r>
              <a:rPr lang="en-US" b="1" dirty="0" smtClean="0"/>
              <a:t>[CLICK]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 can extract</a:t>
            </a:r>
            <a:r>
              <a:rPr lang="en-US" baseline="0" dirty="0" smtClean="0"/>
              <a:t> the audio stream</a:t>
            </a:r>
            <a:r>
              <a:rPr lang="en-US" dirty="0" smtClean="0"/>
              <a:t> – to produce audio-only derivatives… some applications</a:t>
            </a:r>
            <a:r>
              <a:rPr lang="en-US" baseline="0" dirty="0" smtClean="0"/>
              <a:t>:  </a:t>
            </a:r>
            <a:r>
              <a:rPr lang="en-US" dirty="0" smtClean="0"/>
              <a:t>music soundtracks</a:t>
            </a:r>
            <a:r>
              <a:rPr lang="en-US" baseline="0" dirty="0" smtClean="0"/>
              <a:t> and</a:t>
            </a:r>
            <a:r>
              <a:rPr lang="en-US" dirty="0" smtClean="0"/>
              <a:t> political speeches, etc. </a:t>
            </a:r>
            <a:r>
              <a:rPr lang="en-US" b="1" dirty="0" smtClean="0"/>
              <a:t>[CLICK]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 are also</a:t>
            </a:r>
            <a:r>
              <a:rPr lang="en-US" baseline="0" dirty="0" smtClean="0"/>
              <a:t> working on a complete set of video tools, that include:</a:t>
            </a:r>
            <a:endParaRPr lang="en-US" dirty="0" smtClean="0"/>
          </a:p>
          <a:p>
            <a:pPr lvl="1"/>
            <a:r>
              <a:rPr lang="en-US" dirty="0" smtClean="0"/>
              <a:t>Format analysis 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basicall</a:t>
            </a:r>
            <a:r>
              <a:rPr lang="en-US" baseline="0" dirty="0" smtClean="0"/>
              <a:t> </a:t>
            </a:r>
            <a:r>
              <a:rPr lang="en-US" dirty="0" smtClean="0"/>
              <a:t>structure compliance.</a:t>
            </a:r>
          </a:p>
          <a:p>
            <a:pPr lvl="1"/>
            <a:r>
              <a:rPr lang="en-US" dirty="0" smtClean="0"/>
              <a:t>Content analysis and QA</a:t>
            </a:r>
          </a:p>
          <a:p>
            <a:pPr lvl="1"/>
            <a:r>
              <a:rPr lang="en-US" dirty="0" smtClean="0"/>
              <a:t>Transcoding</a:t>
            </a:r>
          </a:p>
          <a:p>
            <a:pPr lvl="1"/>
            <a:r>
              <a:rPr lang="en-US" dirty="0" smtClean="0"/>
              <a:t>Re-formatting : E.g. Upscale, etc.</a:t>
            </a:r>
          </a:p>
          <a:p>
            <a:pPr lvl="1"/>
            <a:r>
              <a:rPr lang="en-US" dirty="0" smtClean="0"/>
              <a:t>Restoration and Re-Mastering: E.g. Dust busting, color space conversion.</a:t>
            </a:r>
          </a:p>
          <a:p>
            <a:pPr lvl="1"/>
            <a:endParaRPr lang="en-US" dirty="0" smtClean="0"/>
          </a:p>
          <a:p>
            <a:pPr lvl="0"/>
            <a:r>
              <a:rPr lang="en-US" dirty="0" smtClean="0"/>
              <a:t>Before we jump in, I’d like to give an overview of our archiving</a:t>
            </a:r>
            <a:r>
              <a:rPr lang="en-US" baseline="0" dirty="0" smtClean="0"/>
              <a:t> tools…   </a:t>
            </a:r>
            <a:r>
              <a:rPr lang="en-US" b="1" dirty="0" smtClean="0"/>
              <a:t>[CLICK]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E37B7-D2E1-4B42-AF3C-DB737806D13E}" type="slidenum">
              <a:rPr lang="en-CA" smtClean="0"/>
              <a:pPr>
                <a:defRPr/>
              </a:pPr>
              <a:t>2</a:t>
            </a:fld>
            <a:endParaRPr lang="en-CA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CA" dirty="0" smtClean="0"/>
              <a:t>The final Dobbin  software component is the Rule Editor.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  <a:endParaRPr lang="en-CA" dirty="0" smtClean="0"/>
          </a:p>
          <a:p>
            <a:pPr>
              <a:spcBef>
                <a:spcPct val="0"/>
              </a:spcBef>
            </a:pPr>
            <a:endParaRPr lang="en-CA" dirty="0" smtClean="0"/>
          </a:p>
          <a:p>
            <a:pPr>
              <a:spcBef>
                <a:spcPct val="0"/>
              </a:spcBef>
            </a:pPr>
            <a:r>
              <a:rPr lang="en-CA" dirty="0" smtClean="0"/>
              <a:t>The Rule Editor is a utility for creating the criteria, used by modules that perform workflow decisions – Example: </a:t>
            </a:r>
            <a:r>
              <a:rPr lang="en-CA" i="1" dirty="0" smtClean="0"/>
              <a:t>Decider module -   </a:t>
            </a:r>
            <a:r>
              <a:rPr lang="en-CA" i="0" dirty="0" smtClean="0"/>
              <a:t>a</a:t>
            </a:r>
            <a:r>
              <a:rPr lang="en-CA" i="0" baseline="0" dirty="0" smtClean="0"/>
              <a:t> tool used for conditional branching in workflows</a:t>
            </a:r>
            <a:r>
              <a:rPr lang="en-CA" i="1" dirty="0" smtClean="0"/>
              <a:t>.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</a:p>
          <a:p>
            <a:pPr>
              <a:spcBef>
                <a:spcPct val="0"/>
              </a:spcBef>
            </a:pPr>
            <a:endParaRPr lang="en-CA" i="1" dirty="0" smtClean="0"/>
          </a:p>
          <a:p>
            <a:pPr>
              <a:spcBef>
                <a:spcPct val="0"/>
              </a:spcBef>
            </a:pPr>
            <a:r>
              <a:rPr lang="en-CA" dirty="0" smtClean="0"/>
              <a:t>The schemas for the BWF and all of our software are available for rule creation</a:t>
            </a:r>
            <a:r>
              <a:rPr lang="en-CA" i="1" dirty="0" smtClean="0"/>
              <a:t>.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</a:p>
          <a:p>
            <a:pPr>
              <a:spcBef>
                <a:spcPct val="0"/>
              </a:spcBef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The </a:t>
            </a:r>
            <a:r>
              <a:rPr lang="en-CA" i="1" dirty="0" smtClean="0"/>
              <a:t>Rule Editor  </a:t>
            </a:r>
            <a:r>
              <a:rPr lang="en-CA" dirty="0" smtClean="0"/>
              <a:t>interface is called the </a:t>
            </a:r>
            <a:r>
              <a:rPr lang="en-CA" i="1" dirty="0" smtClean="0"/>
              <a:t>Workbench</a:t>
            </a:r>
            <a:r>
              <a:rPr lang="en-CA" dirty="0" smtClean="0"/>
              <a:t>. Simple drag-and-drop techniques are used to define elements and rule logic.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</a:p>
          <a:p>
            <a:pPr>
              <a:spcBef>
                <a:spcPct val="0"/>
              </a:spcBef>
            </a:pPr>
            <a:endParaRPr lang="en-CA" i="1" dirty="0" smtClean="0"/>
          </a:p>
          <a:p>
            <a:pPr>
              <a:spcBef>
                <a:spcPct val="0"/>
              </a:spcBef>
            </a:pPr>
            <a:r>
              <a:rPr lang="en-CA" dirty="0" smtClean="0"/>
              <a:t>The rules created here are loaded and stored into a module like the Decider,</a:t>
            </a:r>
            <a:r>
              <a:rPr lang="en-CA" baseline="0" dirty="0" smtClean="0"/>
              <a:t> </a:t>
            </a:r>
            <a:r>
              <a:rPr lang="en-CA" dirty="0" smtClean="0"/>
              <a:t>using </a:t>
            </a:r>
            <a:r>
              <a:rPr lang="en-CA" i="1" dirty="0" smtClean="0"/>
              <a:t>Job Designer.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</a:p>
          <a:p>
            <a:pPr>
              <a:spcBef>
                <a:spcPct val="0"/>
              </a:spcBef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 smtClean="0"/>
              <a:t>Adaptive workflows rely on</a:t>
            </a:r>
            <a:r>
              <a:rPr lang="en-CA" sz="1200" baseline="0" dirty="0" smtClean="0"/>
              <a:t> these rules to make branching decisions . 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  <a:endParaRPr lang="en-CA" sz="1200" dirty="0" smtClean="0"/>
          </a:p>
          <a:p>
            <a:pPr>
              <a:spcBef>
                <a:spcPct val="0"/>
              </a:spcBef>
            </a:pPr>
            <a:endParaRPr lang="en-CA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E37B7-D2E1-4B42-AF3C-DB737806D13E}" type="slidenum">
              <a:rPr lang="en-CA" smtClean="0"/>
              <a:pPr>
                <a:defRPr/>
              </a:pPr>
              <a:t>20</a:t>
            </a:fld>
            <a:endParaRPr lang="en-CA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We’re going to whip though basic audio-visual ingest activities… </a:t>
            </a:r>
            <a:r>
              <a:rPr lang="en-US" b="1" dirty="0" smtClean="0"/>
              <a:t>[CLICK]</a:t>
            </a:r>
          </a:p>
          <a:p>
            <a:r>
              <a:rPr lang="en-US" dirty="0" smtClean="0"/>
              <a:t> We take our tapes, play them in a playback device… </a:t>
            </a:r>
            <a:r>
              <a:rPr lang="en-US" b="1" dirty="0" smtClean="0"/>
              <a:t>[CLICK]</a:t>
            </a:r>
          </a:p>
          <a:p>
            <a:r>
              <a:rPr lang="en-US" dirty="0" smtClean="0"/>
              <a:t> Digitized in some kind of ingest workstation… </a:t>
            </a:r>
            <a:r>
              <a:rPr lang="en-US" b="1" dirty="0" smtClean="0"/>
              <a:t>[CLICK]</a:t>
            </a:r>
          </a:p>
          <a:p>
            <a:r>
              <a:rPr lang="en-US" dirty="0" smtClean="0"/>
              <a:t>… and eventually we</a:t>
            </a:r>
            <a:r>
              <a:rPr lang="en-US" baseline="0" dirty="0" smtClean="0"/>
              <a:t> have some audio/video files ion a storage system – SAN, NAS, server…</a:t>
            </a:r>
            <a:r>
              <a:rPr lang="en-US" dirty="0" smtClean="0"/>
              <a:t> </a:t>
            </a:r>
            <a:r>
              <a:rPr lang="en-US" b="1" dirty="0" smtClean="0"/>
              <a:t>[CLICK]</a:t>
            </a:r>
          </a:p>
          <a:p>
            <a:r>
              <a:rPr lang="en-US" dirty="0" smtClean="0"/>
              <a:t>… organized</a:t>
            </a:r>
            <a:r>
              <a:rPr lang="en-US" baseline="0" dirty="0" smtClean="0"/>
              <a:t> in some kind of folder structure…</a:t>
            </a:r>
            <a:r>
              <a:rPr lang="en-US" dirty="0" smtClean="0"/>
              <a:t> </a:t>
            </a:r>
            <a:r>
              <a:rPr lang="en-US" b="1" dirty="0" smtClean="0"/>
              <a:t>[CLICK]</a:t>
            </a:r>
          </a:p>
          <a:p>
            <a:endParaRPr lang="en-US" b="1" dirty="0" smtClean="0"/>
          </a:p>
          <a:p>
            <a:r>
              <a:rPr lang="en-US" b="0" dirty="0" smtClean="0"/>
              <a:t>So lets start with a simple workflow where we analyze the audio stream of an mp4 file… </a:t>
            </a:r>
            <a:r>
              <a:rPr lang="en-US" b="1" dirty="0" smtClean="0"/>
              <a:t>[CLICK]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E37B7-D2E1-4B42-AF3C-DB737806D13E}" type="slidenum">
              <a:rPr lang="en-CA" smtClean="0"/>
              <a:pPr>
                <a:defRPr/>
              </a:pPr>
              <a:t>21</a:t>
            </a:fld>
            <a:endParaRPr lang="en-CA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dirty="0" smtClean="0"/>
              <a:t>The mp4 </a:t>
            </a:r>
            <a:r>
              <a:rPr lang="en-CA" dirty="0" err="1" smtClean="0"/>
              <a:t>DeMuxer</a:t>
            </a:r>
            <a:r>
              <a:rPr lang="en-CA" dirty="0" smtClean="0"/>
              <a:t> module is used to split the  A/V file into it’s elementary audio and video streams.  Blue is audio and bright yellow is video.  </a:t>
            </a:r>
            <a:r>
              <a:rPr lang="en-US" b="1" dirty="0" smtClean="0"/>
              <a:t>[CLICK]</a:t>
            </a:r>
          </a:p>
          <a:p>
            <a:pPr marL="0" indent="0">
              <a:spcBef>
                <a:spcPts val="0"/>
              </a:spcBef>
              <a:buNone/>
            </a:pPr>
            <a:endParaRPr lang="en-CA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CA" dirty="0" smtClean="0"/>
              <a:t>The blue audio pin is routed to the Audio File Inspector module.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dirty="0" smtClean="0"/>
              <a:t>This shows a basic interconnect model…</a:t>
            </a:r>
            <a:r>
              <a:rPr lang="en-US" b="1" dirty="0" smtClean="0"/>
              <a:t>[CLICK]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but in actual use, we’re only interested in the analysis report. </a:t>
            </a:r>
            <a:r>
              <a:rPr lang="en-US" b="1" dirty="0" smtClean="0"/>
              <a:t>[CLICK]</a:t>
            </a:r>
            <a:endParaRPr lang="en-CA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E37B7-D2E1-4B42-AF3C-DB737806D13E}" type="slidenum">
              <a:rPr lang="en-CA" smtClean="0"/>
              <a:pPr>
                <a:defRPr/>
              </a:pPr>
              <a:t>22</a:t>
            </a:fld>
            <a:endParaRPr lang="en-CA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dirty="0" smtClean="0"/>
              <a:t>A similar but more complex scenario:  Digital Error Checker analyzes files for clicks. </a:t>
            </a:r>
            <a:r>
              <a:rPr lang="en-US" b="1" dirty="0" smtClean="0"/>
              <a:t>[CLICK]</a:t>
            </a:r>
            <a:endParaRPr lang="en-CA" dirty="0" smtClean="0"/>
          </a:p>
          <a:p>
            <a:pPr marL="0" indent="0">
              <a:spcBef>
                <a:spcPts val="0"/>
              </a:spcBef>
              <a:buNone/>
            </a:pPr>
            <a:endParaRPr lang="en-CA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CA" dirty="0" smtClean="0"/>
              <a:t>The Rule Editor is used to define the test criteria for conditional processing: are there clicks?  </a:t>
            </a:r>
            <a:r>
              <a:rPr lang="en-US" b="1" dirty="0" smtClean="0"/>
              <a:t>[CLICK]</a:t>
            </a:r>
            <a:r>
              <a:rPr lang="en-CA" dirty="0" smtClean="0"/>
              <a:t/>
            </a:r>
            <a:br>
              <a:rPr lang="en-CA" dirty="0" smtClean="0"/>
            </a:br>
            <a:endParaRPr lang="en-CA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CA" dirty="0" smtClean="0"/>
              <a:t>The Decider module compares the rule criteria against the analysis report and routes the media accordingly. </a:t>
            </a:r>
            <a:r>
              <a:rPr lang="en-US" b="1" dirty="0" smtClean="0"/>
              <a:t>[CLICK]</a:t>
            </a:r>
            <a:r>
              <a:rPr lang="en-CA" dirty="0" smtClean="0"/>
              <a:t/>
            </a:r>
            <a:br>
              <a:rPr lang="en-CA" dirty="0" smtClean="0"/>
            </a:br>
            <a:endParaRPr lang="en-CA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Files are either </a:t>
            </a:r>
            <a:r>
              <a:rPr lang="en-US" dirty="0" err="1" smtClean="0"/>
              <a:t>DeClicked</a:t>
            </a:r>
            <a:r>
              <a:rPr lang="en-US" dirty="0" smtClean="0"/>
              <a:t>  or simply encoded downstream</a:t>
            </a:r>
            <a:r>
              <a:rPr lang="en-CA" dirty="0" smtClean="0"/>
              <a:t>. </a:t>
            </a:r>
            <a:r>
              <a:rPr lang="en-US" b="1" dirty="0" smtClean="0"/>
              <a:t>[CLICK]</a:t>
            </a:r>
            <a:endParaRPr lang="en-CA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E37B7-D2E1-4B42-AF3C-DB737806D13E}" type="slidenum">
              <a:rPr lang="en-CA" smtClean="0"/>
              <a:pPr>
                <a:defRPr/>
              </a:pPr>
              <a:t>23</a:t>
            </a:fld>
            <a:endParaRPr lang="en-CA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Last November we announced a</a:t>
            </a:r>
            <a:r>
              <a:rPr lang="en-US" baseline="0" dirty="0" smtClean="0"/>
              <a:t> direct </a:t>
            </a:r>
            <a:r>
              <a:rPr lang="en-US" dirty="0" smtClean="0"/>
              <a:t>interface between the Grass Valley K2 </a:t>
            </a:r>
            <a:r>
              <a:rPr lang="en-US" dirty="0" err="1" smtClean="0"/>
              <a:t>AppServer</a:t>
            </a:r>
            <a:r>
              <a:rPr lang="en-US" dirty="0" smtClean="0"/>
              <a:t> and Dobbin</a:t>
            </a:r>
            <a:r>
              <a:rPr lang="en-US" baseline="0" dirty="0" smtClean="0"/>
              <a:t>: 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</a:p>
          <a:p>
            <a:endParaRPr lang="en-US" dirty="0" smtClean="0"/>
          </a:p>
          <a:p>
            <a:r>
              <a:rPr lang="en-US" dirty="0" smtClean="0"/>
              <a:t>This interface gives us direct access to the audio tracks stored on K2, without the need to unwrap the MXF container</a:t>
            </a:r>
            <a:r>
              <a:rPr lang="en-US" baseline="0" dirty="0" smtClean="0"/>
              <a:t>: 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</a:p>
          <a:p>
            <a:endParaRPr lang="en-US" dirty="0" smtClean="0"/>
          </a:p>
          <a:p>
            <a:r>
              <a:rPr lang="en-US" dirty="0" smtClean="0"/>
              <a:t>This allows for a very </a:t>
            </a:r>
            <a:r>
              <a:rPr lang="en-US" i="1" dirty="0" smtClean="0"/>
              <a:t>efficient read / write exchange for the audio essence.</a:t>
            </a:r>
            <a:r>
              <a:rPr lang="en-US" baseline="0" dirty="0" smtClean="0"/>
              <a:t> 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E37B7-D2E1-4B42-AF3C-DB737806D13E}" type="slidenum">
              <a:rPr lang="en-CA" smtClean="0"/>
              <a:pPr>
                <a:defRPr/>
              </a:pPr>
              <a:t>24</a:t>
            </a:fld>
            <a:endParaRPr lang="en-CA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dirty="0" smtClean="0"/>
              <a:t>The database</a:t>
            </a:r>
            <a:r>
              <a:rPr lang="en-CA" baseline="0" dirty="0" smtClean="0"/>
              <a:t> symbol is the K2.  </a:t>
            </a:r>
            <a:r>
              <a:rPr lang="en-CA" dirty="0" smtClean="0"/>
              <a:t>A connection is made to a Grass Valley Server. </a:t>
            </a:r>
            <a:r>
              <a:rPr lang="en-US" dirty="0" smtClean="0"/>
              <a:t> </a:t>
            </a:r>
            <a:r>
              <a:rPr lang="en-US" b="1" dirty="0" smtClean="0"/>
              <a:t>[CLICK]</a:t>
            </a:r>
            <a:r>
              <a:rPr lang="en-CA" dirty="0" smtClean="0"/>
              <a:t/>
            </a:r>
            <a:br>
              <a:rPr lang="en-CA" dirty="0" smtClean="0"/>
            </a:br>
            <a:endParaRPr lang="en-CA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CA" dirty="0" smtClean="0"/>
              <a:t>Once again, two separate processing chains are created –  the left for audio and the right for video. </a:t>
            </a:r>
            <a:r>
              <a:rPr lang="en-US" dirty="0" smtClean="0"/>
              <a:t> </a:t>
            </a:r>
            <a:r>
              <a:rPr lang="en-US" b="1" dirty="0" smtClean="0"/>
              <a:t>[CLICK]</a:t>
            </a:r>
            <a:endParaRPr lang="en-CA" dirty="0" smtClean="0"/>
          </a:p>
          <a:p>
            <a:pPr marL="0" indent="0">
              <a:spcBef>
                <a:spcPts val="0"/>
              </a:spcBef>
              <a:buNone/>
            </a:pPr>
            <a:endParaRPr lang="en-CA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CA" dirty="0" smtClean="0"/>
              <a:t>After some </a:t>
            </a:r>
            <a:r>
              <a:rPr lang="en-CA" dirty="0" err="1" smtClean="0"/>
              <a:t>Denoising</a:t>
            </a:r>
            <a:r>
              <a:rPr lang="en-CA" dirty="0" smtClean="0"/>
              <a:t>, the Loudness Assimilator manages the audio level. </a:t>
            </a:r>
            <a:r>
              <a:rPr lang="en-US" b="1" dirty="0" smtClean="0"/>
              <a:t>[CLICK]</a:t>
            </a:r>
            <a:r>
              <a:rPr lang="en-CA" dirty="0" smtClean="0"/>
              <a:t/>
            </a:r>
            <a:br>
              <a:rPr lang="en-CA" dirty="0" smtClean="0"/>
            </a:br>
            <a:endParaRPr lang="en-CA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CA" dirty="0" smtClean="0"/>
              <a:t>The new audio is re-encoded then the streams are re-muxed and output to a streaming server. </a:t>
            </a:r>
            <a:r>
              <a:rPr lang="en-US" b="1" dirty="0" smtClean="0"/>
              <a:t>[CLICK]</a:t>
            </a:r>
            <a:endParaRPr lang="en-CA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E37B7-D2E1-4B42-AF3C-DB737806D13E}" type="slidenum">
              <a:rPr lang="en-CA" smtClean="0"/>
              <a:pPr>
                <a:defRPr/>
              </a:pPr>
              <a:t>25</a:t>
            </a:fld>
            <a:endParaRPr lang="en-CA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 </a:t>
            </a:r>
            <a:r>
              <a:rPr lang="en-CA" dirty="0" smtClean="0"/>
              <a:t>Media metadata is extracted with the Media Info module.  Based on channel count, the  Decider branches to an up-mix processing chain.</a:t>
            </a:r>
            <a:r>
              <a:rPr lang="en-US" b="1" dirty="0" smtClean="0"/>
              <a:t> [CLICK]</a:t>
            </a:r>
            <a:r>
              <a:rPr lang="en-CA" dirty="0" smtClean="0"/>
              <a:t/>
            </a:r>
            <a:br>
              <a:rPr lang="en-CA" dirty="0" smtClean="0"/>
            </a:br>
            <a:endParaRPr lang="en-CA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CA" dirty="0" smtClean="0"/>
              <a:t>Mono and stereo files are up-mixed, loudness processed and then encoded with AAC.</a:t>
            </a:r>
            <a:r>
              <a:rPr lang="en-US" b="1" dirty="0" smtClean="0"/>
              <a:t> [CLICK]</a:t>
            </a:r>
            <a:r>
              <a:rPr lang="en-CA" dirty="0" smtClean="0"/>
              <a:t/>
            </a:r>
            <a:br>
              <a:rPr lang="en-CA" dirty="0" smtClean="0"/>
            </a:br>
            <a:endParaRPr lang="en-CA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CA" dirty="0" smtClean="0"/>
              <a:t>The new audio is sent to a streaming server.</a:t>
            </a:r>
            <a:r>
              <a:rPr lang="en-US" b="1" dirty="0" smtClean="0"/>
              <a:t>  [CLICK]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E37B7-D2E1-4B42-AF3C-DB737806D13E}" type="slidenum">
              <a:rPr lang="en-CA" smtClean="0"/>
              <a:pPr>
                <a:defRPr/>
              </a:pPr>
              <a:t>26</a:t>
            </a:fld>
            <a:endParaRPr lang="en-CA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Loudness Assimilator metadata includes old &amp; new loudness specifications for EBU R128 and ITU 1770 standards. </a:t>
            </a:r>
            <a:r>
              <a:rPr lang="en-US" b="1" dirty="0" smtClean="0"/>
              <a:t>[CLICK]</a:t>
            </a:r>
            <a:endParaRPr lang="en-US" dirty="0" smtClean="0"/>
          </a:p>
          <a:p>
            <a:r>
              <a:rPr lang="en-US" sz="1050" dirty="0" smtClean="0"/>
              <a:t> </a:t>
            </a:r>
          </a:p>
          <a:p>
            <a:r>
              <a:rPr lang="en-US" dirty="0" smtClean="0"/>
              <a:t>A Loudness curve chart can also be displayed as histograms - displaying continuous loudness over file duration.  </a:t>
            </a:r>
            <a:r>
              <a:rPr lang="en-US" b="1" dirty="0" smtClean="0"/>
              <a:t>[CLICK]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E37B7-D2E1-4B42-AF3C-DB737806D13E}" type="slidenum">
              <a:rPr lang="en-CA" smtClean="0"/>
              <a:pPr>
                <a:defRPr/>
              </a:pPr>
              <a:t>27</a:t>
            </a:fld>
            <a:endParaRPr lang="en-CA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The recent CALM act requires loudness normalization for all TV broadcast. </a:t>
            </a:r>
            <a:r>
              <a:rPr lang="en-US" b="1" dirty="0" smtClean="0"/>
              <a:t>[CLICK]</a:t>
            </a:r>
          </a:p>
          <a:p>
            <a:endParaRPr lang="en-CA" dirty="0" smtClean="0"/>
          </a:p>
          <a:p>
            <a:r>
              <a:rPr lang="en-CA" dirty="0" smtClean="0"/>
              <a:t>Automated loudness processing should be part of a complete QC process. </a:t>
            </a:r>
            <a:r>
              <a:rPr lang="en-US" b="1" dirty="0" smtClean="0"/>
              <a:t>[CLICK]</a:t>
            </a:r>
          </a:p>
          <a:p>
            <a:endParaRPr lang="en-CA" dirty="0" smtClean="0"/>
          </a:p>
          <a:p>
            <a:r>
              <a:rPr lang="en-CA" dirty="0" smtClean="0"/>
              <a:t>First the track layout is analyzed, checked for conformity against metadata and then configured for appropriate processing. </a:t>
            </a:r>
            <a:r>
              <a:rPr lang="en-US" b="1" dirty="0" smtClean="0"/>
              <a:t>[CLICK]</a:t>
            </a:r>
          </a:p>
          <a:p>
            <a:endParaRPr lang="en-CA" dirty="0" smtClean="0"/>
          </a:p>
          <a:p>
            <a:r>
              <a:rPr lang="en-CA" dirty="0" smtClean="0"/>
              <a:t>The results of audio format analysis and quality checks can drive the branched workflows. </a:t>
            </a:r>
            <a:r>
              <a:rPr lang="en-US" b="1" dirty="0" smtClean="0"/>
              <a:t>[CLICK]</a:t>
            </a:r>
            <a:endParaRPr lang="en-CA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E37B7-D2E1-4B42-AF3C-DB737806D13E}" type="slidenum">
              <a:rPr lang="en-CA" smtClean="0"/>
              <a:pPr>
                <a:defRPr/>
              </a:pPr>
              <a:t>28</a:t>
            </a:fld>
            <a:endParaRPr lang="en-CA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dirty="0" smtClean="0"/>
              <a:t>An MXF file is unwrapped and then pass to </a:t>
            </a:r>
            <a:r>
              <a:rPr lang="en-CA" dirty="0" err="1" smtClean="0"/>
              <a:t>MediaInfo</a:t>
            </a:r>
            <a:r>
              <a:rPr lang="en-CA" dirty="0" smtClean="0"/>
              <a:t> for analysis. The Decider modules uses</a:t>
            </a:r>
            <a:r>
              <a:rPr lang="en-CA" baseline="0" dirty="0" smtClean="0"/>
              <a:t> t</a:t>
            </a:r>
            <a:r>
              <a:rPr lang="en-CA" dirty="0" smtClean="0"/>
              <a:t>he audio stream format to determine workflow branching. </a:t>
            </a:r>
            <a:r>
              <a:rPr lang="en-CA" baseline="0" dirty="0" smtClean="0"/>
              <a:t> </a:t>
            </a:r>
            <a:r>
              <a:rPr lang="en-US" b="1" dirty="0" smtClean="0"/>
              <a:t>[CLICK]</a:t>
            </a:r>
            <a:endParaRPr lang="en-CA" dirty="0" smtClean="0"/>
          </a:p>
          <a:p>
            <a:pPr marL="0" indent="0">
              <a:spcBef>
                <a:spcPts val="0"/>
              </a:spcBef>
              <a:buNone/>
            </a:pPr>
            <a:endParaRPr lang="en-CA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CA" dirty="0" smtClean="0"/>
              <a:t>Appropriate decoding is performed and then</a:t>
            </a:r>
            <a:r>
              <a:rPr lang="en-CA" baseline="0" dirty="0" smtClean="0"/>
              <a:t> t</a:t>
            </a:r>
            <a:r>
              <a:rPr lang="en-CA" dirty="0" smtClean="0"/>
              <a:t>he Loudness Assimilator performs CALM compliant audio processing</a:t>
            </a:r>
            <a:r>
              <a:rPr lang="en-CA" baseline="0" dirty="0" smtClean="0"/>
              <a:t> as required. </a:t>
            </a:r>
            <a:r>
              <a:rPr lang="en-US" b="1" dirty="0" smtClean="0"/>
              <a:t>[CLICK]</a:t>
            </a:r>
            <a:endParaRPr lang="en-CA" dirty="0" smtClean="0"/>
          </a:p>
          <a:p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Finally,</a:t>
            </a:r>
            <a:r>
              <a:rPr lang="en-CA" baseline="0" dirty="0" smtClean="0"/>
              <a:t> the Metadata Merger inserts a metadata payload and wraps essences to the output folder</a:t>
            </a:r>
            <a:r>
              <a:rPr lang="en-CA" dirty="0" smtClean="0"/>
              <a:t>. </a:t>
            </a:r>
            <a:r>
              <a:rPr lang="en-US" b="1" dirty="0" smtClean="0"/>
              <a:t>[CLICK]</a:t>
            </a:r>
            <a:endParaRPr lang="en-CA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E37B7-D2E1-4B42-AF3C-DB737806D13E}" type="slidenum">
              <a:rPr lang="en-CA" smtClean="0"/>
              <a:pPr>
                <a:defRPr/>
              </a:pPr>
              <a:t>29</a:t>
            </a:fld>
            <a:endParaRPr lang="en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Our software tools, can be broken down to three distinct areas…  </a:t>
            </a:r>
            <a:r>
              <a:rPr lang="en-CA" b="1" baseline="0" dirty="0" smtClean="0"/>
              <a:t>[CLICK]</a:t>
            </a:r>
          </a:p>
          <a:p>
            <a:pPr>
              <a:spcBef>
                <a:spcPct val="0"/>
              </a:spcBef>
            </a:pPr>
            <a:endParaRPr lang="en-US" b="1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QUADRIGA features an easy-to-use but </a:t>
            </a:r>
            <a:r>
              <a:rPr lang="en-CA" dirty="0" smtClean="0"/>
              <a:t>powerful digitization engine. </a:t>
            </a:r>
            <a:r>
              <a:rPr lang="en-CA" b="1" baseline="0" dirty="0" smtClean="0"/>
              <a:t>[CLICK]</a:t>
            </a:r>
            <a:endParaRPr lang="en-CA" dirty="0" smtClean="0"/>
          </a:p>
          <a:p>
            <a:pPr>
              <a:spcBef>
                <a:spcPct val="0"/>
              </a:spcBef>
            </a:pPr>
            <a:r>
              <a:rPr lang="en-CA" dirty="0" smtClean="0"/>
              <a:t>It includes import modules for most legacy formats. </a:t>
            </a:r>
            <a:r>
              <a:rPr lang="en-CA" b="1" baseline="0" dirty="0" smtClean="0"/>
              <a:t>[CLICK]</a:t>
            </a:r>
            <a:endParaRPr lang="en-CA" dirty="0" smtClean="0"/>
          </a:p>
          <a:p>
            <a:pPr>
              <a:spcBef>
                <a:spcPct val="0"/>
              </a:spcBef>
            </a:pPr>
            <a:r>
              <a:rPr lang="en-CA" dirty="0" smtClean="0"/>
              <a:t>Historically, QUADRIGA’s focus is on quality supervision and metadata capture during ingest. </a:t>
            </a:r>
            <a:r>
              <a:rPr lang="en-US" b="1" dirty="0" smtClean="0"/>
              <a:t>[CLICK]</a:t>
            </a:r>
            <a:endParaRPr lang="en-CA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Cube-Workflow</a:t>
            </a:r>
            <a:r>
              <a:rPr lang="en-US" baseline="0" dirty="0" smtClean="0"/>
              <a:t> integrates the suite by creating metadata driven workflows.  It allows job tracking and supervision of all work processes as well as media file status throughout the entire preservation life-cycle. </a:t>
            </a:r>
            <a:r>
              <a:rPr lang="en-CA" b="1" baseline="0" dirty="0" smtClean="0"/>
              <a:t>[CLICK]</a:t>
            </a:r>
          </a:p>
          <a:p>
            <a:pPr>
              <a:spcBef>
                <a:spcPct val="0"/>
              </a:spcBef>
            </a:pPr>
            <a:r>
              <a:rPr lang="en-CA" dirty="0" smtClean="0"/>
              <a:t>It </a:t>
            </a:r>
            <a:r>
              <a:rPr lang="en-CA" baseline="0" dirty="0" smtClean="0"/>
              <a:t>allows us to create workflows with metadata derived from any data source  This Metadata flows through the rest of the suite via web-service processes</a:t>
            </a:r>
            <a:r>
              <a:rPr lang="en-CA" dirty="0" smtClean="0"/>
              <a:t>. </a:t>
            </a:r>
            <a:r>
              <a:rPr lang="en-US" b="1" dirty="0" smtClean="0"/>
              <a:t>[CLICK]</a:t>
            </a:r>
            <a:endParaRPr lang="en-CA" dirty="0" smtClean="0"/>
          </a:p>
          <a:p>
            <a:pPr>
              <a:spcBef>
                <a:spcPct val="0"/>
              </a:spcBef>
            </a:pPr>
            <a:r>
              <a:rPr lang="en-CA" dirty="0" smtClean="0"/>
              <a:t>Cube Workflow uses Business</a:t>
            </a:r>
            <a:r>
              <a:rPr lang="en-CA" baseline="0" dirty="0" smtClean="0"/>
              <a:t> Process Modelling as its underlying framework</a:t>
            </a:r>
            <a:r>
              <a:rPr lang="en-CA" dirty="0" smtClean="0"/>
              <a:t>. This makes it easily</a:t>
            </a:r>
            <a:r>
              <a:rPr lang="en-CA" baseline="0" dirty="0" smtClean="0"/>
              <a:t> customizable. </a:t>
            </a:r>
            <a:r>
              <a:rPr lang="en-US" b="1" dirty="0" smtClean="0"/>
              <a:t>[CLICK]</a:t>
            </a:r>
            <a:endParaRPr lang="en-CA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Lastly, we have Dobbin –an</a:t>
            </a:r>
            <a:r>
              <a:rPr lang="en-US" baseline="0" dirty="0" smtClean="0"/>
              <a:t> automated </a:t>
            </a:r>
            <a:r>
              <a:rPr lang="en-CA" dirty="0" smtClean="0"/>
              <a:t>batch processor that handles</a:t>
            </a:r>
            <a:r>
              <a:rPr lang="en-CA" baseline="0" dirty="0" smtClean="0"/>
              <a:t> numerous post-ingest processing functions</a:t>
            </a:r>
            <a:r>
              <a:rPr lang="en-CA" dirty="0" smtClean="0"/>
              <a:t>. </a:t>
            </a:r>
            <a:r>
              <a:rPr lang="en-US" b="1" dirty="0" smtClean="0"/>
              <a:t>[CLICK]</a:t>
            </a:r>
            <a:endParaRPr lang="en-CA" dirty="0" smtClean="0"/>
          </a:p>
          <a:p>
            <a:pPr>
              <a:spcBef>
                <a:spcPct val="0"/>
              </a:spcBef>
            </a:pPr>
            <a:r>
              <a:rPr lang="en-CA" dirty="0" smtClean="0"/>
              <a:t>It is both a media and metadata processing engine and integrates a number of these functions with our</a:t>
            </a:r>
            <a:r>
              <a:rPr lang="en-CA" baseline="0" dirty="0" smtClean="0"/>
              <a:t> other tools</a:t>
            </a:r>
            <a:r>
              <a:rPr lang="en-CA" dirty="0" smtClean="0"/>
              <a:t>. </a:t>
            </a:r>
            <a:r>
              <a:rPr lang="en-US" b="1" dirty="0" smtClean="0"/>
              <a:t>[CLICK]</a:t>
            </a:r>
          </a:p>
          <a:p>
            <a:pPr>
              <a:spcBef>
                <a:spcPct val="0"/>
              </a:spcBef>
            </a:pPr>
            <a:r>
              <a:rPr lang="en-CA" dirty="0" smtClean="0"/>
              <a:t>It’s power is in it’s simplicity - the ability to create complex workflows in a standardized and intuitive fashion. </a:t>
            </a:r>
            <a:r>
              <a:rPr lang="en-US" b="1" dirty="0" smtClean="0"/>
              <a:t>[CLICK</a:t>
            </a:r>
            <a:r>
              <a:rPr lang="en-US" sz="1400" b="1" dirty="0" smtClean="0"/>
              <a:t>]</a:t>
            </a:r>
            <a:endParaRPr lang="en-US" dirty="0" smtClean="0"/>
          </a:p>
          <a:p>
            <a:pPr>
              <a:spcBef>
                <a:spcPct val="0"/>
              </a:spcBef>
            </a:pPr>
            <a:endParaRPr lang="en-CA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925631-CB17-4E6B-A010-EBAC4CF2B061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CA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an example report showing </a:t>
            </a:r>
            <a:r>
              <a:rPr lang="en-US" dirty="0" smtClean="0"/>
              <a:t>Loudness metadata including old &amp; new loudness for both the EBU and ITU standards. </a:t>
            </a:r>
            <a:r>
              <a:rPr lang="en-US" b="1" dirty="0" smtClean="0"/>
              <a:t>[CLICK]</a:t>
            </a:r>
            <a:endParaRPr lang="en-US" dirty="0" smtClean="0"/>
          </a:p>
          <a:p>
            <a:r>
              <a:rPr lang="en-US" sz="1050" dirty="0" smtClean="0"/>
              <a:t> </a:t>
            </a:r>
          </a:p>
          <a:p>
            <a:r>
              <a:rPr lang="en-US" dirty="0" smtClean="0"/>
              <a:t>However metadata is collected</a:t>
            </a:r>
            <a:r>
              <a:rPr lang="en-US" baseline="0" dirty="0" smtClean="0"/>
              <a:t> over time.  </a:t>
            </a:r>
            <a:r>
              <a:rPr lang="en-US" dirty="0" smtClean="0"/>
              <a:t>The Cube-Workflow Dashboard can also show a Loudness curve chart as histograms - displaying continuous loudness over file duration.  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0" dirty="0" smtClean="0"/>
              <a:t>I have one more example to show… Cube-Tec has developed its audio technologies</a:t>
            </a:r>
            <a:r>
              <a:rPr lang="en-US" b="0" baseline="0" dirty="0" smtClean="0"/>
              <a:t> over the past 20 years and as we move our software to handle multi-media formats, we’re not going to re-invent the wheel for video and film.  So instead we are partnering with world-class technology providers in those markets, in order to </a:t>
            </a:r>
            <a:r>
              <a:rPr lang="en-US" b="0" baseline="0" dirty="0" err="1" smtClean="0"/>
              <a:t>quicky</a:t>
            </a:r>
            <a:r>
              <a:rPr lang="en-US" b="0" baseline="0" dirty="0" smtClean="0"/>
              <a:t> integrate video capabilities into our products.</a:t>
            </a:r>
            <a:r>
              <a:rPr lang="en-US" b="1" dirty="0" smtClean="0"/>
              <a:t>[CLICK]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E37B7-D2E1-4B42-AF3C-DB737806D13E}" type="slidenum">
              <a:rPr lang="en-CA" smtClean="0"/>
              <a:pPr>
                <a:defRPr/>
              </a:pPr>
              <a:t>30</a:t>
            </a:fld>
            <a:endParaRPr lang="en-CA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342900" lvl="0" indent="-342900">
              <a:spcBef>
                <a:spcPct val="20000"/>
              </a:spcBef>
              <a:buFont typeface="Wingdings" pitchFamily="2" charset="2"/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One partner example is Digital Vision.  With over 20 years of research and development in</a:t>
            </a:r>
            <a:r>
              <a:rPr lang="en-US" sz="1200" baseline="0" dirty="0" smtClean="0">
                <a:solidFill>
                  <a:schemeClr val="bg1"/>
                </a:solidFill>
              </a:rPr>
              <a:t> image processing technology, </a:t>
            </a:r>
            <a:r>
              <a:rPr lang="en-US" sz="1200" b="1" dirty="0" smtClean="0">
                <a:solidFill>
                  <a:schemeClr val="bg1"/>
                </a:solidFill>
              </a:rPr>
              <a:t>DVO</a:t>
            </a:r>
            <a:r>
              <a:rPr lang="en-US" sz="1200" dirty="0" smtClean="0">
                <a:solidFill>
                  <a:schemeClr val="bg1"/>
                </a:solidFill>
              </a:rPr>
              <a:t> software tools have become one of</a:t>
            </a:r>
            <a:r>
              <a:rPr lang="en-US" sz="1200" baseline="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the most important toolsets in the post-production industry. </a:t>
            </a:r>
            <a:r>
              <a:rPr lang="en-US" b="1" dirty="0" smtClean="0"/>
              <a:t>[CLICK]</a:t>
            </a:r>
            <a:endParaRPr lang="en-US" sz="1200" b="0" dirty="0" smtClean="0">
              <a:solidFill>
                <a:schemeClr val="bg1"/>
              </a:solidFill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None/>
            </a:pPr>
            <a:endParaRPr lang="en-US" sz="1200" b="0" dirty="0" smtClean="0">
              <a:solidFill>
                <a:schemeClr val="bg1"/>
              </a:solidFill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These world-class tools, were previously available only on their proprietary  platforms. </a:t>
            </a:r>
            <a:r>
              <a:rPr lang="en-US" b="1" dirty="0" smtClean="0"/>
              <a:t>[CLICK]</a:t>
            </a:r>
            <a:endParaRPr lang="en-US" sz="1200" dirty="0" smtClean="0">
              <a:solidFill>
                <a:schemeClr val="bg1"/>
              </a:solidFill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§"/>
            </a:pPr>
            <a:endParaRPr lang="en-US" sz="1200" dirty="0" smtClean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i="1" dirty="0" smtClean="0">
                <a:solidFill>
                  <a:schemeClr val="bg1"/>
                </a:solidFill>
              </a:rPr>
              <a:t>They are now available as Dobbin FPU’s</a:t>
            </a:r>
            <a:r>
              <a:rPr lang="en-US" sz="1200" dirty="0" smtClean="0">
                <a:solidFill>
                  <a:schemeClr val="bg1"/>
                </a:solidFill>
              </a:rPr>
              <a:t>. </a:t>
            </a:r>
            <a:r>
              <a:rPr lang="en-US" b="1" dirty="0" smtClean="0"/>
              <a:t>[CLICK]</a:t>
            </a:r>
            <a:endParaRPr lang="en-US" i="1" dirty="0" smtClean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en-US" i="1" dirty="0" smtClean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i="0" dirty="0" smtClean="0">
                <a:solidFill>
                  <a:schemeClr val="bg1"/>
                </a:solidFill>
              </a:rPr>
              <a:t>DVO Dust is the first of these tools…</a:t>
            </a:r>
            <a:r>
              <a:rPr lang="en-US" i="0" baseline="0" dirty="0" smtClean="0">
                <a:solidFill>
                  <a:schemeClr val="bg1"/>
                </a:solidFill>
              </a:rPr>
              <a:t>  it’s a </a:t>
            </a:r>
            <a:r>
              <a:rPr lang="en-US" sz="1200" i="0" dirty="0" smtClean="0">
                <a:solidFill>
                  <a:schemeClr val="bg1"/>
                </a:solidFill>
              </a:rPr>
              <a:t>Fully automatic film dirt and dust concealment and video drop-out removal system.  Here is a very simple workflow. </a:t>
            </a:r>
            <a:r>
              <a:rPr lang="en-US" b="1" dirty="0" smtClean="0"/>
              <a:t>[CLICK]</a:t>
            </a:r>
            <a:endParaRPr lang="en-US" sz="1200" i="0" dirty="0" smtClean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E37B7-D2E1-4B42-AF3C-DB737806D13E}" type="slidenum">
              <a:rPr lang="en-CA" smtClean="0"/>
              <a:pPr>
                <a:defRPr/>
              </a:pPr>
              <a:t>31</a:t>
            </a:fld>
            <a:endParaRPr lang="en-CA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Dust busting is a time consuming and</a:t>
            </a:r>
            <a:r>
              <a:rPr lang="en-US" baseline="0" dirty="0" smtClean="0"/>
              <a:t> therefore expensive production process. </a:t>
            </a:r>
            <a:r>
              <a:rPr lang="en-US" b="1" dirty="0" smtClean="0"/>
              <a:t>[CLICK]</a:t>
            </a:r>
            <a:endParaRPr lang="en-US" baseline="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DVO Dust’s algorithm can</a:t>
            </a:r>
            <a:r>
              <a:rPr lang="en-US" baseline="0" dirty="0" smtClean="0"/>
              <a:t> produce better results at about 10 times the speed of a manual operator. </a:t>
            </a:r>
            <a:r>
              <a:rPr lang="en-US" b="1" dirty="0" smtClean="0"/>
              <a:t>[CLICK]</a:t>
            </a:r>
            <a:endParaRPr lang="en-CA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E37B7-D2E1-4B42-AF3C-DB737806D13E}" type="slidenum">
              <a:rPr lang="en-CA" smtClean="0"/>
              <a:pPr>
                <a:defRPr/>
              </a:pPr>
              <a:t>32</a:t>
            </a:fld>
            <a:endParaRPr lang="en-CA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CA" dirty="0" smtClean="0"/>
              <a:t>Thank-you... </a:t>
            </a:r>
            <a:r>
              <a:rPr lang="en-US" b="1" dirty="0" smtClean="0"/>
              <a:t>[CLICK]</a:t>
            </a:r>
            <a:endParaRPr lang="en-CA" dirty="0" smtClean="0"/>
          </a:p>
          <a:p>
            <a:pPr>
              <a:spcBef>
                <a:spcPct val="0"/>
              </a:spcBef>
            </a:pPr>
            <a:endParaRPr lang="en-CA" dirty="0" smtClean="0"/>
          </a:p>
          <a:p>
            <a:pPr>
              <a:spcBef>
                <a:spcPct val="0"/>
              </a:spcBef>
            </a:pPr>
            <a:r>
              <a:rPr lang="en-CA" dirty="0" smtClean="0"/>
              <a:t>Any</a:t>
            </a:r>
            <a:r>
              <a:rPr lang="en-CA" baseline="0" dirty="0" smtClean="0"/>
              <a:t> q</a:t>
            </a:r>
            <a:r>
              <a:rPr lang="en-CA" dirty="0" smtClean="0"/>
              <a:t>uestions?</a:t>
            </a:r>
            <a:endParaRPr lang="en-US" b="1" dirty="0" smtClean="0"/>
          </a:p>
          <a:p>
            <a:pPr>
              <a:spcBef>
                <a:spcPct val="0"/>
              </a:spcBef>
            </a:pPr>
            <a:endParaRPr lang="en-US" b="1" baseline="0" dirty="0" smtClean="0"/>
          </a:p>
          <a:p>
            <a:pPr>
              <a:spcBef>
                <a:spcPct val="0"/>
              </a:spcBef>
            </a:pPr>
            <a:r>
              <a:rPr lang="en-CA" dirty="0" smtClean="0"/>
              <a:t>Thank-you...  </a:t>
            </a:r>
            <a:r>
              <a:rPr lang="en-US" dirty="0" smtClean="0"/>
              <a:t>You can reach me at r.poretti@cube-tec.com.    </a:t>
            </a:r>
            <a:r>
              <a:rPr lang="en-US" b="1" dirty="0" smtClean="0"/>
              <a:t> [CLICK]</a:t>
            </a:r>
            <a:endParaRPr lang="en-CA" dirty="0" smtClean="0"/>
          </a:p>
          <a:p>
            <a:pPr>
              <a:spcBef>
                <a:spcPct val="0"/>
              </a:spcBef>
            </a:pPr>
            <a:endParaRPr lang="en-CA" dirty="0" smtClean="0"/>
          </a:p>
          <a:p>
            <a:pPr>
              <a:spcBef>
                <a:spcPct val="0"/>
              </a:spcBef>
            </a:pPr>
            <a:endParaRPr lang="en-CA" dirty="0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D8884B-0202-413E-8E6D-7F0A1A09451E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The tools can operate as standalone applications, but are designed to work together</a:t>
            </a:r>
            <a:r>
              <a:rPr lang="en-US" baseline="0" dirty="0" smtClean="0"/>
              <a:t>  -</a:t>
            </a:r>
            <a:r>
              <a:rPr lang="en-US" dirty="0" smtClean="0"/>
              <a:t> we use web-service</a:t>
            </a:r>
            <a:r>
              <a:rPr lang="en-US" baseline="0" dirty="0" smtClean="0"/>
              <a:t>s to</a:t>
            </a:r>
            <a:r>
              <a:rPr lang="en-US" dirty="0" smtClean="0"/>
              <a:t> interact and communicate bi-directionally.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Metadata can be imported or exported directly to QUADRIGA or via Cube-Workflow… 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Metadata can be manually entered, created automatically or imported/exported from external sources.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rgbClr val="FF0000"/>
                </a:solidFill>
              </a:rPr>
              <a:t>Now into some details…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  <a:endParaRPr lang="en-US" dirty="0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00C192-F836-4513-8E94-06CCC267AD33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C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Cube-Workflow can be fully integrated into existing IT infra-structures, including database systems and external storage systems…  </a:t>
            </a:r>
            <a:r>
              <a:rPr lang="en-CA" dirty="0" smtClean="0"/>
              <a:t>It can be used as a connecting link between your existing cataloguing systems and our various software </a:t>
            </a:r>
            <a:r>
              <a:rPr lang="en-US" dirty="0" smtClean="0"/>
              <a:t>tools.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provides a collaboration environment that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supports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communication tools for definable roles, using a bi-directional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messaging system.  Administrators,  supervisors and operators have the ability to know the status of each object within the preservation life-cycle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Cube-Workflow ensures that each member of the archive group has access to all necessary information, throughout a process.  This provides a streamlined workflow, preventing operating errors by defining clear decisions when conflicts arise.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  <a:endParaRPr lang="de-DE" sz="1200" b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E37B7-D2E1-4B42-AF3C-DB737806D13E}" type="slidenum">
              <a:rPr lang="en-CA" smtClean="0"/>
              <a:pPr>
                <a:defRPr/>
              </a:pPr>
              <a:t>5</a:t>
            </a:fld>
            <a:endParaRPr lang="en-C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Cube-Workflow exchanges process </a:t>
            </a:r>
            <a:r>
              <a:rPr lang="en-US" i="1" dirty="0" smtClean="0"/>
              <a:t>service</a:t>
            </a:r>
            <a:r>
              <a:rPr lang="en-US" dirty="0" smtClean="0"/>
              <a:t> information with both Dobbin and QUADRIGA.</a:t>
            </a:r>
            <a:r>
              <a:rPr lang="en-US" baseline="0" dirty="0" smtClean="0"/>
              <a:t>  This provides real-time status information of all activities </a:t>
            </a:r>
            <a:r>
              <a:rPr lang="en-US" dirty="0" smtClean="0"/>
              <a:t>even when they are dynamic or adaptive...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</a:p>
          <a:p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Cube-Workflow’s is easy to modify, using technologies that allow any custom requirement.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And, the</a:t>
            </a:r>
            <a:r>
              <a:rPr lang="en-US" sz="1200" baseline="0" dirty="0" smtClean="0"/>
              <a:t> u</a:t>
            </a:r>
            <a:r>
              <a:rPr lang="en-US" sz="1200" dirty="0" smtClean="0"/>
              <a:t>ser interface uses any internet browser</a:t>
            </a:r>
            <a:r>
              <a:rPr lang="en-US" sz="1200" baseline="0" dirty="0" smtClean="0"/>
              <a:t> </a:t>
            </a:r>
            <a:r>
              <a:rPr lang="en-US" sz="1200" dirty="0" smtClean="0"/>
              <a:t>– once again, easy</a:t>
            </a:r>
            <a:r>
              <a:rPr lang="en-US" sz="1200" baseline="0" dirty="0" smtClean="0"/>
              <a:t> to customize</a:t>
            </a:r>
            <a:r>
              <a:rPr lang="en-US" sz="1200" dirty="0" smtClean="0"/>
              <a:t>. It also simplifies deployment and accessibility.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E37B7-D2E1-4B42-AF3C-DB737806D13E}" type="slidenum">
              <a:rPr lang="en-CA" smtClean="0"/>
              <a:pPr>
                <a:defRPr/>
              </a:pPr>
              <a:t>6</a:t>
            </a:fld>
            <a:endParaRPr lang="en-C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Cube Workflow generates work-order processes for the entire Archive team. This includes pick-lists for operators, metadata-rich ingest documents</a:t>
            </a:r>
            <a:r>
              <a:rPr lang="en-US" baseline="0" dirty="0" smtClean="0"/>
              <a:t> for QUADRIGA and post-processing activities for Dobbin. 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It manages the migration of media assets from local production storage to a digital repository</a:t>
            </a:r>
            <a:r>
              <a:rPr lang="en-US" baseline="0" dirty="0" smtClean="0"/>
              <a:t> as well as other storage locations -  like web-servers.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[CLICK] </a:t>
            </a: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Time-line based</a:t>
            </a:r>
            <a:r>
              <a:rPr lang="en-US" baseline="0" dirty="0" smtClean="0"/>
              <a:t> </a:t>
            </a:r>
            <a:r>
              <a:rPr lang="en-US" dirty="0" smtClean="0"/>
              <a:t>metrics are collected by QUADRIGA and Dobbin  can be viewed in the Cube-Workflow dashboard. </a:t>
            </a:r>
            <a:r>
              <a:rPr lang="en-US" b="1" dirty="0" smtClean="0">
                <a:solidFill>
                  <a:srgbClr val="FF0000"/>
                </a:solidFill>
              </a:rPr>
              <a:t>[CLICK]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E37B7-D2E1-4B42-AF3C-DB737806D13E}" type="slidenum">
              <a:rPr lang="en-CA" smtClean="0"/>
              <a:pPr>
                <a:defRPr/>
              </a:pPr>
              <a:t>7</a:t>
            </a:fld>
            <a:endParaRPr lang="en-C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sz="2000" dirty="0" smtClean="0"/>
              <a:t>QUADRIGA is a mature, purpose-built digitization system. </a:t>
            </a:r>
            <a:r>
              <a:rPr lang="en-US" sz="2000" b="1" dirty="0" smtClean="0">
                <a:solidFill>
                  <a:srgbClr val="FF0000"/>
                </a:solidFill>
              </a:rPr>
              <a:t>[CLICK]</a:t>
            </a:r>
            <a:endParaRPr lang="en-US" sz="2000" dirty="0" smtClean="0"/>
          </a:p>
          <a:p>
            <a:pPr>
              <a:spcBef>
                <a:spcPct val="0"/>
              </a:spcBef>
            </a:pPr>
            <a:endParaRPr lang="en-US" sz="2000" dirty="0" smtClean="0"/>
          </a:p>
          <a:p>
            <a:pPr>
              <a:spcBef>
                <a:spcPct val="0"/>
              </a:spcBef>
            </a:pPr>
            <a:r>
              <a:rPr lang="en-US" sz="2000" dirty="0" smtClean="0"/>
              <a:t>With the QUADRIGA approach, we can have</a:t>
            </a:r>
            <a:r>
              <a:rPr lang="en-US" sz="2000" b="1" dirty="0" smtClean="0"/>
              <a:t> o</a:t>
            </a:r>
            <a:r>
              <a:rPr lang="en-US" dirty="0" smtClean="0"/>
              <a:t>ne workstation provide up to eight independent parallel ingest streams simultaneously.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  <a:endParaRPr lang="en-US" b="0" dirty="0" smtClean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endParaRPr lang="en-US" b="0" dirty="0" smtClean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r>
              <a:rPr lang="en-US" b="0" dirty="0" smtClean="0">
                <a:solidFill>
                  <a:schemeClr val="tx1"/>
                </a:solidFill>
              </a:rPr>
              <a:t>We have the possibility of c</a:t>
            </a:r>
            <a:r>
              <a:rPr lang="en-US" b="0" baseline="0" dirty="0" smtClean="0">
                <a:solidFill>
                  <a:schemeClr val="tx1"/>
                </a:solidFill>
              </a:rPr>
              <a:t>omplete media-stream supervision and quality analysis. 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Each</a:t>
            </a:r>
            <a:r>
              <a:rPr lang="en-US" baseline="0" dirty="0" smtClean="0"/>
              <a:t> system is custom configured for any media format.  We have QUADRIGA versions for reel formats, multi-channel, cassette, DAT, U-</a:t>
            </a:r>
            <a:r>
              <a:rPr lang="en-US" baseline="0" dirty="0" err="1" smtClean="0"/>
              <a:t>Matic</a:t>
            </a:r>
            <a:r>
              <a:rPr lang="en-US" baseline="0" dirty="0" smtClean="0"/>
              <a:t> and BWF file formats</a:t>
            </a:r>
            <a:r>
              <a:rPr lang="en-US" dirty="0" smtClean="0"/>
              <a:t>.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QUADRIGA is completely integrated with other</a:t>
            </a:r>
            <a:r>
              <a:rPr lang="en-US" baseline="0" dirty="0" smtClean="0"/>
              <a:t> Cube-tec products for a complete archiving solution.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[CLICK]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E37B7-D2E1-4B42-AF3C-DB737806D13E}" type="slidenum">
              <a:rPr lang="en-CA" smtClean="0"/>
              <a:pPr>
                <a:defRPr/>
              </a:pPr>
              <a:t>8</a:t>
            </a:fld>
            <a:endParaRPr lang="en-C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pPr lvl="0">
              <a:lnSpc>
                <a:spcPts val="1400"/>
              </a:lnSpc>
            </a:pPr>
            <a:r>
              <a:rPr lang="en-US" sz="1400" dirty="0" smtClean="0"/>
              <a:t>QUADRIGA supports parallel ingest of up to eight streams simultaneously with integrated monitoring and transport control.</a:t>
            </a:r>
            <a:r>
              <a:rPr lang="en-US" sz="1400" baseline="0" dirty="0" smtClean="0"/>
              <a:t> </a:t>
            </a:r>
            <a:r>
              <a:rPr lang="en-US" sz="1400" dirty="0" smtClean="0"/>
              <a:t> </a:t>
            </a:r>
            <a:r>
              <a:rPr lang="en-CA" sz="1400" b="1" baseline="0" dirty="0" smtClean="0"/>
              <a:t>[CLICK]</a:t>
            </a:r>
            <a:endParaRPr lang="en-US" sz="1400" dirty="0" smtClean="0"/>
          </a:p>
          <a:p>
            <a:pPr lvl="1">
              <a:lnSpc>
                <a:spcPts val="1400"/>
              </a:lnSpc>
            </a:pPr>
            <a:endParaRPr lang="en-US" sz="1400" dirty="0" smtClean="0"/>
          </a:p>
          <a:p>
            <a:pPr lvl="0">
              <a:lnSpc>
                <a:spcPts val="1400"/>
              </a:lnSpc>
            </a:pPr>
            <a:r>
              <a:rPr lang="en-US" sz="1400" dirty="0" smtClean="0"/>
              <a:t>We</a:t>
            </a:r>
            <a:r>
              <a:rPr lang="en-US" sz="1400" baseline="0" dirty="0" smtClean="0"/>
              <a:t> support </a:t>
            </a:r>
            <a:r>
              <a:rPr lang="en-US" sz="1400" dirty="0" smtClean="0"/>
              <a:t>from ½ speed to 4x recording with accurate playback equalization and pitch correction – as well as proper real-time monitoring and automatic metadata for post-processing adjustments. </a:t>
            </a:r>
            <a:r>
              <a:rPr lang="en-CA" sz="1400" b="1" baseline="0" dirty="0" smtClean="0"/>
              <a:t>[CLICK]</a:t>
            </a:r>
          </a:p>
          <a:p>
            <a:pPr lvl="1">
              <a:lnSpc>
                <a:spcPts val="1400"/>
              </a:lnSpc>
            </a:pPr>
            <a:endParaRPr lang="en-US" sz="1400" dirty="0" smtClean="0"/>
          </a:p>
          <a:p>
            <a:pPr lvl="0">
              <a:lnSpc>
                <a:spcPts val="1400"/>
              </a:lnSpc>
            </a:pPr>
            <a:r>
              <a:rPr lang="en-US" sz="1400" dirty="0" smtClean="0"/>
              <a:t>QUADRIGA can ingest mono, stereo or multi-channel sources up to 8 tracks - with appropriate monitoring functions and analysis displays. </a:t>
            </a:r>
            <a:r>
              <a:rPr lang="en-CA" sz="1400" b="1" baseline="0" dirty="0" smtClean="0"/>
              <a:t>[CLICK]</a:t>
            </a:r>
          </a:p>
          <a:p>
            <a:pPr lvl="0">
              <a:lnSpc>
                <a:spcPts val="1400"/>
              </a:lnSpc>
            </a:pPr>
            <a:endParaRPr lang="en-US" sz="1400" dirty="0" smtClean="0"/>
          </a:p>
          <a:p>
            <a:pPr lvl="0">
              <a:lnSpc>
                <a:spcPts val="1400"/>
              </a:lnSpc>
            </a:pPr>
            <a:r>
              <a:rPr lang="en-US" sz="1400" dirty="0" smtClean="0"/>
              <a:t>We can ingest ½ track mono or ¼ track stereo open reel and cassette formats in one pass – all with real-time, reverse-corrected monitoring during capture. </a:t>
            </a:r>
            <a:r>
              <a:rPr lang="en-CA" sz="1400" b="1" baseline="0" dirty="0" smtClean="0"/>
              <a:t>[CLICK]</a:t>
            </a:r>
          </a:p>
          <a:p>
            <a:pPr lvl="1">
              <a:lnSpc>
                <a:spcPts val="1400"/>
              </a:lnSpc>
            </a:pPr>
            <a:endParaRPr lang="en-US" sz="1400" dirty="0" smtClean="0"/>
          </a:p>
          <a:p>
            <a:pPr lvl="0">
              <a:lnSpc>
                <a:spcPts val="1400"/>
              </a:lnSpc>
            </a:pPr>
            <a:r>
              <a:rPr lang="en-US" sz="1400" dirty="0" smtClean="0"/>
              <a:t>Ingest up to 192 kHz/24 bit recordings and store as WAVE, RF64,</a:t>
            </a:r>
            <a:r>
              <a:rPr lang="en-US" sz="1400" baseline="0" dirty="0" smtClean="0"/>
              <a:t> </a:t>
            </a:r>
            <a:r>
              <a:rPr lang="en-US" sz="1400" dirty="0" smtClean="0"/>
              <a:t>BWF</a:t>
            </a:r>
            <a:r>
              <a:rPr lang="en-US" sz="1400" baseline="0" dirty="0" smtClean="0"/>
              <a:t> </a:t>
            </a:r>
            <a:r>
              <a:rPr lang="en-US" sz="1400" dirty="0" smtClean="0"/>
              <a:t>or MBWF formats.  QUADRIGA can dynamically switch between formats on the fly. </a:t>
            </a:r>
            <a:r>
              <a:rPr lang="en-CA" sz="1400" b="1" baseline="0" dirty="0" smtClean="0"/>
              <a:t>[CLICK]</a:t>
            </a:r>
          </a:p>
          <a:p>
            <a:pPr lvl="0">
              <a:lnSpc>
                <a:spcPts val="1400"/>
              </a:lnSpc>
            </a:pPr>
            <a:endParaRPr lang="en-CA" sz="1400" b="1" baseline="0" dirty="0" smtClean="0"/>
          </a:p>
          <a:p>
            <a:pPr lvl="0">
              <a:lnSpc>
                <a:spcPts val="1400"/>
              </a:lnSpc>
            </a:pPr>
            <a:r>
              <a:rPr lang="en-US" sz="1400" dirty="0" smtClean="0"/>
              <a:t>Our observation tools provide automatic error detection and real-time audio analysis of both analog and digital borne artifacts. </a:t>
            </a:r>
            <a:r>
              <a:rPr lang="en-CA" sz="1400" b="1" baseline="0" dirty="0" smtClean="0"/>
              <a:t>[CLICK]</a:t>
            </a:r>
          </a:p>
          <a:p>
            <a:pPr lvl="0">
              <a:lnSpc>
                <a:spcPts val="1400"/>
              </a:lnSpc>
            </a:pPr>
            <a:endParaRPr lang="en-US" sz="1400" dirty="0" smtClean="0"/>
          </a:p>
          <a:p>
            <a:pPr lvl="0">
              <a:lnSpc>
                <a:spcPts val="1400"/>
              </a:lnSpc>
            </a:pPr>
            <a:r>
              <a:rPr lang="en-US" sz="1400" dirty="0" smtClean="0"/>
              <a:t>QUADRIGA</a:t>
            </a:r>
            <a:r>
              <a:rPr lang="en-US" sz="1400" baseline="0" dirty="0" smtClean="0"/>
              <a:t> uses </a:t>
            </a:r>
            <a:r>
              <a:rPr lang="en-US" sz="1400" dirty="0" smtClean="0"/>
              <a:t>standard interfaces like ODBC, SQL and XML, to connect to asset management or cataloging systems - as well as Cube-Workflow and Dobbin. </a:t>
            </a:r>
            <a:r>
              <a:rPr lang="en-CA" sz="1400" b="1" baseline="0" dirty="0" smtClean="0"/>
              <a:t>[CLICK]</a:t>
            </a:r>
            <a:endParaRPr lang="en-US" sz="1400" dirty="0" smtClean="0"/>
          </a:p>
          <a:p>
            <a:pPr lvl="1">
              <a:lnSpc>
                <a:spcPts val="1400"/>
              </a:lnSpc>
            </a:pPr>
            <a:endParaRPr lang="en-US" sz="1400" dirty="0" smtClean="0"/>
          </a:p>
          <a:p>
            <a:pPr lvl="0">
              <a:lnSpc>
                <a:spcPts val="1400"/>
              </a:lnSpc>
            </a:pPr>
            <a:r>
              <a:rPr lang="en-US" sz="1400" dirty="0" smtClean="0"/>
              <a:t>We support the File</a:t>
            </a:r>
            <a:r>
              <a:rPr lang="en-US" sz="1400" baseline="0" dirty="0" smtClean="0"/>
              <a:t> Security code as well as </a:t>
            </a:r>
            <a:r>
              <a:rPr lang="en-US" sz="1400" dirty="0" smtClean="0"/>
              <a:t>file based checksums like MD5 and SHA. </a:t>
            </a:r>
            <a:r>
              <a:rPr lang="en-CA" sz="1400" b="1" baseline="0" dirty="0" smtClean="0"/>
              <a:t>[CLICK]</a:t>
            </a:r>
          </a:p>
          <a:p>
            <a:pPr lvl="0">
              <a:lnSpc>
                <a:spcPts val="1400"/>
              </a:lnSpc>
            </a:pPr>
            <a:endParaRPr lang="en-US" sz="1400" dirty="0" smtClean="0"/>
          </a:p>
          <a:p>
            <a:pPr lvl="0">
              <a:lnSpc>
                <a:spcPts val="1400"/>
              </a:lnSpc>
            </a:pPr>
            <a:r>
              <a:rPr lang="en-US" sz="1400" dirty="0" smtClean="0"/>
              <a:t>QUADRIGA</a:t>
            </a:r>
            <a:r>
              <a:rPr lang="en-US" sz="1400" baseline="0" dirty="0" smtClean="0"/>
              <a:t> </a:t>
            </a:r>
            <a:r>
              <a:rPr lang="en-US" sz="1400" dirty="0" smtClean="0"/>
              <a:t>automatically maintains</a:t>
            </a:r>
            <a:r>
              <a:rPr lang="en-US" sz="1400" baseline="0" dirty="0" smtClean="0"/>
              <a:t> </a:t>
            </a:r>
            <a:r>
              <a:rPr lang="en-US" sz="1400" dirty="0" smtClean="0"/>
              <a:t>the BWF Coding History throughout ingest and post-preservation activities.  Quality analysis reports are automatically generated at ingest. </a:t>
            </a:r>
            <a:r>
              <a:rPr lang="en-CA" sz="1400" b="1" baseline="0" dirty="0" smtClean="0"/>
              <a:t>[CLICK]</a:t>
            </a:r>
          </a:p>
          <a:p>
            <a:pPr lvl="1">
              <a:lnSpc>
                <a:spcPts val="1400"/>
              </a:lnSpc>
            </a:pPr>
            <a:endParaRPr lang="en-US" sz="1400" dirty="0" smtClean="0"/>
          </a:p>
          <a:p>
            <a:pPr lvl="0">
              <a:lnSpc>
                <a:spcPts val="1400"/>
              </a:lnSpc>
            </a:pPr>
            <a:r>
              <a:rPr lang="en-US" sz="1400" dirty="0" smtClean="0"/>
              <a:t>Provides a ”single-box” solution or can grow to a “preservation factory”, completely integrated with third party systems. </a:t>
            </a:r>
            <a:r>
              <a:rPr lang="en-CA" sz="1400" b="1" baseline="0" dirty="0" smtClean="0"/>
              <a:t>[CLICK]</a:t>
            </a:r>
            <a:endParaRPr lang="en-US" sz="140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E37B7-D2E1-4B42-AF3C-DB737806D13E}" type="slidenum">
              <a:rPr lang="en-CA" smtClean="0"/>
              <a:pPr>
                <a:defRPr/>
              </a:pPr>
              <a:t>9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 userDrawn="1"/>
        </p:nvSpPr>
        <p:spPr>
          <a:xfrm>
            <a:off x="4860032" y="4572000"/>
            <a:ext cx="4143375" cy="428625"/>
          </a:xfrm>
          <a:prstGeom prst="rect">
            <a:avLst/>
          </a:prstGeom>
          <a:effectLst/>
        </p:spPr>
        <p:txBody>
          <a:bodyPr anchor="b">
            <a:normAutofit/>
          </a:bodyPr>
          <a:lstStyle/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CA" sz="1600" kern="1200" dirty="0" smtClean="0"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ea typeface="+mn-ea"/>
                <a:cs typeface="+mn-cs"/>
              </a:rPr>
              <a:t>ARSC 2011</a:t>
            </a:r>
            <a:endParaRPr lang="en-CA" sz="1600" kern="1200" dirty="0"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55000" endA="300" endPos="45500" dir="5400000" sy="-100000" algn="bl" rotWithShape="0"/>
              </a:effectLst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5" descr="CT-Logo-M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93024" y="4500576"/>
            <a:ext cx="1013162" cy="43643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642924"/>
            <a:ext cx="7858180" cy="375049"/>
          </a:xfr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r">
              <a:defRPr sz="2000" b="0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214296"/>
            <a:ext cx="7858180" cy="428628"/>
          </a:xfrm>
        </p:spPr>
        <p:txBody>
          <a:bodyPr>
            <a:normAutofit/>
            <a:scene3d>
              <a:camera prst="orthographicFront"/>
              <a:lightRig rig="chilly" dir="t"/>
            </a:scene3d>
            <a:sp3d extrusionH="57150" prstMaterial="metal">
              <a:bevelT w="57150" h="38100" prst="coolSlant"/>
              <a:bevelB w="57150" h="38100" prst="coolSlant"/>
              <a:extrusionClr>
                <a:schemeClr val="bg1"/>
              </a:extrusionClr>
            </a:sp3d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2800" b="1" baseline="0">
                <a:ln>
                  <a:gradFill flip="none" rotWithShape="1">
                    <a:gsLst>
                      <a:gs pos="65000">
                        <a:srgbClr val="DE5F00"/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1"/>
                    <a:tileRect/>
                  </a:gradFill>
                </a:ln>
                <a:gradFill>
                  <a:gsLst>
                    <a:gs pos="86000">
                      <a:srgbClr val="DE5F00">
                        <a:alpha val="88000"/>
                      </a:srgb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642939" y="1071563"/>
            <a:ext cx="7858125" cy="3375422"/>
          </a:xfrm>
        </p:spPr>
        <p:txBody>
          <a:bodyPr>
            <a:normAutofit/>
          </a:bodyPr>
          <a:lstStyle>
            <a:lvl1pPr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  <a:lvl2pPr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2pPr>
            <a:lvl3pPr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3pPr>
            <a:lvl4pPr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4pPr>
            <a:lvl5pPr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929064" y="4869657"/>
            <a:ext cx="2143125" cy="273844"/>
          </a:xfrm>
        </p:spPr>
        <p:txBody>
          <a:bodyPr/>
          <a:lstStyle>
            <a:lvl1pPr algn="ctr">
              <a:defRPr sz="1200" dirty="0"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QUADRI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 userDrawn="1"/>
        </p:nvSpPr>
        <p:spPr>
          <a:xfrm>
            <a:off x="4860032" y="4572000"/>
            <a:ext cx="4143375" cy="428625"/>
          </a:xfrm>
          <a:prstGeom prst="rect">
            <a:avLst/>
          </a:prstGeom>
          <a:effectLst/>
        </p:spPr>
        <p:txBody>
          <a:bodyPr anchor="b">
            <a:normAutofit/>
          </a:bodyPr>
          <a:lstStyle/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CA" sz="1600" kern="1200" dirty="0" smtClean="0"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ea typeface="+mn-ea"/>
                <a:cs typeface="+mn-cs"/>
              </a:rPr>
              <a:t>ARSC 2011</a:t>
            </a:r>
            <a:endParaRPr lang="en-CA" sz="1600" kern="1200" dirty="0"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55000" endA="300" endPos="45500" dir="5400000" sy="-100000" algn="bl" rotWithShape="0"/>
              </a:effectLst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7" descr="Dobbin_Icon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6780" y="108347"/>
            <a:ext cx="64293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T-Logo-M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93024" y="4500576"/>
            <a:ext cx="1013162" cy="43643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642924"/>
            <a:ext cx="7858180" cy="375049"/>
          </a:xfr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r">
              <a:defRPr sz="2000" b="0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214296"/>
            <a:ext cx="7858180" cy="428628"/>
          </a:xfrm>
        </p:spPr>
        <p:txBody>
          <a:bodyPr>
            <a:normAutofit/>
            <a:scene3d>
              <a:camera prst="orthographicFront"/>
              <a:lightRig rig="chilly" dir="t"/>
            </a:scene3d>
            <a:sp3d extrusionH="57150" prstMaterial="metal">
              <a:bevelT w="57150" h="38100" prst="coolSlant"/>
              <a:bevelB w="57150" h="38100" prst="coolSlant"/>
              <a:extrusionClr>
                <a:schemeClr val="bg1"/>
              </a:extrusionClr>
            </a:sp3d>
          </a:bodyPr>
          <a:lstStyle>
            <a:lvl1pPr marL="0" indent="0" algn="l">
              <a:buNone/>
              <a:defRPr sz="2800" b="1" baseline="0">
                <a:ln>
                  <a:gradFill flip="none" rotWithShape="1">
                    <a:gsLst>
                      <a:gs pos="65000">
                        <a:srgbClr val="DE5F00"/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1"/>
                    <a:tileRect/>
                  </a:gradFill>
                </a:ln>
                <a:gradFill>
                  <a:gsLst>
                    <a:gs pos="86000">
                      <a:srgbClr val="DE5F00">
                        <a:alpha val="88000"/>
                      </a:srgb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642939" y="1071563"/>
            <a:ext cx="7858125" cy="3375422"/>
          </a:xfrm>
        </p:spPr>
        <p:txBody>
          <a:bodyPr>
            <a:normAutofit/>
          </a:bodyPr>
          <a:lstStyle>
            <a:lvl1pPr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  <a:lvl2pPr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2pPr>
            <a:lvl3pPr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3pPr>
            <a:lvl4pPr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4pPr>
            <a:lvl5pPr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929064" y="4869657"/>
            <a:ext cx="2143125" cy="273844"/>
          </a:xfrm>
        </p:spPr>
        <p:txBody>
          <a:bodyPr/>
          <a:lstStyle>
            <a:lvl1pPr algn="ctr">
              <a:defRPr sz="1200" dirty="0"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DOBB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 userDrawn="1"/>
        </p:nvSpPr>
        <p:spPr>
          <a:xfrm>
            <a:off x="4860032" y="4572000"/>
            <a:ext cx="4143375" cy="428625"/>
          </a:xfrm>
          <a:prstGeom prst="rect">
            <a:avLst/>
          </a:prstGeom>
          <a:effectLst/>
        </p:spPr>
        <p:txBody>
          <a:bodyPr anchor="b">
            <a:normAutofit/>
          </a:bodyPr>
          <a:lstStyle/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CA" sz="1600" kern="1200" dirty="0" smtClean="0"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ea typeface="+mn-ea"/>
                <a:cs typeface="+mn-cs"/>
              </a:rPr>
              <a:t>ARSC 2011</a:t>
            </a:r>
            <a:endParaRPr lang="en-CA" sz="1600" kern="1200" dirty="0"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55000" endA="300" endPos="45500" dir="5400000" sy="-100000" algn="bl" rotWithShape="0"/>
              </a:effectLst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5" descr="CT-Logo-M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93024" y="4500576"/>
            <a:ext cx="1013162" cy="43643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7" name="Picture 8" descr="Dobbin_Ico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8251061" y="138112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642924"/>
            <a:ext cx="7858180" cy="375049"/>
          </a:xfr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r">
              <a:defRPr sz="2000" b="0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214296"/>
            <a:ext cx="7858180" cy="428628"/>
          </a:xfrm>
        </p:spPr>
        <p:txBody>
          <a:bodyPr>
            <a:normAutofit/>
            <a:scene3d>
              <a:camera prst="orthographicFront"/>
              <a:lightRig rig="chilly" dir="t"/>
            </a:scene3d>
            <a:sp3d extrusionH="57150" prstMaterial="metal">
              <a:bevelT w="57150" h="38100" prst="coolSlant"/>
              <a:bevelB w="57150" h="38100" prst="coolSlant"/>
              <a:extrusionClr>
                <a:schemeClr val="bg1"/>
              </a:extrusionClr>
            </a:sp3d>
          </a:bodyPr>
          <a:lstStyle>
            <a:lvl1pPr marL="0" indent="0" algn="l">
              <a:buNone/>
              <a:defRPr sz="2800" b="1" baseline="0">
                <a:ln>
                  <a:gradFill flip="none" rotWithShape="1">
                    <a:gsLst>
                      <a:gs pos="65000">
                        <a:srgbClr val="DE5F00"/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1"/>
                    <a:tileRect/>
                  </a:gradFill>
                </a:ln>
                <a:gradFill>
                  <a:gsLst>
                    <a:gs pos="86000">
                      <a:srgbClr val="DE5F00">
                        <a:alpha val="88000"/>
                      </a:srgb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642939" y="1071563"/>
            <a:ext cx="7858125" cy="3375422"/>
          </a:xfrm>
        </p:spPr>
        <p:txBody>
          <a:bodyPr>
            <a:normAutofit/>
          </a:bodyPr>
          <a:lstStyle>
            <a:lvl1pPr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  <a:lvl2pPr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2pPr>
            <a:lvl3pPr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3pPr>
            <a:lvl4pPr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4pPr>
            <a:lvl5pPr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929064" y="4869657"/>
            <a:ext cx="2143125" cy="273844"/>
          </a:xfrm>
        </p:spPr>
        <p:txBody>
          <a:bodyPr/>
          <a:lstStyle>
            <a:lvl1pPr algn="ctr">
              <a:defRPr sz="1200" dirty="0"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WORK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 userDrawn="1"/>
        </p:nvSpPr>
        <p:spPr>
          <a:xfrm>
            <a:off x="4860032" y="4572000"/>
            <a:ext cx="4143375" cy="428625"/>
          </a:xfrm>
          <a:prstGeom prst="rect">
            <a:avLst/>
          </a:prstGeom>
          <a:effectLst/>
        </p:spPr>
        <p:txBody>
          <a:bodyPr anchor="b">
            <a:normAutofit/>
          </a:bodyPr>
          <a:lstStyle/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CA" sz="1600" kern="1200" dirty="0" smtClean="0"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ea typeface="+mn-ea"/>
                <a:cs typeface="+mn-cs"/>
              </a:rPr>
              <a:t>ARSC 2011</a:t>
            </a:r>
            <a:endParaRPr lang="en-CA" sz="1600" kern="1200" dirty="0"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55000" endA="300" endPos="45500" dir="5400000" sy="-100000" algn="bl" rotWithShape="0"/>
              </a:effectLst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5" descr="CT-Logo-M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93024" y="4500576"/>
            <a:ext cx="1013162" cy="43643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7" name="Picture 2" descr="D:\My Pictures\Cube-Tec\Cube-Workflow\CWF-Icon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2493" y="123825"/>
            <a:ext cx="6572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642924"/>
            <a:ext cx="7858180" cy="375049"/>
          </a:xfr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r">
              <a:defRPr sz="2000" b="0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214296"/>
            <a:ext cx="7858180" cy="428628"/>
          </a:xfrm>
        </p:spPr>
        <p:txBody>
          <a:bodyPr>
            <a:normAutofit/>
            <a:scene3d>
              <a:camera prst="orthographicFront"/>
              <a:lightRig rig="chilly" dir="t"/>
            </a:scene3d>
            <a:sp3d extrusionH="57150" prstMaterial="metal">
              <a:bevelT w="57150" h="38100" prst="coolSlant"/>
              <a:bevelB w="57150" h="38100" prst="coolSlant"/>
              <a:extrusionClr>
                <a:schemeClr val="bg1"/>
              </a:extrusionClr>
            </a:sp3d>
          </a:bodyPr>
          <a:lstStyle>
            <a:lvl1pPr marL="0" indent="0" algn="l">
              <a:buNone/>
              <a:defRPr sz="2800" b="1" baseline="0">
                <a:ln>
                  <a:gradFill flip="none" rotWithShape="1">
                    <a:gsLst>
                      <a:gs pos="65000">
                        <a:srgbClr val="DE5F00"/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1"/>
                    <a:tileRect/>
                  </a:gradFill>
                </a:ln>
                <a:gradFill>
                  <a:gsLst>
                    <a:gs pos="86000">
                      <a:srgbClr val="DE5F00">
                        <a:alpha val="88000"/>
                      </a:srgb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642939" y="1071563"/>
            <a:ext cx="7858125" cy="3375422"/>
          </a:xfrm>
        </p:spPr>
        <p:txBody>
          <a:bodyPr>
            <a:normAutofit/>
          </a:bodyPr>
          <a:lstStyle>
            <a:lvl1pPr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  <a:lvl2pPr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2pPr>
            <a:lvl3pPr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3pPr>
            <a:lvl4pPr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4pPr>
            <a:lvl5pPr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929064" y="4869657"/>
            <a:ext cx="2143125" cy="273844"/>
          </a:xfrm>
        </p:spPr>
        <p:txBody>
          <a:bodyPr/>
          <a:lstStyle>
            <a:lvl1pPr algn="ctr">
              <a:defRPr sz="1200" dirty="0"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 userDrawn="1"/>
        </p:nvSpPr>
        <p:spPr>
          <a:xfrm>
            <a:off x="4860032" y="4572000"/>
            <a:ext cx="4143375" cy="428625"/>
          </a:xfrm>
          <a:prstGeom prst="rect">
            <a:avLst/>
          </a:prstGeom>
          <a:effectLst/>
        </p:spPr>
        <p:txBody>
          <a:bodyPr anchor="b">
            <a:normAutofit/>
          </a:bodyPr>
          <a:lstStyle/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CA" sz="1600" kern="1200" dirty="0" smtClean="0"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ea typeface="+mn-ea"/>
                <a:cs typeface="+mn-cs"/>
              </a:rPr>
              <a:t>ARSC 2011</a:t>
            </a:r>
            <a:endParaRPr lang="en-CA" sz="1600" kern="1200" dirty="0"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55000" endA="300" endPos="45500" dir="5400000" sy="-100000" algn="bl" rotWithShape="0"/>
              </a:effectLst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" name="Picture 3" descr="CT-Logo-M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93024" y="4500576"/>
            <a:ext cx="1013162" cy="43643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285720" y="214297"/>
            <a:ext cx="8572560" cy="4125545"/>
          </a:xfrm>
        </p:spPr>
        <p:txBody>
          <a:bodyPr>
            <a:normAutofit/>
          </a:bodyPr>
          <a:lstStyle>
            <a:lvl1pPr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  <a:lvl2pPr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2pPr>
            <a:lvl3pPr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3pPr>
            <a:lvl4pPr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4pPr>
            <a:lvl5pPr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929064" y="4869657"/>
            <a:ext cx="2143125" cy="273844"/>
          </a:xfrm>
        </p:spPr>
        <p:txBody>
          <a:bodyPr/>
          <a:lstStyle>
            <a:lvl1pPr algn="ctr">
              <a:defRPr sz="1200" dirty="0"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pecti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 userDrawn="1"/>
        </p:nvSpPr>
        <p:spPr>
          <a:xfrm>
            <a:off x="4860032" y="4572000"/>
            <a:ext cx="4143375" cy="428625"/>
          </a:xfrm>
          <a:prstGeom prst="rect">
            <a:avLst/>
          </a:prstGeom>
          <a:effectLst/>
        </p:spPr>
        <p:txBody>
          <a:bodyPr anchor="b">
            <a:noAutofit/>
          </a:bodyPr>
          <a:lstStyle/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CA" sz="1600" kern="1200" dirty="0" smtClean="0"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ea typeface="+mn-ea"/>
                <a:cs typeface="+mn-cs"/>
              </a:rPr>
              <a:t>ARSC 2011</a:t>
            </a:r>
            <a:endParaRPr lang="en-CA" sz="1600" kern="1200" dirty="0"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55000" endA="300" endPos="45500" dir="5400000" sy="-100000" algn="bl" rotWithShape="0"/>
              </a:effectLst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7" descr="Dobbin_Icon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7375" y="108347"/>
            <a:ext cx="8572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642924"/>
            <a:ext cx="7858180" cy="375049"/>
          </a:xfrm>
          <a:noFill/>
        </p:spPr>
        <p:txBody>
          <a:bodyPr>
            <a:normAutofit/>
          </a:bodyPr>
          <a:lstStyle>
            <a:lvl1pPr algn="r"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214296"/>
            <a:ext cx="7858180" cy="428628"/>
          </a:xfrm>
        </p:spPr>
        <p:txBody>
          <a:bodyPr>
            <a:normAutofit/>
            <a:scene3d>
              <a:camera prst="orthographicFront"/>
              <a:lightRig rig="chilly" dir="t"/>
            </a:scene3d>
            <a:sp3d extrusionH="57150" prstMaterial="metal">
              <a:bevelT w="57150" h="38100" prst="coolSlant"/>
              <a:bevelB w="57150" h="38100" prst="coolSlant"/>
              <a:extrusionClr>
                <a:schemeClr val="bg1"/>
              </a:extrusionClr>
            </a:sp3d>
          </a:bodyPr>
          <a:lstStyle>
            <a:lvl1pPr marL="0" indent="0" algn="l">
              <a:buNone/>
              <a:defRPr sz="2800" b="1">
                <a:ln>
                  <a:gradFill flip="none" rotWithShape="1">
                    <a:gsLst>
                      <a:gs pos="65000">
                        <a:srgbClr val="DE5F00"/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1"/>
                    <a:tileRect/>
                  </a:gradFill>
                </a:ln>
                <a:gradFill>
                  <a:gsLst>
                    <a:gs pos="86000">
                      <a:srgbClr val="DE5F00">
                        <a:alpha val="88000"/>
                      </a:srgb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642939" y="1285866"/>
            <a:ext cx="3357558" cy="3161119"/>
          </a:xfrm>
          <a:scene3d>
            <a:camera prst="perspectiveRight" fov="7200000"/>
            <a:lightRig rig="threePt" dir="t"/>
          </a:scene3d>
        </p:spPr>
        <p:txBody>
          <a:bodyPr>
            <a:normAutofit/>
          </a:bodyPr>
          <a:lstStyle>
            <a:lvl1pPr>
              <a:buFont typeface="Wingdings" pitchFamily="2" charset="2"/>
              <a:buChar char="§"/>
              <a:defRPr sz="2000" b="0"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</a:defRPr>
            </a:lvl1pPr>
            <a:lvl2pPr>
              <a:buFont typeface="Wingdings" pitchFamily="2" charset="2"/>
              <a:buChar char="§"/>
              <a:defRPr sz="2000" b="0"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</a:defRPr>
            </a:lvl2pPr>
            <a:lvl3pPr>
              <a:buFont typeface="Wingdings" pitchFamily="2" charset="2"/>
              <a:buChar char="§"/>
              <a:defRPr sz="2000" b="0"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</a:defRPr>
            </a:lvl3pPr>
            <a:lvl4pPr>
              <a:buFont typeface="Wingdings" pitchFamily="2" charset="2"/>
              <a:buChar char="§"/>
              <a:defRPr sz="2000" b="0"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</a:defRPr>
            </a:lvl4pPr>
            <a:lvl5pPr>
              <a:buFont typeface="Wingdings" pitchFamily="2" charset="2"/>
              <a:buChar char="§"/>
              <a:defRPr sz="2000" b="0"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929064" y="4869657"/>
            <a:ext cx="2143125" cy="273844"/>
          </a:xfrm>
        </p:spPr>
        <p:txBody>
          <a:bodyPr/>
          <a:lstStyle>
            <a:lvl1pPr algn="ctr">
              <a:defRPr sz="1200" dirty="0"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CA"/>
          </a:p>
        </p:txBody>
      </p:sp>
      <p:pic>
        <p:nvPicPr>
          <p:cNvPr id="9" name="Picture 8" descr="CT-Logo-M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93024" y="4500576"/>
            <a:ext cx="1013162" cy="43643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 userDrawn="1"/>
        </p:nvSpPr>
        <p:spPr>
          <a:xfrm>
            <a:off x="4860032" y="4572000"/>
            <a:ext cx="4143375" cy="428625"/>
          </a:xfrm>
          <a:prstGeom prst="rect">
            <a:avLst/>
          </a:prstGeom>
          <a:effectLst/>
        </p:spPr>
        <p:txBody>
          <a:bodyPr anchor="b">
            <a:normAutofit/>
          </a:bodyPr>
          <a:lstStyle/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CA" sz="1600" kern="1200" dirty="0" smtClean="0"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ea typeface="+mn-ea"/>
                <a:cs typeface="+mn-cs"/>
              </a:rPr>
              <a:t>ARSC 2011</a:t>
            </a:r>
            <a:endParaRPr lang="en-CA" sz="1600" kern="1200" dirty="0"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55000" endA="300" endPos="45500" dir="5400000" sy="-100000" algn="bl" rotWithShape="0"/>
              </a:effectLst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Picture 6" descr="CT-Logo-M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93024" y="4500576"/>
            <a:ext cx="1013162" cy="43643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9" name="Title 1"/>
          <p:cNvSpPr>
            <a:spLocks noGrp="1"/>
          </p:cNvSpPr>
          <p:nvPr userDrawn="1">
            <p:ph type="ctrTitle"/>
          </p:nvPr>
        </p:nvSpPr>
        <p:spPr>
          <a:xfrm>
            <a:off x="395536" y="2643758"/>
            <a:ext cx="8280920" cy="375049"/>
          </a:xfrm>
          <a:effectLst>
            <a:glow rad="63500">
              <a:schemeClr val="accent6">
                <a:satMod val="175000"/>
                <a:alpha val="40000"/>
              </a:schemeClr>
            </a:glow>
            <a:softEdge rad="31750"/>
          </a:effectLst>
        </p:spPr>
        <p:txBody>
          <a:bodyPr tIns="144000" bIns="0" rtlCol="0" anchor="b">
            <a:noAutofit/>
            <a:scene3d>
              <a:camera prst="orthographicFront"/>
              <a:lightRig rig="flood" dir="t"/>
            </a:scene3d>
            <a:sp3d extrusionH="57150" contourW="6350" prstMaterial="metal">
              <a:bevelT w="38100" h="38100" prst="slope"/>
              <a:bevelB w="69850" h="38100" prst="cross"/>
              <a:extrusionClr>
                <a:srgbClr val="FFC000"/>
              </a:extrusionClr>
              <a:contourClr>
                <a:schemeClr val="accent6">
                  <a:lumMod val="50000"/>
                </a:schemeClr>
              </a:contourClr>
            </a:sp3d>
          </a:bodyPr>
          <a:lstStyle>
            <a:lvl1pPr algn="r">
              <a:defRPr sz="2000"/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Click to edit Master title style</a:t>
            </a:r>
            <a:endParaRPr lang="en-CA" b="1" dirty="0">
              <a:solidFill>
                <a:schemeClr val="accent6">
                  <a:lumMod val="75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 userDrawn="1"/>
        </p:nvSpPr>
        <p:spPr>
          <a:xfrm>
            <a:off x="4860000" y="4572000"/>
            <a:ext cx="4143375" cy="428625"/>
          </a:xfrm>
          <a:prstGeom prst="rect">
            <a:avLst/>
          </a:prstGeom>
          <a:effectLst/>
        </p:spPr>
        <p:txBody>
          <a:bodyPr anchor="b">
            <a:normAutofit/>
          </a:bodyPr>
          <a:lstStyle/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CA" sz="1600" kern="1200" dirty="0" smtClean="0"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ea typeface="+mn-ea"/>
                <a:cs typeface="+mn-cs"/>
              </a:rPr>
              <a:t>ARSC 2011</a:t>
            </a:r>
            <a:endParaRPr lang="en-CA" sz="1600" kern="1200" dirty="0"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55000" endA="300" endPos="45500" dir="5400000" sy="-100000" algn="bl" rotWithShape="0"/>
              </a:effectLst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7" descr="Dobbin_Icon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6780" y="108347"/>
            <a:ext cx="64293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T-Logo-M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93024" y="4500576"/>
            <a:ext cx="1013162" cy="43643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9388" y="1357304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642924"/>
            <a:ext cx="7858180" cy="375049"/>
          </a:xfr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r">
              <a:defRPr sz="2000" b="0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214296"/>
            <a:ext cx="7858180" cy="428628"/>
          </a:xfrm>
        </p:spPr>
        <p:txBody>
          <a:bodyPr>
            <a:normAutofit/>
            <a:scene3d>
              <a:camera prst="orthographicFront"/>
              <a:lightRig rig="chilly" dir="t"/>
            </a:scene3d>
            <a:sp3d extrusionH="57150" prstMaterial="metal">
              <a:bevelT w="57150" h="38100" prst="coolSlant"/>
              <a:bevelB w="57150" h="38100" prst="coolSlant"/>
              <a:extrusionClr>
                <a:schemeClr val="bg1"/>
              </a:extrusionClr>
            </a:sp3d>
          </a:bodyPr>
          <a:lstStyle>
            <a:lvl1pPr marL="0" indent="0" algn="l">
              <a:buNone/>
              <a:defRPr sz="2800" b="1">
                <a:ln>
                  <a:gradFill flip="none" rotWithShape="1">
                    <a:gsLst>
                      <a:gs pos="65000">
                        <a:srgbClr val="DE5F00"/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1"/>
                    <a:tileRect/>
                  </a:gradFill>
                </a:ln>
                <a:gradFill>
                  <a:gsLst>
                    <a:gs pos="86000">
                      <a:srgbClr val="DE5F00">
                        <a:alpha val="88000"/>
                      </a:srgb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929064" y="4869657"/>
            <a:ext cx="2143125" cy="273844"/>
          </a:xfrm>
        </p:spPr>
        <p:txBody>
          <a:bodyPr/>
          <a:lstStyle>
            <a:lvl1pPr algn="ctr">
              <a:defRPr sz="1200" dirty="0"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t Layout (End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 userDrawn="1"/>
        </p:nvSpPr>
        <p:spPr>
          <a:xfrm>
            <a:off x="4860032" y="4607719"/>
            <a:ext cx="4143375" cy="428625"/>
          </a:xfrm>
          <a:prstGeom prst="rect">
            <a:avLst/>
          </a:prstGeom>
          <a:effectLst/>
        </p:spPr>
        <p:txBody>
          <a:bodyPr anchor="b">
            <a:normAutofit/>
          </a:bodyPr>
          <a:lstStyle/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CA" sz="2000" kern="1200" spc="-150" dirty="0" smtClean="0"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ea typeface="+mn-ea"/>
                <a:cs typeface="+mn-cs"/>
              </a:rPr>
              <a:t>r.poretti@cube-tec.com</a:t>
            </a:r>
            <a:endParaRPr lang="en-CA" sz="2000" kern="1200" spc="-150" dirty="0"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55000" endA="300" endPos="45500" dir="5400000" sy="-100000" algn="bl" rotWithShape="0"/>
              </a:effectLst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Picture 6" descr="CT-Logo-M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93024" y="4500576"/>
            <a:ext cx="1013162" cy="43643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642924"/>
            <a:ext cx="7858180" cy="375049"/>
          </a:xfr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r">
              <a:defRPr sz="2000" b="0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10" y="214296"/>
            <a:ext cx="7858180" cy="428628"/>
          </a:xfrm>
        </p:spPr>
        <p:txBody>
          <a:bodyPr>
            <a:normAutofit/>
            <a:scene3d>
              <a:camera prst="orthographicFront"/>
              <a:lightRig rig="chilly" dir="t"/>
            </a:scene3d>
            <a:sp3d extrusionH="57150" prstMaterial="metal">
              <a:bevelT w="57150" h="38100" prst="coolSlant"/>
              <a:bevelB w="57150" h="38100" prst="coolSlant"/>
              <a:extrusionClr>
                <a:schemeClr val="bg1"/>
              </a:extrusionClr>
            </a:sp3d>
          </a:bodyPr>
          <a:lstStyle>
            <a:lvl1pPr marL="0" indent="0" algn="l">
              <a:buNone/>
              <a:defRPr sz="2800" b="1">
                <a:ln>
                  <a:gradFill flip="none" rotWithShape="1">
                    <a:gsLst>
                      <a:gs pos="65000">
                        <a:srgbClr val="DE5F00"/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1"/>
                    <a:tileRect/>
                  </a:gradFill>
                </a:ln>
                <a:gradFill>
                  <a:gsLst>
                    <a:gs pos="86000">
                      <a:srgbClr val="DE5F00">
                        <a:alpha val="88000"/>
                      </a:srgb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642939" y="1071563"/>
            <a:ext cx="7858125" cy="3375422"/>
          </a:xfrm>
        </p:spPr>
        <p:txBody>
          <a:bodyPr>
            <a:normAutofit/>
          </a:bodyPr>
          <a:lstStyle>
            <a:lvl1pPr>
              <a:buFont typeface="Wingdings" pitchFamily="2" charset="2"/>
              <a:buChar char="§"/>
              <a:defRPr sz="2000" b="0">
                <a:solidFill>
                  <a:schemeClr val="bg1"/>
                </a:solidFill>
              </a:defRPr>
            </a:lvl1pPr>
            <a:lvl2pPr>
              <a:buFont typeface="Wingdings" pitchFamily="2" charset="2"/>
              <a:buChar char="§"/>
              <a:defRPr sz="2000" b="0">
                <a:solidFill>
                  <a:schemeClr val="bg1"/>
                </a:solidFill>
              </a:defRPr>
            </a:lvl2pPr>
            <a:lvl3pPr>
              <a:buFont typeface="Wingdings" pitchFamily="2" charset="2"/>
              <a:buChar char="§"/>
              <a:defRPr sz="2000" b="0">
                <a:solidFill>
                  <a:schemeClr val="bg1"/>
                </a:solidFill>
              </a:defRPr>
            </a:lvl3pPr>
            <a:lvl4pPr>
              <a:buFont typeface="Wingdings" pitchFamily="2" charset="2"/>
              <a:buChar char="§"/>
              <a:defRPr sz="2000" b="0">
                <a:solidFill>
                  <a:schemeClr val="bg1"/>
                </a:solidFill>
              </a:defRPr>
            </a:lvl4pPr>
            <a:lvl5pPr>
              <a:buFont typeface="Wingdings" pitchFamily="2" charset="2"/>
              <a:buChar char="§"/>
              <a:defRPr sz="20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929064" y="4869657"/>
            <a:ext cx="2143125" cy="273844"/>
          </a:xfrm>
        </p:spPr>
        <p:txBody>
          <a:bodyPr/>
          <a:lstStyle>
            <a:lvl1pPr algn="ctr">
              <a:defRPr sz="1200" dirty="0"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0">
              <a:schemeClr val="tx1"/>
            </a:gs>
            <a:gs pos="100000">
              <a:srgbClr val="DE5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E7A7F7-8CB3-4FDC-AB13-77B79D3CA0F7}" type="datetimeFigureOut">
              <a:rPr lang="en-US"/>
              <a:pPr>
                <a:defRPr/>
              </a:pPr>
              <a:t>5/14/2011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78D3A70-6584-4B5C-81BE-07213E77468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5" r:id="rId7"/>
    <p:sldLayoutId id="2147483676" r:id="rId8"/>
    <p:sldLayoutId id="2147483677" r:id="rId9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gif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Documents%20and%20Settings\Rob%20Poretti\My%20Documents\PP%20Files\Cube-Tec\Powerpoint\Videos\DOBBIN_Tutorial.wmv" TargetMode="Externa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97.png"/><Relationship Id="rId3" Type="http://schemas.openxmlformats.org/officeDocument/2006/relationships/image" Target="../media/image98.gif"/><Relationship Id="rId7" Type="http://schemas.openxmlformats.org/officeDocument/2006/relationships/image" Target="../media/image100.png"/><Relationship Id="rId12" Type="http://schemas.openxmlformats.org/officeDocument/2006/relationships/image" Target="../media/image60.png"/><Relationship Id="rId17" Type="http://schemas.openxmlformats.org/officeDocument/2006/relationships/image" Target="../media/image107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11" Type="http://schemas.openxmlformats.org/officeDocument/2006/relationships/image" Target="../media/image104.png"/><Relationship Id="rId5" Type="http://schemas.openxmlformats.org/officeDocument/2006/relationships/image" Target="../media/image99.png"/><Relationship Id="rId15" Type="http://schemas.openxmlformats.org/officeDocument/2006/relationships/image" Target="../media/image105.png"/><Relationship Id="rId10" Type="http://schemas.openxmlformats.org/officeDocument/2006/relationships/image" Target="../media/image103.png"/><Relationship Id="rId4" Type="http://schemas.openxmlformats.org/officeDocument/2006/relationships/image" Target="../media/image92.png"/><Relationship Id="rId9" Type="http://schemas.openxmlformats.org/officeDocument/2006/relationships/image" Target="../media/image102.png"/><Relationship Id="rId1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11" Type="http://schemas.openxmlformats.org/officeDocument/2006/relationships/image" Target="../media/image114.png"/><Relationship Id="rId5" Type="http://schemas.openxmlformats.org/officeDocument/2006/relationships/image" Target="../media/image93.png"/><Relationship Id="rId10" Type="http://schemas.openxmlformats.org/officeDocument/2006/relationships/image" Target="../media/image113.png"/><Relationship Id="rId4" Type="http://schemas.openxmlformats.org/officeDocument/2006/relationships/image" Target="../media/image110.png"/><Relationship Id="rId9" Type="http://schemas.openxmlformats.org/officeDocument/2006/relationships/image" Target="../media/image1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94.png"/><Relationship Id="rId3" Type="http://schemas.openxmlformats.org/officeDocument/2006/relationships/image" Target="../media/image98.gif"/><Relationship Id="rId7" Type="http://schemas.openxmlformats.org/officeDocument/2006/relationships/image" Target="../media/image102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png"/><Relationship Id="rId11" Type="http://schemas.openxmlformats.org/officeDocument/2006/relationships/image" Target="../media/image100.png"/><Relationship Id="rId5" Type="http://schemas.openxmlformats.org/officeDocument/2006/relationships/image" Target="../media/image93.png"/><Relationship Id="rId10" Type="http://schemas.openxmlformats.org/officeDocument/2006/relationships/image" Target="../media/image113.png"/><Relationship Id="rId4" Type="http://schemas.openxmlformats.org/officeDocument/2006/relationships/image" Target="../media/image115.png"/><Relationship Id="rId9" Type="http://schemas.openxmlformats.org/officeDocument/2006/relationships/image" Target="../media/image116.png"/><Relationship Id="rId14" Type="http://schemas.openxmlformats.org/officeDocument/2006/relationships/image" Target="../media/image1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00.png"/><Relationship Id="rId18" Type="http://schemas.openxmlformats.org/officeDocument/2006/relationships/image" Target="../media/image126.png"/><Relationship Id="rId3" Type="http://schemas.openxmlformats.org/officeDocument/2006/relationships/image" Target="../media/image98.gif"/><Relationship Id="rId7" Type="http://schemas.openxmlformats.org/officeDocument/2006/relationships/image" Target="../media/image113.png"/><Relationship Id="rId12" Type="http://schemas.openxmlformats.org/officeDocument/2006/relationships/image" Target="../media/image123.png"/><Relationship Id="rId17" Type="http://schemas.openxmlformats.org/officeDocument/2006/relationships/image" Target="../media/image125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2.png"/><Relationship Id="rId10" Type="http://schemas.openxmlformats.org/officeDocument/2006/relationships/image" Target="../media/image122.png"/><Relationship Id="rId4" Type="http://schemas.openxmlformats.org/officeDocument/2006/relationships/image" Target="../media/image92.png"/><Relationship Id="rId9" Type="http://schemas.openxmlformats.org/officeDocument/2006/relationships/image" Target="../media/image121.png"/><Relationship Id="rId14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1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openxmlformats.org/officeDocument/2006/relationships/image" Target="../media/image93.png"/><Relationship Id="rId4" Type="http://schemas.openxmlformats.org/officeDocument/2006/relationships/image" Target="../media/image110.png"/><Relationship Id="rId9" Type="http://schemas.openxmlformats.org/officeDocument/2006/relationships/image" Target="../media/image133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3.png"/><Relationship Id="rId18" Type="http://schemas.openxmlformats.org/officeDocument/2006/relationships/image" Target="../media/image148.png"/><Relationship Id="rId26" Type="http://schemas.openxmlformats.org/officeDocument/2006/relationships/image" Target="../media/image156.png"/><Relationship Id="rId39" Type="http://schemas.openxmlformats.org/officeDocument/2006/relationships/image" Target="../media/image169.png"/><Relationship Id="rId3" Type="http://schemas.openxmlformats.org/officeDocument/2006/relationships/image" Target="../media/image134.jpeg"/><Relationship Id="rId21" Type="http://schemas.openxmlformats.org/officeDocument/2006/relationships/image" Target="../media/image151.jpeg"/><Relationship Id="rId34" Type="http://schemas.openxmlformats.org/officeDocument/2006/relationships/image" Target="../media/image164.gif"/><Relationship Id="rId42" Type="http://schemas.openxmlformats.org/officeDocument/2006/relationships/image" Target="../media/image171.gif"/><Relationship Id="rId47" Type="http://schemas.openxmlformats.org/officeDocument/2006/relationships/image" Target="../media/image176.jpeg"/><Relationship Id="rId50" Type="http://schemas.openxmlformats.org/officeDocument/2006/relationships/image" Target="../media/image179.png"/><Relationship Id="rId7" Type="http://schemas.openxmlformats.org/officeDocument/2006/relationships/image" Target="../media/image137.gif"/><Relationship Id="rId12" Type="http://schemas.openxmlformats.org/officeDocument/2006/relationships/image" Target="../media/image142.jpeg"/><Relationship Id="rId17" Type="http://schemas.openxmlformats.org/officeDocument/2006/relationships/image" Target="../media/image147.jpeg"/><Relationship Id="rId25" Type="http://schemas.openxmlformats.org/officeDocument/2006/relationships/image" Target="../media/image155.gif"/><Relationship Id="rId33" Type="http://schemas.openxmlformats.org/officeDocument/2006/relationships/image" Target="../media/image163.jpeg"/><Relationship Id="rId38" Type="http://schemas.openxmlformats.org/officeDocument/2006/relationships/image" Target="../media/image168.png"/><Relationship Id="rId46" Type="http://schemas.openxmlformats.org/officeDocument/2006/relationships/image" Target="../media/image175.jpe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46.gif"/><Relationship Id="rId20" Type="http://schemas.openxmlformats.org/officeDocument/2006/relationships/image" Target="../media/image150.jpeg"/><Relationship Id="rId29" Type="http://schemas.openxmlformats.org/officeDocument/2006/relationships/image" Target="../media/image159.png"/><Relationship Id="rId41" Type="http://schemas.openxmlformats.org/officeDocument/2006/relationships/hyperlink" Target="http://www.natlib.govt.nz/index.html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6.jpeg"/><Relationship Id="rId11" Type="http://schemas.openxmlformats.org/officeDocument/2006/relationships/image" Target="../media/image141.jpeg"/><Relationship Id="rId24" Type="http://schemas.openxmlformats.org/officeDocument/2006/relationships/image" Target="../media/image154.png"/><Relationship Id="rId32" Type="http://schemas.openxmlformats.org/officeDocument/2006/relationships/image" Target="../media/image162.jpeg"/><Relationship Id="rId37" Type="http://schemas.openxmlformats.org/officeDocument/2006/relationships/image" Target="../media/image167.gif"/><Relationship Id="rId40" Type="http://schemas.openxmlformats.org/officeDocument/2006/relationships/image" Target="../media/image170.jpeg"/><Relationship Id="rId45" Type="http://schemas.openxmlformats.org/officeDocument/2006/relationships/image" Target="../media/image174.png"/><Relationship Id="rId5" Type="http://schemas.openxmlformats.org/officeDocument/2006/relationships/image" Target="../media/image135.png"/><Relationship Id="rId15" Type="http://schemas.openxmlformats.org/officeDocument/2006/relationships/image" Target="../media/image145.png"/><Relationship Id="rId23" Type="http://schemas.openxmlformats.org/officeDocument/2006/relationships/image" Target="../media/image153.gif"/><Relationship Id="rId28" Type="http://schemas.openxmlformats.org/officeDocument/2006/relationships/image" Target="../media/image158.gif"/><Relationship Id="rId36" Type="http://schemas.openxmlformats.org/officeDocument/2006/relationships/image" Target="../media/image166.gif"/><Relationship Id="rId49" Type="http://schemas.openxmlformats.org/officeDocument/2006/relationships/image" Target="../media/image178.png"/><Relationship Id="rId10" Type="http://schemas.openxmlformats.org/officeDocument/2006/relationships/image" Target="../media/image140.png"/><Relationship Id="rId19" Type="http://schemas.openxmlformats.org/officeDocument/2006/relationships/image" Target="../media/image149.png"/><Relationship Id="rId31" Type="http://schemas.openxmlformats.org/officeDocument/2006/relationships/image" Target="../media/image161.png"/><Relationship Id="rId44" Type="http://schemas.openxmlformats.org/officeDocument/2006/relationships/image" Target="../media/image173.png"/><Relationship Id="rId4" Type="http://schemas.openxmlformats.org/officeDocument/2006/relationships/hyperlink" Target="/" TargetMode="External"/><Relationship Id="rId9" Type="http://schemas.openxmlformats.org/officeDocument/2006/relationships/image" Target="../media/image139.png"/><Relationship Id="rId14" Type="http://schemas.openxmlformats.org/officeDocument/2006/relationships/image" Target="../media/image144.png"/><Relationship Id="rId22" Type="http://schemas.openxmlformats.org/officeDocument/2006/relationships/image" Target="../media/image152.jpeg"/><Relationship Id="rId27" Type="http://schemas.openxmlformats.org/officeDocument/2006/relationships/image" Target="../media/image157.png"/><Relationship Id="rId30" Type="http://schemas.openxmlformats.org/officeDocument/2006/relationships/image" Target="../media/image160.png"/><Relationship Id="rId35" Type="http://schemas.openxmlformats.org/officeDocument/2006/relationships/image" Target="../media/image165.png"/><Relationship Id="rId43" Type="http://schemas.openxmlformats.org/officeDocument/2006/relationships/image" Target="../media/image172.jpeg"/><Relationship Id="rId48" Type="http://schemas.openxmlformats.org/officeDocument/2006/relationships/image" Target="../media/image177.png"/><Relationship Id="rId8" Type="http://schemas.openxmlformats.org/officeDocument/2006/relationships/image" Target="../media/image138.jpeg"/><Relationship Id="rId51" Type="http://schemas.openxmlformats.org/officeDocument/2006/relationships/image" Target="../media/image18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0">
              <a:schemeClr val="tx1"/>
            </a:gs>
            <a:gs pos="100000">
              <a:srgbClr val="DE5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91458" y="1707654"/>
            <a:ext cx="8464454" cy="781048"/>
          </a:xfrm>
          <a:prstGeom prst="rect">
            <a:avLst/>
          </a:prstGeom>
          <a:effectLst/>
        </p:spPr>
        <p:txBody>
          <a:bodyPr tIns="144000" bIns="0" anchor="b">
            <a:scene3d>
              <a:camera prst="orthographicFront"/>
              <a:lightRig rig="chilly" dir="t">
                <a:rot lat="0" lon="0" rev="1800000"/>
              </a:lightRig>
            </a:scene3d>
            <a:sp3d extrusionH="63500" contourW="6350" prstMaterial="powder">
              <a:bevelT w="25400" h="38100" prst="coolSlant"/>
              <a:bevelB w="25400" h="38100" prst="coolSlant"/>
              <a:extrusionClr>
                <a:schemeClr val="bg1"/>
              </a:extrusionClr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sz="4800" b="1" spc="-150" dirty="0" smtClean="0">
                <a:solidFill>
                  <a:schemeClr val="bg1">
                    <a:lumMod val="9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Corbel (Headings)"/>
                <a:ea typeface="+mj-ea"/>
                <a:cs typeface="+mj-cs"/>
              </a:rPr>
              <a:t>Audio Analysis </a:t>
            </a:r>
            <a:r>
              <a:rPr lang="en-CA" sz="3600" b="1" spc="-150" dirty="0" smtClean="0">
                <a:solidFill>
                  <a:schemeClr val="bg1">
                    <a:lumMod val="9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Corbel (Headings)"/>
                <a:ea typeface="+mj-ea"/>
                <a:cs typeface="+mj-cs"/>
              </a:rPr>
              <a:t> </a:t>
            </a:r>
            <a:r>
              <a:rPr lang="en-CA" sz="4800" b="1" spc="-150" dirty="0" smtClean="0">
                <a:solidFill>
                  <a:schemeClr val="bg1">
                    <a:lumMod val="9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Corbel (Headings)"/>
                <a:ea typeface="+mj-ea"/>
                <a:cs typeface="+mj-cs"/>
              </a:rPr>
              <a:t>&amp;  Processing</a:t>
            </a:r>
            <a:endParaRPr lang="en-CA" sz="4800" b="1" spc="-150" dirty="0">
              <a:solidFill>
                <a:schemeClr val="accent6">
                  <a:lumMod val="75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2940" y="4450402"/>
            <a:ext cx="2213363" cy="5847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Rob Poretti</a:t>
            </a:r>
            <a:endParaRPr lang="en-CA" sz="1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60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Cube-Tec North America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16892" y="2603688"/>
            <a:ext cx="64087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31750"/>
          </a:effectLst>
        </p:spPr>
        <p:txBody>
          <a:bodyPr vert="horz" wrap="square" lIns="91440" tIns="144000" rIns="91440" bIns="0" numCol="1" rtlCol="0" anchor="b" anchorCtr="0" compatLnSpc="1">
            <a:prstTxWarp prst="textNoShape">
              <a:avLst/>
            </a:prstTxWarp>
            <a:noAutofit/>
            <a:scene3d>
              <a:camera prst="orthographicFront"/>
              <a:lightRig rig="flood" dir="t"/>
            </a:scene3d>
            <a:sp3d extrusionH="57150" contourW="6350" prstMaterial="metal">
              <a:bevelT w="38100" h="38100" prst="slope"/>
              <a:bevelB w="69850" h="38100" prst="cross"/>
              <a:extrusionClr>
                <a:srgbClr val="FFC000"/>
              </a:extrusionClr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algn="r"/>
            <a:r>
              <a:rPr lang="en-CA" sz="2400" b="1" dirty="0" smtClean="0"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...in Multi-Media File Formats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2319" y="3438224"/>
            <a:ext cx="2894457" cy="74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Front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61663" y="3526430"/>
            <a:ext cx="3110865" cy="56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QUADRIGA  Connectivity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92500" lnSpcReduction="20000"/>
          </a:bodyPr>
          <a:lstStyle/>
          <a:p>
            <a:r>
              <a:rPr lang="en-US" dirty="0" smtClean="0"/>
              <a:t>Audio Analysis &amp; Processing in Multi-Media Formats</a:t>
            </a:r>
            <a:endParaRPr lang="en-US" dirty="0"/>
          </a:p>
        </p:txBody>
      </p:sp>
      <p:pic>
        <p:nvPicPr>
          <p:cNvPr id="14" name="Content Placeholder 13" descr="Dell-Workstation.png"/>
          <p:cNvPicPr>
            <a:picLocks noGrp="1" noChangeAspect="1"/>
          </p:cNvPicPr>
          <p:nvPr>
            <p:ph sz="quarter" idx="12"/>
          </p:nvPr>
        </p:nvPicPr>
        <p:blipFill>
          <a:blip r:embed="rId6" cstate="print"/>
          <a:stretch>
            <a:fillRect/>
          </a:stretch>
        </p:blipFill>
        <p:spPr>
          <a:xfrm>
            <a:off x="5313851" y="1136646"/>
            <a:ext cx="3284091" cy="2155184"/>
          </a:xfrm>
        </p:spPr>
      </p:pic>
      <p:sp>
        <p:nvSpPr>
          <p:cNvPr id="21" name="Left-Right Arrow 20"/>
          <p:cNvSpPr/>
          <p:nvPr/>
        </p:nvSpPr>
        <p:spPr>
          <a:xfrm rot="5400000">
            <a:off x="5510384" y="3196833"/>
            <a:ext cx="428628" cy="142876"/>
          </a:xfrm>
          <a:prstGeom prst="leftRightArrow">
            <a:avLst/>
          </a:prstGeom>
          <a:gradFill flip="none" rotWithShape="1">
            <a:gsLst>
              <a:gs pos="0">
                <a:srgbClr val="FDDFC7"/>
              </a:gs>
              <a:gs pos="50000">
                <a:srgbClr val="FDEADA"/>
              </a:gs>
              <a:gs pos="100000">
                <a:srgbClr val="F6F5F4"/>
              </a:gs>
            </a:gsLst>
            <a:lin ang="2700000" scaled="1"/>
            <a:tileRect/>
          </a:gra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101600" sx="105000" sy="105000" algn="ctr" rotWithShape="0">
              <a:prstClr val="black">
                <a:alpha val="30000"/>
              </a:prstClr>
            </a:outerShdw>
          </a:effectLst>
          <a:scene3d>
            <a:camera prst="orthographicFront"/>
            <a:lightRig rig="chilly" dir="t">
              <a:rot lat="0" lon="0" rev="5400000"/>
            </a:lightRig>
          </a:scene3d>
          <a:sp3d contourW="12700" prstMaterial="dkEdge">
            <a:bevelT w="25400"/>
            <a:bevelB w="19050"/>
            <a:contourClr>
              <a:schemeClr val="accent6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22" name="Object 2"/>
          <p:cNvGraphicFramePr>
            <a:graphicFrameLocks noChangeAspect="1"/>
          </p:cNvGraphicFramePr>
          <p:nvPr/>
        </p:nvGraphicFramePr>
        <p:xfrm>
          <a:off x="642910" y="1285866"/>
          <a:ext cx="1257300" cy="1209675"/>
        </p:xfrm>
        <a:graphic>
          <a:graphicData uri="http://schemas.openxmlformats.org/presentationml/2006/ole">
            <p:oleObj spid="_x0000_s1026" name="Image" r:id="rId7" imgW="7085714" imgH="6819048" progId="">
              <p:embed/>
            </p:oleObj>
          </a:graphicData>
        </a:graphic>
      </p:graphicFrame>
      <p:pic>
        <p:nvPicPr>
          <p:cNvPr id="23" name="Picture 27" descr="sony_PCM7040DAT-klei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5002" y="2875456"/>
            <a:ext cx="1728154" cy="55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2" descr="Tascam112"/>
          <p:cNvPicPr preferRelativeResize="0"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9592" y="3709724"/>
            <a:ext cx="1681769" cy="601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Elbow Connector 25"/>
          <p:cNvCxnSpPr/>
          <p:nvPr/>
        </p:nvCxnSpPr>
        <p:spPr>
          <a:xfrm>
            <a:off x="1835696" y="2374778"/>
            <a:ext cx="3506732" cy="1365872"/>
          </a:xfrm>
          <a:prstGeom prst="bentConnector3">
            <a:avLst>
              <a:gd name="adj1" fmla="val 67383"/>
            </a:avLst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>
          <a:xfrm>
            <a:off x="2628885" y="3162306"/>
            <a:ext cx="2720914" cy="724640"/>
          </a:xfrm>
          <a:prstGeom prst="bentConnector3">
            <a:avLst>
              <a:gd name="adj1" fmla="val 50000"/>
            </a:avLst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/>
          <p:nvPr/>
        </p:nvCxnSpPr>
        <p:spPr>
          <a:xfrm flipV="1">
            <a:off x="2633648" y="4035725"/>
            <a:ext cx="2720914" cy="131476"/>
          </a:xfrm>
          <a:prstGeom prst="bentConnector3">
            <a:avLst>
              <a:gd name="adj1" fmla="val 50000"/>
            </a:avLst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090285" y="3071816"/>
            <a:ext cx="56297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+mn-lt"/>
              </a:rPr>
              <a:t>USB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71749" y="3219822"/>
            <a:ext cx="83407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+mn-lt"/>
              </a:rPr>
              <a:t>RS-422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+mn-lt"/>
              </a:rPr>
              <a:t>RS-232</a:t>
            </a:r>
            <a:endParaRPr lang="en-US" dirty="0"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cxnSp>
        <p:nvCxnSpPr>
          <p:cNvPr id="35" name="Elbow Connector 34"/>
          <p:cNvCxnSpPr/>
          <p:nvPr/>
        </p:nvCxnSpPr>
        <p:spPr>
          <a:xfrm>
            <a:off x="3491880" y="1851670"/>
            <a:ext cx="1843630" cy="1742481"/>
          </a:xfrm>
          <a:prstGeom prst="bentConnector3">
            <a:avLst>
              <a:gd name="adj1" fmla="val 50000"/>
            </a:avLst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32" descr="Tascam112"/>
          <p:cNvPicPr preferRelativeResize="0"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2267744" y="1361409"/>
            <a:ext cx="1241131" cy="92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Operator Managing 8 Parallel Ingest Streams</a:t>
            </a:r>
            <a:endParaRPr lang="en-US" dirty="0"/>
          </a:p>
        </p:txBody>
      </p:sp>
      <p:sp>
        <p:nvSpPr>
          <p:cNvPr id="26" name="Subtitle 2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Audio Analysis &amp; Processing in Multi-Media Formats</a:t>
            </a:r>
            <a:endParaRPr lang="en-US" dirty="0"/>
          </a:p>
        </p:txBody>
      </p:sp>
      <p:pic>
        <p:nvPicPr>
          <p:cNvPr id="19" name="Picture 27" descr="sony_PCM7040DAT-kle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899592" y="1496868"/>
            <a:ext cx="1152128" cy="36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3" descr="C:\Documents and Settings\Rob Poretti\My Documents\My Pictures\Cube-Tec Images\1 Operator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355976" y="1419622"/>
            <a:ext cx="4587377" cy="326295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28" name="Picture 27" descr="sony_PCM7040DAT-kle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899592" y="1890293"/>
            <a:ext cx="1152128" cy="36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7" descr="sony_PCM7040DAT-kle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899592" y="2283718"/>
            <a:ext cx="1152128" cy="36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sony_PCM7040DAT-kle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899592" y="2677144"/>
            <a:ext cx="1152128" cy="36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2" descr="Tascam112"/>
          <p:cNvPicPr preferRelativeResize="0">
            <a:picLocks noChangeAspect="1" noChangeArrowheads="1"/>
          </p:cNvPicPr>
          <p:nvPr/>
        </p:nvPicPr>
        <p:blipFill>
          <a:blip r:embed="rId5" cstate="print"/>
          <a:srcRect t="16916"/>
          <a:stretch>
            <a:fillRect/>
          </a:stretch>
        </p:blipFill>
        <p:spPr bwMode="auto">
          <a:xfrm>
            <a:off x="2195736" y="1490585"/>
            <a:ext cx="1296144" cy="385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2" descr="Tascam112"/>
          <p:cNvPicPr preferRelativeResize="0">
            <a:picLocks noChangeAspect="1" noChangeArrowheads="1"/>
          </p:cNvPicPr>
          <p:nvPr/>
        </p:nvPicPr>
        <p:blipFill>
          <a:blip r:embed="rId5" cstate="print"/>
          <a:srcRect t="16916"/>
          <a:stretch>
            <a:fillRect/>
          </a:stretch>
        </p:blipFill>
        <p:spPr bwMode="auto">
          <a:xfrm>
            <a:off x="2195736" y="1881110"/>
            <a:ext cx="1296144" cy="385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2" descr="Tascam112"/>
          <p:cNvPicPr preferRelativeResize="0">
            <a:picLocks noChangeAspect="1" noChangeArrowheads="1"/>
          </p:cNvPicPr>
          <p:nvPr/>
        </p:nvPicPr>
        <p:blipFill>
          <a:blip r:embed="rId5" cstate="print"/>
          <a:srcRect t="16916"/>
          <a:stretch>
            <a:fillRect/>
          </a:stretch>
        </p:blipFill>
        <p:spPr bwMode="auto">
          <a:xfrm>
            <a:off x="2195736" y="2276447"/>
            <a:ext cx="1296144" cy="385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2" descr="Tascam112"/>
          <p:cNvPicPr preferRelativeResize="0">
            <a:picLocks noChangeAspect="1" noChangeArrowheads="1"/>
          </p:cNvPicPr>
          <p:nvPr/>
        </p:nvPicPr>
        <p:blipFill>
          <a:blip r:embed="rId5" cstate="print"/>
          <a:srcRect t="16916"/>
          <a:stretch>
            <a:fillRect/>
          </a:stretch>
        </p:blipFill>
        <p:spPr bwMode="auto">
          <a:xfrm>
            <a:off x="2195736" y="2666972"/>
            <a:ext cx="1296144" cy="385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Single Operator up to 64 Ingest Streams</a:t>
            </a:r>
            <a:endParaRPr lang="en-US" dirty="0"/>
          </a:p>
        </p:txBody>
      </p:sp>
      <p:sp>
        <p:nvSpPr>
          <p:cNvPr id="26" name="Subtitle 2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Audio Analysis &amp; Processing in Multi-Media Formats</a:t>
            </a:r>
            <a:endParaRPr lang="en-US" dirty="0"/>
          </a:p>
        </p:txBody>
      </p:sp>
      <p:pic>
        <p:nvPicPr>
          <p:cNvPr id="100355" name="Picture 3" descr="C:\Documents and Settings\Rob Poretti\My Documents\My Pictures\Cube-Tec Images\QUADRIGA Stuff\CTS 4 deck Syste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406105"/>
            <a:ext cx="6853680" cy="965845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6" name="Picture 3" descr="C:\Documents and Settings\Rob Poretti\My Documents\My Pictures\Cube-Tec Images\QUADRIGA Stuff\CTS 4 deck Syste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1226" y="3406105"/>
            <a:ext cx="6853680" cy="965845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00356" name="Picture 4" descr="C:\Documents and Settings\Rob Poretti\My Documents\My Pictures\Cube-Tec Images\QUADRIGA Stuff\CTS 64 cassett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059582"/>
            <a:ext cx="4968552" cy="3024336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18" name="Rectangle 17"/>
          <p:cNvSpPr/>
          <p:nvPr/>
        </p:nvSpPr>
        <p:spPr>
          <a:xfrm>
            <a:off x="2267744" y="2067694"/>
            <a:ext cx="4989379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400"/>
              </a:lnSpc>
              <a:buNone/>
            </a:pP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16 Tape Decks under one operator control…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483768" y="3291830"/>
            <a:ext cx="4365298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400"/>
              </a:lnSpc>
              <a:buNone/>
            </a:pP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2x Speed + Simultaneous FWD/REV =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1794" y="-5116274"/>
            <a:ext cx="8744702" cy="624786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40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190500" dist="38100" sx="107000" sy="107000" algn="t" rotWithShape="0">
                    <a:prstClr val="black"/>
                  </a:outerShdw>
                </a:effectLst>
              </a:rPr>
              <a:t>64x</a:t>
            </a:r>
            <a:endParaRPr lang="en-US" sz="40000" b="1" dirty="0">
              <a:solidFill>
                <a:schemeClr val="accent6">
                  <a:lumMod val="75000"/>
                </a:schemeClr>
              </a:solidFill>
              <a:effectLst>
                <a:outerShdw blurRad="190500" dist="38100" sx="107000" sy="107000" algn="t" rotWithShape="0">
                  <a:prstClr val="black"/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44458  E" pathEditMode="relative" ptsTypes="">
                                      <p:cBhvr>
                                        <p:cTn id="11" dur="10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1003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3.70176E-6 L -1.11022E-16 -0.2281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9" presetClass="entr" presetSubtype="0" ac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.55556E-7 4.66481E-6 L -0.00226 0.9162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45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5000" y="5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1" grpId="0"/>
      <p:bldP spid="21" grpId="1"/>
      <p:bldP spid="27" grpId="0"/>
      <p:bldP spid="2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Rob Poretti\My Documents\My Pictures\Cube-Tec Images\Cube-Workflow\CWF Logo - LRG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987824" y="987574"/>
            <a:ext cx="3240360" cy="3240360"/>
          </a:xfrm>
          <a:prstGeom prst="rect">
            <a:avLst/>
          </a:prstGeom>
          <a:noFill/>
          <a:effectLst>
            <a:outerShdw blurRad="266700" dist="12700" dir="2700000" sy="-23000" kx="-800400" algn="bl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Dobbin:  </a:t>
            </a:r>
            <a:r>
              <a:rPr lang="en-US" dirty="0" smtClean="0"/>
              <a:t>Automate…  </a:t>
            </a:r>
            <a:r>
              <a:rPr lang="en-US" dirty="0" smtClean="0"/>
              <a:t>Anything.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Audio Analysis &amp; Processing in Multi-Media Formats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Dobbin is a master of media file and metadata automation.  </a:t>
            </a:r>
          </a:p>
          <a:p>
            <a:r>
              <a:rPr lang="en-US" dirty="0" smtClean="0"/>
              <a:t>A </a:t>
            </a:r>
            <a:r>
              <a:rPr lang="en-US" i="1" dirty="0" smtClean="0"/>
              <a:t>suite of software tools, </a:t>
            </a:r>
            <a:r>
              <a:rPr lang="en-US" dirty="0" smtClean="0"/>
              <a:t>that allow for the creation of adaptive, dynamic and automated processes.</a:t>
            </a:r>
          </a:p>
          <a:p>
            <a:r>
              <a:rPr lang="en-US" dirty="0" smtClean="0"/>
              <a:t>Delegates jobs to a powerful </a:t>
            </a:r>
            <a:r>
              <a:rPr lang="en-US" i="1" dirty="0" smtClean="0"/>
              <a:t>distributed</a:t>
            </a:r>
            <a:r>
              <a:rPr lang="en-US" dirty="0" smtClean="0"/>
              <a:t> processing engine.  Easily scalable.</a:t>
            </a:r>
          </a:p>
          <a:p>
            <a:r>
              <a:rPr lang="en-US" dirty="0" smtClean="0"/>
              <a:t>Generates metadata rich reports with live links to media assets.</a:t>
            </a:r>
          </a:p>
          <a:p>
            <a:r>
              <a:rPr lang="en-US" dirty="0" smtClean="0"/>
              <a:t>Easy to use tools and the ultimate in flexibility.  Drag n’ drop your workflows to  connect processes using </a:t>
            </a:r>
            <a:r>
              <a:rPr lang="en-US" i="1" dirty="0" smtClean="0"/>
              <a:t>virtual</a:t>
            </a:r>
            <a:r>
              <a:rPr lang="en-US" dirty="0" smtClean="0"/>
              <a:t> audio, logic or metadata wiring.</a:t>
            </a:r>
          </a:p>
          <a:p>
            <a:r>
              <a:rPr lang="en-US" dirty="0" smtClean="0"/>
              <a:t>Trigger jobs from file creation, file movement, metadata criteria, statistical analysis, external applications or manually.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6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.55556E-7 -1.23457E-7 L 0.39496 -0.6895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" y="-34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7500" y="175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Dobbin Tool Set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Audio Analysis &amp; Processing in Multi-Media Formats</a:t>
            </a:r>
            <a:endParaRPr lang="en-US" dirty="0"/>
          </a:p>
        </p:txBody>
      </p:sp>
      <p:sp>
        <p:nvSpPr>
          <p:cNvPr id="17" name="Content Placeholder 6"/>
          <p:cNvSpPr>
            <a:spLocks noGrp="1"/>
          </p:cNvSpPr>
          <p:nvPr>
            <p:ph sz="quarter" idx="12"/>
          </p:nvPr>
        </p:nvSpPr>
        <p:spPr>
          <a:xfrm>
            <a:off x="1547664" y="1061648"/>
            <a:ext cx="3168352" cy="3581615"/>
          </a:xfrm>
        </p:spPr>
        <p:txBody>
          <a:bodyPr>
            <a:no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sz="1600" b="1" dirty="0" smtClean="0"/>
              <a:t>Content Analysis</a:t>
            </a:r>
          </a:p>
          <a:p>
            <a:pPr marL="0" indent="0">
              <a:buFont typeface="Wingdings" pitchFamily="2" charset="2"/>
              <a:buNone/>
            </a:pPr>
            <a:r>
              <a:rPr lang="en-US" sz="1200" dirty="0" smtClean="0"/>
              <a:t>Automatic quality analysis for analog and </a:t>
            </a:r>
          </a:p>
          <a:p>
            <a:pPr marL="0" indent="0">
              <a:buFont typeface="Wingdings" pitchFamily="2" charset="2"/>
              <a:buNone/>
            </a:pPr>
            <a:r>
              <a:rPr lang="en-US" sz="1200" dirty="0" smtClean="0"/>
              <a:t>digital errors for audio and video file formats.</a:t>
            </a:r>
          </a:p>
          <a:p>
            <a:pPr marL="0" indent="0">
              <a:buFont typeface="Wingdings" pitchFamily="2" charset="2"/>
              <a:buNone/>
            </a:pPr>
            <a:r>
              <a:rPr lang="en-US" sz="1200" dirty="0" smtClean="0"/>
              <a:t>Comprehensive logging  and reporting.</a:t>
            </a:r>
          </a:p>
          <a:p>
            <a:pPr marL="0" indent="0">
              <a:buFont typeface="Wingdings" pitchFamily="2" charset="2"/>
              <a:buNone/>
            </a:pPr>
            <a:r>
              <a:rPr lang="en-US" sz="1100" b="1" dirty="0" smtClean="0"/>
              <a:t> 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b="1" dirty="0" smtClean="0"/>
              <a:t>Processing</a:t>
            </a:r>
            <a:endParaRPr lang="en-US" sz="1600" dirty="0" smtClean="0"/>
          </a:p>
          <a:p>
            <a:pPr marL="0" indent="0">
              <a:buFont typeface="Wingdings" pitchFamily="2" charset="2"/>
              <a:buNone/>
            </a:pPr>
            <a:r>
              <a:rPr lang="en-US" sz="1200" dirty="0" smtClean="0"/>
              <a:t>Comprehensive media re-mastering,</a:t>
            </a:r>
          </a:p>
          <a:p>
            <a:pPr marL="0" indent="0">
              <a:buFont typeface="Wingdings" pitchFamily="2" charset="2"/>
              <a:buNone/>
            </a:pPr>
            <a:r>
              <a:rPr lang="en-US" sz="1200" dirty="0" smtClean="0"/>
              <a:t>restoration and re-formatting tools,</a:t>
            </a:r>
          </a:p>
          <a:p>
            <a:pPr marL="0" indent="0">
              <a:buFont typeface="Wingdings" pitchFamily="2" charset="2"/>
              <a:buNone/>
            </a:pPr>
            <a:r>
              <a:rPr lang="en-US" sz="1200" dirty="0" smtClean="0"/>
              <a:t>for most audio and video formats.</a:t>
            </a:r>
          </a:p>
          <a:p>
            <a:pPr marL="0" indent="0">
              <a:buFont typeface="Wingdings" pitchFamily="2" charset="2"/>
              <a:buNone/>
            </a:pPr>
            <a:r>
              <a:rPr lang="en-US" sz="1100" dirty="0" smtClean="0"/>
              <a:t> 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b="1" dirty="0" smtClean="0"/>
              <a:t>File Conversion</a:t>
            </a:r>
          </a:p>
          <a:p>
            <a:pPr marL="0" indent="0">
              <a:buFont typeface="Wingdings" pitchFamily="2" charset="2"/>
              <a:buNone/>
            </a:pPr>
            <a:r>
              <a:rPr lang="en-US" sz="1200" dirty="0" smtClean="0"/>
              <a:t>Convert  or re-wrap most media formats. (BWF,</a:t>
            </a:r>
          </a:p>
          <a:p>
            <a:pPr marL="0" indent="0">
              <a:buFont typeface="Wingdings" pitchFamily="2" charset="2"/>
              <a:buNone/>
            </a:pPr>
            <a:r>
              <a:rPr lang="en-US" sz="1200" dirty="0" smtClean="0"/>
              <a:t>AIFF, SD-II, WAV, MXF, DCP, MAP, etc.) Integrate </a:t>
            </a:r>
          </a:p>
          <a:p>
            <a:pPr marL="0" indent="0">
              <a:buFont typeface="Wingdings" pitchFamily="2" charset="2"/>
              <a:buNone/>
            </a:pPr>
            <a:r>
              <a:rPr lang="en-US" sz="1200" dirty="0" smtClean="0"/>
              <a:t>metadata for any  supported format.</a:t>
            </a:r>
            <a:endParaRPr lang="en-US" sz="1200" i="1" dirty="0" smtClean="0"/>
          </a:p>
        </p:txBody>
      </p:sp>
      <p:pic>
        <p:nvPicPr>
          <p:cNvPr id="18" name="Picture 4" descr="D:\My Pictures\Cube-Tec\Dobbin Stuff\Logos &amp; Icons\Securit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5748" y="1071563"/>
            <a:ext cx="1172716" cy="104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 descr="D:\My Pictures\Cube-Tec\Dobbin Stuff\Logos &amp; Icons\Processi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5748" y="2211065"/>
            <a:ext cx="1172716" cy="104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 descr="D:\My Pictures\Cube-Tec\Dobbin Stuff\Logos &amp; Icons\Analysi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5748" y="3350567"/>
            <a:ext cx="1172716" cy="104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7" descr="D:\My Pictures\Cube-Tec\Dobbin Stuff\Logos &amp; Icons\Encodin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350567"/>
            <a:ext cx="1172716" cy="104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 descr="D:\My Pictures\Cube-Tec\Dobbin Stuff\Logos &amp; Icons\Conversio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2211065"/>
            <a:ext cx="1172716" cy="104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9" descr="D:\My Pictures\Cube-Tec\Dobbin Stuff\Logos &amp; Icons\Tool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1071563"/>
            <a:ext cx="1172716" cy="104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ontent Placeholder 6"/>
          <p:cNvSpPr txBox="1">
            <a:spLocks/>
          </p:cNvSpPr>
          <p:nvPr/>
        </p:nvSpPr>
        <p:spPr bwMode="auto">
          <a:xfrm>
            <a:off x="3851920" y="1059583"/>
            <a:ext cx="381642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  <a:buFont typeface="Wingdings" pitchFamily="2" charset="2"/>
              <a:buNone/>
            </a:pPr>
            <a:r>
              <a:rPr lang="en-US" sz="1600" b="1" dirty="0">
                <a:solidFill>
                  <a:schemeClr val="bg1"/>
                </a:solidFill>
                <a:latin typeface="Calibri" pitchFamily="34" charset="0"/>
              </a:rPr>
              <a:t>File Security</a:t>
            </a:r>
          </a:p>
          <a:p>
            <a:pPr marL="342900" indent="-342900" algn="r">
              <a:spcBef>
                <a:spcPct val="20000"/>
              </a:spcBef>
            </a:pPr>
            <a:r>
              <a:rPr lang="en-US" sz="1200" dirty="0">
                <a:solidFill>
                  <a:schemeClr val="bg1"/>
                </a:solidFill>
                <a:latin typeface="Calibri" pitchFamily="34" charset="0"/>
              </a:rPr>
              <a:t>FSC , 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MD5, and SHA cryptographic hash tools.</a:t>
            </a:r>
          </a:p>
          <a:p>
            <a:pPr marL="342900" indent="-342900" algn="r">
              <a:spcBef>
                <a:spcPct val="20000"/>
              </a:spcBef>
            </a:pP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Container/wrapper integrity analysis. </a:t>
            </a:r>
          </a:p>
          <a:p>
            <a:pPr marL="342900" indent="-342900" algn="r">
              <a:spcBef>
                <a:spcPct val="20000"/>
              </a:spcBef>
            </a:pP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File-based &amp; Psycho-Acoustic Correlators.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en-US" sz="12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en-US" sz="1200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 algn="r">
              <a:spcBef>
                <a:spcPct val="20000"/>
              </a:spcBef>
              <a:buFont typeface="Wingdings" pitchFamily="2" charset="2"/>
              <a:buNone/>
            </a:pPr>
            <a:r>
              <a:rPr lang="en-US" sz="1600" b="1" dirty="0" smtClean="0">
                <a:solidFill>
                  <a:schemeClr val="bg1"/>
                </a:solidFill>
                <a:latin typeface="Calibri" pitchFamily="34" charset="0"/>
              </a:rPr>
              <a:t>Media File En/Decode &amp; Transcoding</a:t>
            </a:r>
            <a:endParaRPr lang="en-US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 algn="r">
              <a:spcBef>
                <a:spcPct val="20000"/>
              </a:spcBef>
            </a:pPr>
            <a:r>
              <a:rPr lang="en-US" sz="1200" spc="-100" dirty="0" smtClean="0">
                <a:solidFill>
                  <a:schemeClr val="bg1"/>
                </a:solidFill>
                <a:latin typeface="Calibri" pitchFamily="34" charset="0"/>
              </a:rPr>
              <a:t>mp2/3</a:t>
            </a:r>
            <a:r>
              <a:rPr lang="en-US" sz="1200" spc="-100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en-US" sz="1200" spc="-100" dirty="0" smtClean="0">
                <a:solidFill>
                  <a:schemeClr val="bg1"/>
                </a:solidFill>
                <a:latin typeface="Calibri" pitchFamily="34" charset="0"/>
              </a:rPr>
              <a:t>(HE)AAC, DD(AC3), AC3, Dolby-E, WMA, FLAC, Wavpack, PCM. </a:t>
            </a:r>
          </a:p>
          <a:p>
            <a:pPr marL="342900" indent="-342900" algn="r">
              <a:spcBef>
                <a:spcPct val="20000"/>
              </a:spcBef>
            </a:pPr>
            <a:r>
              <a:rPr lang="en-US" sz="1200" spc="-50" dirty="0" smtClean="0">
                <a:solidFill>
                  <a:schemeClr val="bg1"/>
                </a:solidFill>
                <a:latin typeface="Calibri" pitchFamily="34" charset="0"/>
              </a:rPr>
              <a:t>MPEG-2, MPEG-4, MPEG TS &amp; PS, Apple ProRes, J2K, WMV.</a:t>
            </a:r>
          </a:p>
          <a:p>
            <a:pPr marL="342900" indent="-342900" algn="r">
              <a:spcBef>
                <a:spcPct val="20000"/>
              </a:spcBef>
            </a:pPr>
            <a:r>
              <a:rPr lang="en-US" sz="1200" spc="-50" dirty="0" smtClean="0">
                <a:solidFill>
                  <a:schemeClr val="bg1"/>
                </a:solidFill>
                <a:latin typeface="Calibri" pitchFamily="34" charset="0"/>
              </a:rPr>
              <a:t>MXF OP1a/Atom, MXF AS-02, QT, DPX, IAP, MAP, DCI formats.</a:t>
            </a:r>
          </a:p>
          <a:p>
            <a:pPr marL="342900" indent="-342900" algn="r">
              <a:spcBef>
                <a:spcPct val="20000"/>
              </a:spcBef>
              <a:buFont typeface="Wingdings" pitchFamily="2" charset="2"/>
              <a:buNone/>
            </a:pPr>
            <a:endParaRPr lang="en-US" sz="11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 algn="r">
              <a:spcBef>
                <a:spcPct val="20000"/>
              </a:spcBef>
              <a:buFont typeface="Wingdings" pitchFamily="2" charset="2"/>
              <a:buNone/>
            </a:pPr>
            <a:r>
              <a:rPr lang="en-US" sz="1600" b="1" dirty="0" smtClean="0">
                <a:solidFill>
                  <a:schemeClr val="bg1"/>
                </a:solidFill>
                <a:latin typeface="Calibri" pitchFamily="34" charset="0"/>
              </a:rPr>
              <a:t>Utilities &amp; Tools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 algn="r">
              <a:spcBef>
                <a:spcPct val="20000"/>
              </a:spcBef>
            </a:pPr>
            <a:r>
              <a:rPr lang="en-US" sz="1200" dirty="0">
                <a:solidFill>
                  <a:schemeClr val="bg1"/>
                </a:solidFill>
                <a:latin typeface="Calibri" pitchFamily="34" charset="0"/>
              </a:rPr>
              <a:t>Complete 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workflow logic tools.  </a:t>
            </a:r>
          </a:p>
          <a:p>
            <a:pPr marL="342900" indent="-342900" algn="r">
              <a:spcBef>
                <a:spcPct val="20000"/>
              </a:spcBef>
            </a:pP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System and media schema rule generator.</a:t>
            </a:r>
          </a:p>
          <a:p>
            <a:pPr marL="342900" indent="-342900" algn="r">
              <a:spcBef>
                <a:spcPct val="20000"/>
              </a:spcBef>
            </a:pP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</a:rPr>
              <a:t> Integrates 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</a:rPr>
              <a:t>3</a:t>
            </a:r>
            <a:r>
              <a:rPr lang="en-US" sz="1200" baseline="30000" dirty="0">
                <a:solidFill>
                  <a:schemeClr val="bg1"/>
                </a:solidFill>
                <a:latin typeface="Calibri" pitchFamily="34" charset="0"/>
              </a:rPr>
              <a:t>rd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</a:rPr>
              <a:t> party applications and scripts.</a:t>
            </a:r>
            <a:endParaRPr lang="en-US" sz="1200" i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5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8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6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3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64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65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8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69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0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92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93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94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97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98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99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02" dur="5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03" dur="5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04" dur="5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07" dur="5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08" dur="5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09" dur="5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2" dur="50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13" dur="50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14" dur="50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36" dur="500" fill="hold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7" dur="500" fill="hold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8" dur="500" fill="hold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41" dur="500" fill="hold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42" dur="500" fill="hold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43" dur="500" fill="hold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46" dur="500" fill="hold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47" dur="500" fill="hold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48" dur="500" fill="hold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51" dur="500" fill="hold"/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52" dur="500" fill="hold"/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53" dur="500" fill="hold"/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0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0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0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7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78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83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4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5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88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9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90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000"/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000"/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000"/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000"/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2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13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14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7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18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19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22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3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4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27" dur="500" fill="hold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8" dur="500" fill="hold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9" dur="500" fill="hold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Create Powerful Workflows …Simply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Audio Analysis &amp; Processing in Multi-Media Formats</a:t>
            </a:r>
            <a:endParaRPr lang="en-US" dirty="0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2"/>
          </p:nvPr>
        </p:nvSpPr>
        <p:spPr>
          <a:xfrm>
            <a:off x="539552" y="1071562"/>
            <a:ext cx="3929061" cy="351641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en-US" b="1" dirty="0" smtClean="0"/>
              <a:t>The Job Designer</a:t>
            </a:r>
          </a:p>
          <a:p>
            <a:r>
              <a:rPr lang="en-US" sz="1600" dirty="0" smtClean="0"/>
              <a:t>Drag and drop your workflows.  Connect processes using virtual audio/video, logic or metadata wiring.</a:t>
            </a:r>
          </a:p>
          <a:p>
            <a:r>
              <a:rPr lang="en-US" sz="1600" dirty="0" smtClean="0"/>
              <a:t>Performs syntactic wiring check. </a:t>
            </a:r>
          </a:p>
          <a:p>
            <a:r>
              <a:rPr lang="en-US" sz="1600" dirty="0" smtClean="0"/>
              <a:t>Test newly created jobs with a single file.</a:t>
            </a:r>
          </a:p>
          <a:p>
            <a:r>
              <a:rPr lang="en-US" sz="1600" dirty="0" smtClean="0"/>
              <a:t>Trigger jobs from:</a:t>
            </a:r>
            <a:br>
              <a:rPr lang="en-US" sz="1600" dirty="0" smtClean="0"/>
            </a:br>
            <a:r>
              <a:rPr lang="en-US" sz="1600" dirty="0" smtClean="0"/>
              <a:t>	- file creation</a:t>
            </a:r>
            <a:br>
              <a:rPr lang="en-US" sz="1600" dirty="0" smtClean="0"/>
            </a:br>
            <a:r>
              <a:rPr lang="en-US" sz="1600" dirty="0" smtClean="0"/>
              <a:t>	- file movement</a:t>
            </a:r>
            <a:br>
              <a:rPr lang="en-US" sz="1600" dirty="0" smtClean="0"/>
            </a:br>
            <a:r>
              <a:rPr lang="en-US" sz="1600" dirty="0" smtClean="0"/>
              <a:t>	- metadata criteria</a:t>
            </a:r>
            <a:br>
              <a:rPr lang="en-US" sz="1600" dirty="0" smtClean="0"/>
            </a:br>
            <a:r>
              <a:rPr lang="en-US" sz="1600" dirty="0" smtClean="0"/>
              <a:t>	- statistical analysis</a:t>
            </a:r>
            <a:br>
              <a:rPr lang="en-US" sz="1600" dirty="0" smtClean="0"/>
            </a:br>
            <a:r>
              <a:rPr lang="en-US" sz="1600" dirty="0" smtClean="0"/>
              <a:t>	- external applications</a:t>
            </a:r>
            <a:br>
              <a:rPr lang="en-US" sz="1600" dirty="0" smtClean="0"/>
            </a:br>
            <a:r>
              <a:rPr lang="en-US" sz="1600" dirty="0" smtClean="0"/>
              <a:t>	- manually.</a:t>
            </a:r>
            <a:endParaRPr lang="en-US" sz="1600" i="1" dirty="0" smtClean="0"/>
          </a:p>
        </p:txBody>
      </p:sp>
      <p:pic>
        <p:nvPicPr>
          <p:cNvPr id="6" name="Picture 2" descr="D:\PP Files\Cube-Tec\Powerpoint\Images\JobDesigner-AAC+-4-ohne-Wi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110216" y="1508400"/>
            <a:ext cx="4187820" cy="2625347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  <a:softEdge rad="12700"/>
          </a:effectLst>
          <a:scene3d>
            <a:camera prst="perspectiveLeft" fov="4800000"/>
            <a:lightRig rig="twoPt" dir="t">
              <a:rot lat="0" lon="0" rev="8100000"/>
            </a:lightRig>
          </a:scene3d>
          <a:sp3d>
            <a:bevelT/>
          </a:sp3d>
        </p:spPr>
      </p:pic>
      <p:pic>
        <p:nvPicPr>
          <p:cNvPr id="19" name="Picture 2" descr="D:\PP Files\Cube-Tec\Powerpoint\Images\JobDesigner-AAC+-4-ohne-Win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110216" y="1508400"/>
            <a:ext cx="4187820" cy="2625346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  <a:softEdge rad="12700"/>
          </a:effectLst>
          <a:scene3d>
            <a:camera prst="perspectiveLeft" fov="4800000"/>
            <a:lightRig rig="twoPt" dir="t">
              <a:rot lat="0" lon="0" rev="8100000"/>
            </a:lightRig>
          </a:scene3d>
          <a:sp3d>
            <a:bevelT/>
          </a:sp3d>
        </p:spPr>
      </p:pic>
      <p:pic>
        <p:nvPicPr>
          <p:cNvPr id="18" name="Picture 5" descr="D:\My Pictures\Cube-Tec\QUADRIGA Stuff\Cursor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2859782"/>
            <a:ext cx="161925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4" descr="C:\Documents and Settings\Rob Poretti\My Documents\My Pictures\Cube-Tec Images\Dobbin Stuff\Plug-ins\Data 3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203054"/>
            <a:ext cx="347662" cy="304800"/>
          </a:xfrm>
          <a:prstGeom prst="rect">
            <a:avLst/>
          </a:prstGeom>
          <a:noFill/>
        </p:spPr>
      </p:pic>
      <p:pic>
        <p:nvPicPr>
          <p:cNvPr id="21" name="Picture 2" descr="D:\My Pictures\Cube-Tec\QUADRIGA Stuff\Cursor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2139702"/>
            <a:ext cx="161925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Elbow Connector 24"/>
          <p:cNvCxnSpPr/>
          <p:nvPr/>
        </p:nvCxnSpPr>
        <p:spPr>
          <a:xfrm rot="-120000" flipV="1">
            <a:off x="6824648" y="2106411"/>
            <a:ext cx="504000" cy="397670"/>
          </a:xfrm>
          <a:prstGeom prst="bentConnector3">
            <a:avLst>
              <a:gd name="adj1" fmla="val 50000"/>
            </a:avLst>
          </a:prstGeom>
          <a:ln w="12700">
            <a:solidFill>
              <a:srgbClr val="FF0000">
                <a:alpha val="88000"/>
              </a:srgbClr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D:\My Pictures\Cube-Tec\QUADRIGA Stuff\Cursor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54542" y="2514610"/>
            <a:ext cx="161925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5 0.01296 C 0.01545 0.02191 0.02153 0.03086 0.02327 0.04351 C 0.025 0.05616 0.02344 0.08115 0.02014 0.08948 C 0.01684 0.09781 0.00573 0.09349 0.00295 0.09411 " pathEditMode="relative" rAng="0" ptsTypes="aaaA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1265 C 0.06476 0.01697 0.12882 0.02129 0.17656 -0.02067 C 0.2243 -0.06263 0.26892 -0.20086 0.28785 -0.24005 " pathEditMode="relative" ptsTypes="aaA">
                                      <p:cBhvr>
                                        <p:cTn id="40" dur="2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5489E-6 C -0.00173 0.03826 -0.00277 0.07899 -0.01406 0.09133 C -0.02569 0.10583 -0.06024 0.07559 -0.06944 0.0722 " pathEditMode="relative" rAng="0" ptsTypes="aaA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062 L 0.04618 -0.08485 " pathEditMode="relative" ptsTypes="AA">
                                      <p:cBhvr>
                                        <p:cTn id="5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Supervise Concurrent Jobs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Audio Analysis &amp; Processing in Multi-Media Formats</a:t>
            </a:r>
            <a:endParaRPr lang="en-US" dirty="0"/>
          </a:p>
        </p:txBody>
      </p:sp>
      <p:pic>
        <p:nvPicPr>
          <p:cNvPr id="8" name="Picture 2" descr="D:\PP Files\Cube-Tec\Powerpoint\Images\JobManager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95936" y="1563638"/>
            <a:ext cx="4333877" cy="2596938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  <a:softEdge rad="12700"/>
          </a:effectLst>
          <a:scene3d>
            <a:camera prst="perspectiveLeft" fov="4800000">
              <a:rot lat="0" lon="1200001" rev="0"/>
            </a:camera>
            <a:lightRig rig="threePt" dir="t"/>
          </a:scene3d>
          <a:sp3d>
            <a:bevelT/>
          </a:sp3d>
        </p:spPr>
      </p:pic>
      <p:sp>
        <p:nvSpPr>
          <p:cNvPr id="10" name="Content Placeholder 6"/>
          <p:cNvSpPr>
            <a:spLocks noGrp="1"/>
          </p:cNvSpPr>
          <p:nvPr>
            <p:ph sz="quarter" idx="12"/>
          </p:nvPr>
        </p:nvSpPr>
        <p:spPr>
          <a:xfrm>
            <a:off x="539552" y="1071563"/>
            <a:ext cx="3888432" cy="337542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en-US" b="1" dirty="0" smtClean="0"/>
              <a:t>The Job Manager:</a:t>
            </a:r>
          </a:p>
          <a:p>
            <a:r>
              <a:rPr lang="en-US" sz="1600" dirty="0" smtClean="0"/>
              <a:t>Real- time status of each job’s progress.</a:t>
            </a:r>
          </a:p>
          <a:p>
            <a:r>
              <a:rPr lang="en-US" sz="1600" dirty="0" smtClean="0"/>
              <a:t>Re-prioritize job queue on-the-fly.  Accurate job-time estimates.</a:t>
            </a:r>
          </a:p>
          <a:p>
            <a:r>
              <a:rPr lang="en-US" sz="1600" dirty="0" smtClean="0"/>
              <a:t>Re-order, sort and filter job list, by various criteria.  </a:t>
            </a:r>
          </a:p>
          <a:p>
            <a:r>
              <a:rPr lang="en-US" sz="1600" dirty="0" smtClean="0"/>
              <a:t>Complete logging of all workflow processes.</a:t>
            </a:r>
          </a:p>
          <a:p>
            <a:r>
              <a:rPr lang="en-US" sz="1600" dirty="0" smtClean="0"/>
              <a:t>Messaging service to Cube-Workflow for on-line updates</a:t>
            </a:r>
            <a:endParaRPr lang="en-US" sz="1600" i="1" dirty="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Automated Drill-Down Reporting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Audio Analysis &amp; Processing in Multi-Media Formats</a:t>
            </a:r>
            <a:endParaRPr lang="en-US" dirty="0"/>
          </a:p>
        </p:txBody>
      </p:sp>
      <p:sp>
        <p:nvSpPr>
          <p:cNvPr id="9" name="Content Placeholder 6"/>
          <p:cNvSpPr txBox="1">
            <a:spLocks/>
          </p:cNvSpPr>
          <p:nvPr/>
        </p:nvSpPr>
        <p:spPr bwMode="auto">
          <a:xfrm>
            <a:off x="642938" y="1071563"/>
            <a:ext cx="3357562" cy="337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Result Viewer: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Complete reporting with drill-down capability and integrated waveform displays.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Sorting and intelligent filtering of all events.  Events displayed on graphical timeline along with audio image.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Uses web technologies – available at any connected PC.  Exchanges 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process service information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with other Cube-Tec products.</a:t>
            </a:r>
            <a:endParaRPr kumimoji="0" lang="en-US" sz="16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26370" y="1635646"/>
            <a:ext cx="4680520" cy="251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275" endPos="40000" dist="101600" dir="5400000" sy="-100000" algn="bl" rotWithShape="0"/>
            <a:softEdge rad="12700"/>
          </a:effectLst>
          <a:scene3d>
            <a:camera prst="perspectiveLeft" fov="4800000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26370" y="1635646"/>
            <a:ext cx="4680520" cy="251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275" endPos="40000" dist="101600" dir="5400000" sy="-100000" algn="bl" rotWithShape="0"/>
            <a:softEdge rad="12700"/>
          </a:effectLst>
          <a:scene3d>
            <a:camera prst="perspectiveLeft" fov="4800000"/>
            <a:lightRig rig="threePt" dir="t"/>
          </a:scene3d>
          <a:sp3d>
            <a:bevelT/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635895" y="1635646"/>
            <a:ext cx="467772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275" endPos="40000" dist="101600" dir="5400000" sy="-100000" algn="bl" rotWithShape="0"/>
            <a:softEdge rad="12700"/>
          </a:effectLst>
          <a:scene3d>
            <a:camera prst="perspectiveLeft" fov="4800000"/>
            <a:lightRig rig="threePt" dir="t"/>
          </a:scene3d>
          <a:sp3d>
            <a:bevelT/>
          </a:sp3d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View Your Results… and then Listen to Them!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Audio Analysis &amp; Processing in Multi-Media Formats</a:t>
            </a:r>
            <a:endParaRPr lang="en-US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/>
          </p:nvPr>
        </p:nvSpPr>
        <p:spPr>
          <a:xfrm>
            <a:off x="642938" y="1071563"/>
            <a:ext cx="3357562" cy="337542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en-US" b="1" dirty="0" smtClean="0"/>
              <a:t>The Event Player:</a:t>
            </a:r>
          </a:p>
          <a:p>
            <a:r>
              <a:rPr lang="en-US" sz="1600" dirty="0" smtClean="0"/>
              <a:t>Launch the BWF Event Player from Result Viewer - includes integrated event list, waveform and transport control. </a:t>
            </a:r>
          </a:p>
          <a:p>
            <a:r>
              <a:rPr lang="en-US" sz="1600" dirty="0" smtClean="0"/>
              <a:t>List can re-populate with any event-type and each item can be  used to locate with pre-roll.</a:t>
            </a:r>
            <a:endParaRPr lang="en-US" sz="1600" i="1" dirty="0" smtClean="0"/>
          </a:p>
          <a:p>
            <a:r>
              <a:rPr lang="en-US" sz="1600" dirty="0" smtClean="0"/>
              <a:t>Built in sample-rate converter provides audio playback on any computer sound card.</a:t>
            </a:r>
          </a:p>
        </p:txBody>
      </p:sp>
      <p:pic>
        <p:nvPicPr>
          <p:cNvPr id="11" name="Picture 2"/>
          <p:cNvPicPr>
            <a:picLocks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635896" y="1634400"/>
            <a:ext cx="4677729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275" endPos="40000" dist="101600" dir="5400000" sy="-100000" algn="bl" rotWithShape="0"/>
            <a:softEdge rad="12700"/>
          </a:effectLst>
          <a:scene3d>
            <a:camera prst="perspectiveLeft" fov="4800000"/>
            <a:lightRig rig="threePt" dir="t"/>
          </a:scene3d>
          <a:sp3d>
            <a:bevelT/>
          </a:sp3d>
        </p:spPr>
      </p:pic>
      <p:pic>
        <p:nvPicPr>
          <p:cNvPr id="12" name="Picture 2"/>
          <p:cNvPicPr>
            <a:picLocks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635896" y="1634400"/>
            <a:ext cx="4677729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275" endPos="40000" dist="101600" dir="5400000" sy="-100000" algn="bl" rotWithShape="0"/>
            <a:softEdge rad="12700"/>
          </a:effectLst>
          <a:scene3d>
            <a:camera prst="perspectiveLeft" fov="4800000"/>
            <a:lightRig rig="threePt" dir="t"/>
          </a:scene3d>
          <a:sp3d>
            <a:bevelT/>
          </a:sp3d>
        </p:spPr>
      </p:pic>
      <p:pic>
        <p:nvPicPr>
          <p:cNvPr id="14" name="Picture 2"/>
          <p:cNvPicPr>
            <a:picLocks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636000" y="1634400"/>
            <a:ext cx="4677729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275" endPos="40000" dist="101600" dir="5400000" sy="-100000" algn="bl" rotWithShape="0"/>
            <a:softEdge rad="12700"/>
          </a:effectLst>
          <a:scene3d>
            <a:camera prst="perspectiveLeft" fov="4800000"/>
            <a:lightRig rig="threePt" dir="t"/>
          </a:scene3d>
          <a:sp3d>
            <a:bevelT/>
          </a:sp3d>
        </p:spPr>
      </p:pic>
      <p:pic>
        <p:nvPicPr>
          <p:cNvPr id="13" name="Picture 5" descr="D:\My Pictures\Cube-Tec\QUADRIGA Stuff\Cursor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2715766"/>
            <a:ext cx="161925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Documents and Settings\Rob Poretti\My Documents\My Pictures\Cube-Tec Images\QUADRIGA Stuff\images\Cursor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30192" y="1995686"/>
            <a:ext cx="161925" cy="209550"/>
          </a:xfrm>
          <a:prstGeom prst="rect">
            <a:avLst/>
          </a:prstGeom>
          <a:noFill/>
        </p:spPr>
      </p:pic>
      <p:pic>
        <p:nvPicPr>
          <p:cNvPr id="15" name="Picture 2" descr="C:\Documents and Settings\Rob Poretti\My Documents\My Pictures\Cube-Tec Images\QUADRIGA Stuff\images\Cursor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24952" y="1974422"/>
            <a:ext cx="161925" cy="209550"/>
          </a:xfrm>
          <a:prstGeom prst="rect">
            <a:avLst/>
          </a:prstGeom>
          <a:noFill/>
        </p:spPr>
      </p:pic>
      <p:pic>
        <p:nvPicPr>
          <p:cNvPr id="16" name="Picture 2" descr="C:\Documents and Settings\Rob Poretti\My Documents\My Pictures\Cube-Tec Images\QUADRIGA Stuff\images\Cursor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1995686"/>
            <a:ext cx="161925" cy="2095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81246E-6 C -2.77778E-7 0.05737 0.00035 0.11659 -0.01823 0.16286 C -0.0349 0.21129 -0.08594 0.27267 -0.11059 0.27884 C -0.13437 0.28377 -0.15833 0.20974 -0.16597 0.19802 " pathEditMode="relative" rAng="2898607" ptsTypes="aa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" y="14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4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4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Transform Your Data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Cube-Tec International – Technical Overview</a:t>
            </a:r>
            <a:endParaRPr lang="en-CA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/>
          </p:nvPr>
        </p:nvSpPr>
        <p:spPr>
          <a:xfrm>
            <a:off x="642939" y="1071563"/>
            <a:ext cx="3569021" cy="337542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en-US" b="1" dirty="0" smtClean="0"/>
              <a:t>Report System:</a:t>
            </a:r>
          </a:p>
          <a:p>
            <a:r>
              <a:rPr lang="en-US" sz="1600" dirty="0" smtClean="0"/>
              <a:t>XML reports are styled using XSLT.  Templates are provided for viewing and printing. Easily customizable.</a:t>
            </a:r>
          </a:p>
          <a:p>
            <a:r>
              <a:rPr lang="en-US" sz="1600" dirty="0" smtClean="0"/>
              <a:t>Reports can display a wide range of information and can include connection to external data.</a:t>
            </a:r>
          </a:p>
          <a:p>
            <a:r>
              <a:rPr lang="en-US" sz="1600" dirty="0" smtClean="0"/>
              <a:t>Can be stored as intranet resource for archive group stakeholders.</a:t>
            </a:r>
          </a:p>
          <a:p>
            <a:r>
              <a:rPr lang="en-US" sz="1600" dirty="0" smtClean="0"/>
              <a:t>Result Viewer, Event Player and Reports can be installed on any PC.</a:t>
            </a:r>
          </a:p>
        </p:txBody>
      </p:sp>
      <p:pic>
        <p:nvPicPr>
          <p:cNvPr id="103427" name="Picture 3" descr="C:\Documents and Settings\Rob Poretti\My Documents\My Pictures\Cube-Tec Images\Dobbin Stuff\Dobbin Reporting\Dobbin-Report-Wave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780000" y="1548000"/>
            <a:ext cx="4469130" cy="2628900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  <a:scene3d>
            <a:camera prst="perspectiveLeft" fov="5400000"/>
            <a:lightRig rig="soft" dir="t">
              <a:rot lat="0" lon="0" rev="0"/>
            </a:lightRig>
          </a:scene3d>
          <a:sp3d prstMaterial="metal">
            <a:bevelT w="25400"/>
            <a:bevelB h="25400"/>
          </a:sp3d>
        </p:spPr>
      </p:pic>
      <p:pic>
        <p:nvPicPr>
          <p:cNvPr id="8" name="Picture 3" descr="C:\Documents and Settings\Rob Poretti\My Documents\My Pictures\Cube-Tec Images\Dobbin Stuff\Dobbin Reporting\Dobbin-Report-Wave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780000" y="1548000"/>
            <a:ext cx="4469130" cy="2628900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  <a:scene3d>
            <a:camera prst="perspectiveLeft" fov="5400000"/>
            <a:lightRig rig="soft" dir="t">
              <a:rot lat="0" lon="0" rev="0"/>
            </a:lightRig>
          </a:scene3d>
          <a:sp3d prstMaterial="metal">
            <a:bevelT w="25400"/>
            <a:bevelB h="25400"/>
          </a:sp3d>
        </p:spPr>
      </p:pic>
      <p:pic>
        <p:nvPicPr>
          <p:cNvPr id="11" name="Picture 3" descr="C:\Documents and Settings\Rob Poretti\My Documents\My Pictures\Cube-Tec Images\Dobbin Stuff\Dobbin Reporting\Dobbin-Report-Wave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780000" y="1548000"/>
            <a:ext cx="4469130" cy="2628900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  <a:scene3d>
            <a:camera prst="perspectiveLeft" fov="5400000"/>
            <a:lightRig rig="soft" dir="t">
              <a:rot lat="0" lon="0" rev="0"/>
            </a:lightRig>
          </a:scene3d>
          <a:sp3d prstMaterial="metal">
            <a:bevelT w="25400"/>
            <a:bevelB h="25400"/>
          </a:sp3d>
        </p:spPr>
      </p:pic>
      <p:pic>
        <p:nvPicPr>
          <p:cNvPr id="12" name="Picture 3" descr="C:\Documents and Settings\Rob Poretti\My Documents\My Pictures\Cube-Tec Images\Dobbin Stuff\Dobbin Reporting\Dobbin-Report-Wave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780000" y="1548000"/>
            <a:ext cx="4469130" cy="2628900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  <a:scene3d>
            <a:camera prst="perspectiveLeft" fov="5400000"/>
            <a:lightRig rig="soft" dir="t">
              <a:rot lat="0" lon="0" rev="0"/>
            </a:lightRig>
          </a:scene3d>
          <a:sp3d prstMaterial="metal">
            <a:bevelT w="25400"/>
            <a:bevelB h="25400"/>
          </a:sp3d>
        </p:spPr>
      </p:pic>
      <p:pic>
        <p:nvPicPr>
          <p:cNvPr id="13" name="Picture 3" descr="C:\Documents and Settings\Rob Poretti\My Documents\My Pictures\Cube-Tec Images\Dobbin Stuff\Dobbin Reporting\Dobbin-Report-Wave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780000" y="1548000"/>
            <a:ext cx="4469130" cy="2628900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  <a:scene3d>
            <a:camera prst="perspectiveLeft" fov="5400000"/>
            <a:lightRig rig="soft" dir="t">
              <a:rot lat="0" lon="0" rev="0"/>
            </a:lightRig>
          </a:scene3d>
          <a:sp3d prstMaterial="metal">
            <a:bevelT w="25400"/>
            <a:bevelB h="25400"/>
          </a:sp3d>
        </p:spPr>
      </p:pic>
      <p:pic>
        <p:nvPicPr>
          <p:cNvPr id="14" name="Picture 3" descr="C:\Documents and Settings\Rob Poretti\My Documents\My Pictures\Cube-Tec Images\Dobbin Stuff\Dobbin Reporting\Dobbin-Report-Wave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780000" y="1548000"/>
            <a:ext cx="4469130" cy="2628900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  <a:scene3d>
            <a:camera prst="perspectiveLeft" fov="5400000"/>
            <a:lightRig rig="soft" dir="t">
              <a:rot lat="0" lon="0" rev="0"/>
            </a:lightRig>
          </a:scene3d>
          <a:sp3d prstMaterial="metal">
            <a:bevelT w="25400"/>
            <a:bevelB h="25400"/>
          </a:sp3d>
        </p:spPr>
      </p:pic>
      <p:pic>
        <p:nvPicPr>
          <p:cNvPr id="15" name="Picture 3" descr="C:\Documents and Settings\Rob Poretti\My Documents\My Pictures\Cube-Tec Images\Dobbin Stuff\Dobbin Reporting\Dobbin-Report-Wave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3780000" y="1548000"/>
            <a:ext cx="4469130" cy="2628900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  <a:scene3d>
            <a:camera prst="perspectiveLeft" fov="5400000"/>
            <a:lightRig rig="soft" dir="t">
              <a:rot lat="0" lon="0" rev="0"/>
            </a:lightRig>
          </a:scene3d>
          <a:sp3d prstMaterial="metal">
            <a:bevelT w="25400"/>
            <a:bevelB h="25400"/>
          </a:sp3d>
        </p:spPr>
      </p:pic>
      <p:pic>
        <p:nvPicPr>
          <p:cNvPr id="16" name="Picture 3" descr="C:\Documents and Settings\Rob Poretti\My Documents\My Pictures\Cube-Tec Images\Dobbin Stuff\Dobbin Reporting\Dobbin-Report-Wave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3780000" y="1548000"/>
            <a:ext cx="4469130" cy="2628900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  <a:scene3d>
            <a:camera prst="perspectiveLeft" fov="5400000"/>
            <a:lightRig rig="soft" dir="t">
              <a:rot lat="0" lon="0" rev="0"/>
            </a:lightRig>
          </a:scene3d>
          <a:sp3d prstMaterial="metal">
            <a:bevelT w="25400"/>
            <a:bevelB h="25400"/>
          </a:sp3d>
        </p:spPr>
      </p:pic>
      <p:pic>
        <p:nvPicPr>
          <p:cNvPr id="17" name="Picture 3" descr="C:\Documents and Settings\Rob Poretti\My Documents\My Pictures\Cube-Tec Images\Dobbin Stuff\Dobbin Reporting\Dobbin-Report-Wave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3780000" y="1548000"/>
            <a:ext cx="4469130" cy="2628900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  <a:scene3d>
            <a:camera prst="perspectiveLeft" fov="5400000"/>
            <a:lightRig rig="soft" dir="t">
              <a:rot lat="0" lon="0" rev="0"/>
            </a:lightRig>
          </a:scene3d>
          <a:sp3d prstMaterial="metal">
            <a:bevelT w="25400"/>
            <a:bevelB h="25400"/>
          </a:sp3d>
        </p:spPr>
      </p:pic>
      <p:pic>
        <p:nvPicPr>
          <p:cNvPr id="18" name="Picture 3" descr="C:\Documents and Settings\Rob Poretti\My Documents\My Pictures\Cube-Tec Images\Dobbin Stuff\Dobbin Reporting\Dobbin-Report-Wave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3780000" y="1548000"/>
            <a:ext cx="4469130" cy="2628900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  <a:scene3d>
            <a:camera prst="perspectiveLeft" fov="5400000"/>
            <a:lightRig rig="soft" dir="t">
              <a:rot lat="0" lon="0" rev="0"/>
            </a:lightRig>
          </a:scene3d>
          <a:sp3d prstMaterial="metal">
            <a:bevelT w="25400"/>
            <a:bevelB h="25400"/>
          </a:sp3d>
        </p:spPr>
      </p:pic>
      <p:pic>
        <p:nvPicPr>
          <p:cNvPr id="19" name="Picture 3" descr="C:\Documents and Settings\Rob Poretti\My Documents\My Pictures\Cube-Tec Images\Dobbin Stuff\Dobbin Reporting\Dobbin-Report-Wave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3780000" y="1548000"/>
            <a:ext cx="4469130" cy="2628900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  <a:scene3d>
            <a:camera prst="perspectiveLeft" fov="5400000"/>
            <a:lightRig rig="soft" dir="t">
              <a:rot lat="0" lon="0" rev="0"/>
            </a:lightRig>
          </a:scene3d>
          <a:sp3d prstMaterial="metal">
            <a:bevelT w="25400"/>
            <a:bevelB h="25400"/>
          </a:sp3d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C:\Documents and Settings\Rob Poretti\My Documents\My Pictures\Cube-Tec Images\HP-Video-Folder-ic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1844" y="1827394"/>
            <a:ext cx="2448272" cy="244827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Audio processing requirements in Multi-Media Files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42910" y="195486"/>
            <a:ext cx="7858180" cy="428628"/>
          </a:xfrm>
        </p:spPr>
        <p:txBody>
          <a:bodyPr>
            <a:noAutofit/>
          </a:bodyPr>
          <a:lstStyle/>
          <a:p>
            <a:r>
              <a:rPr lang="en-US" sz="2400" dirty="0" smtClean="0"/>
              <a:t>Audio Analysis &amp; Processing in Multi-Media Formats</a:t>
            </a:r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539552" y="1019827"/>
            <a:ext cx="7961509" cy="3372395"/>
          </a:xfrm>
        </p:spPr>
        <p:txBody>
          <a:bodyPr>
            <a:noAutofit/>
          </a:bodyPr>
          <a:lstStyle/>
          <a:p>
            <a:r>
              <a:rPr lang="en-US" dirty="0" smtClean="0"/>
              <a:t>Audio quality analysis and reporting.</a:t>
            </a:r>
          </a:p>
          <a:p>
            <a:r>
              <a:rPr lang="en-US" dirty="0" smtClean="0"/>
              <a:t>Derivative signal processing:  re-mastering, restoration, up-mixing, loudness </a:t>
            </a:r>
            <a:br>
              <a:rPr lang="en-US" dirty="0" smtClean="0"/>
            </a:br>
            <a:r>
              <a:rPr lang="en-US" dirty="0" smtClean="0"/>
              <a:t>(e.g.: CALM Act – Commercial Advertising Loudness Mitigation Act)</a:t>
            </a:r>
          </a:p>
          <a:p>
            <a:r>
              <a:rPr lang="en-US" dirty="0" smtClean="0"/>
              <a:t>Audio stream extraction: to produce </a:t>
            </a:r>
            <a:r>
              <a:rPr lang="en-US" i="1" dirty="0" smtClean="0"/>
              <a:t>audio-only</a:t>
            </a:r>
            <a:r>
              <a:rPr lang="en-US" dirty="0" smtClean="0"/>
              <a:t> derivatives… </a:t>
            </a:r>
            <a:br>
              <a:rPr lang="en-US" dirty="0" smtClean="0"/>
            </a:br>
            <a:r>
              <a:rPr lang="en-US" dirty="0" smtClean="0"/>
              <a:t>e.g.: soundtracks, political speeches</a:t>
            </a:r>
          </a:p>
          <a:p>
            <a:r>
              <a:rPr lang="en-US" dirty="0" smtClean="0"/>
              <a:t>Coming:  Video analysis &amp; processing:</a:t>
            </a:r>
          </a:p>
          <a:p>
            <a:pPr lvl="1"/>
            <a:r>
              <a:rPr lang="en-US" sz="1600" dirty="0" smtClean="0"/>
              <a:t>Format analysis – file, wrapper &amp; metadata structure.</a:t>
            </a:r>
          </a:p>
          <a:p>
            <a:pPr lvl="1"/>
            <a:r>
              <a:rPr lang="en-US" sz="1600" dirty="0" smtClean="0"/>
              <a:t>Content analysis – various video quality metrics.</a:t>
            </a:r>
          </a:p>
          <a:p>
            <a:pPr lvl="1"/>
            <a:r>
              <a:rPr lang="en-US" sz="1600" dirty="0" smtClean="0"/>
              <a:t>Transcoding:  E.g.  JPEG 2000 Lossless Profile  -&gt;  .H264 AVC</a:t>
            </a:r>
          </a:p>
          <a:p>
            <a:pPr lvl="1"/>
            <a:r>
              <a:rPr lang="en-US" sz="1600" dirty="0" smtClean="0"/>
              <a:t>Re-formatting: E.g. Upscale, etc.</a:t>
            </a:r>
          </a:p>
          <a:p>
            <a:pPr lvl="1"/>
            <a:r>
              <a:rPr lang="en-US" sz="1600" dirty="0" smtClean="0"/>
              <a:t>Restoration and Re-Mastering: E.g. Dust busting.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Build In Your Intelligence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Audio Analysis &amp; Processing in Multi-Media Formats</a:t>
            </a:r>
            <a:endParaRPr lang="en-US" dirty="0"/>
          </a:p>
        </p:txBody>
      </p:sp>
      <p:sp>
        <p:nvSpPr>
          <p:cNvPr id="13" name="Content Placeholder 6"/>
          <p:cNvSpPr>
            <a:spLocks noGrp="1"/>
          </p:cNvSpPr>
          <p:nvPr>
            <p:ph sz="quarter" idx="12"/>
          </p:nvPr>
        </p:nvSpPr>
        <p:spPr>
          <a:xfrm>
            <a:off x="642939" y="987574"/>
            <a:ext cx="3497013" cy="33723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The Rule Editor:</a:t>
            </a:r>
          </a:p>
          <a:p>
            <a:r>
              <a:rPr lang="en-CA" sz="1600" dirty="0" smtClean="0"/>
              <a:t>A utility for creating rules used by modules performing decisions.</a:t>
            </a:r>
            <a:endParaRPr lang="en-CA" sz="1600" i="1" dirty="0" smtClean="0"/>
          </a:p>
          <a:p>
            <a:r>
              <a:rPr lang="en-CA" sz="1600" dirty="0" smtClean="0"/>
              <a:t>Completely integrates meta-data schema from the BWF and the complete Cube-Tec software suite.  </a:t>
            </a:r>
          </a:p>
          <a:p>
            <a:r>
              <a:rPr lang="en-CA" sz="1600" dirty="0" smtClean="0"/>
              <a:t>Drag-and-Drop interface facilitates simple and error-free rule creation.</a:t>
            </a:r>
          </a:p>
          <a:p>
            <a:r>
              <a:rPr lang="en-CA" sz="1600" dirty="0" smtClean="0"/>
              <a:t>Rules are loaded and stored into a module from </a:t>
            </a:r>
            <a:r>
              <a:rPr lang="en-CA" sz="1600" i="1" dirty="0" smtClean="0"/>
              <a:t>Job Designer.</a:t>
            </a:r>
          </a:p>
          <a:p>
            <a:r>
              <a:rPr lang="en-CA" sz="1600" dirty="0" smtClean="0"/>
              <a:t>Rules are the </a:t>
            </a:r>
            <a:r>
              <a:rPr lang="en-CA" sz="1600" i="1" dirty="0" smtClean="0"/>
              <a:t>intelligence</a:t>
            </a:r>
            <a:r>
              <a:rPr lang="en-CA" sz="1600" dirty="0" smtClean="0"/>
              <a:t> that drive dynamic and adaptive workflows.</a:t>
            </a:r>
          </a:p>
        </p:txBody>
      </p:sp>
      <p:pic>
        <p:nvPicPr>
          <p:cNvPr id="14" name="Picture 2" descr="D:\My Pictures\Cube-Tec\Dobbin Stuff\DOBBIN - RuleEditor 1.bmp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7" y="1518039"/>
            <a:ext cx="4332527" cy="2696785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  <a:scene3d>
            <a:camera prst="perspectiveLeft" fov="4800000"/>
            <a:lightRig rig="soft" dir="t"/>
          </a:scene3d>
        </p:spPr>
      </p:pic>
      <p:pic>
        <p:nvPicPr>
          <p:cNvPr id="15" name="Picture 2" descr="D:\My Pictures\Cube-Tec\Dobbin Stuff\DOBBIN - RuleEditor 1.bmp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029071" y="1309679"/>
            <a:ext cx="4363431" cy="2924715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  <a:scene3d>
            <a:camera prst="perspectiveLeft"/>
            <a:lightRig rig="soft" dir="t"/>
          </a:scene3d>
        </p:spPr>
      </p:pic>
      <p:pic>
        <p:nvPicPr>
          <p:cNvPr id="16" name="Picture 2" descr="D:\My Pictures\Cube-Tec\Dobbin Stuff\DOBBIN - RuleEditor 1.bmp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038597" y="1347779"/>
            <a:ext cx="4228982" cy="2857519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  <a:scene3d>
            <a:camera prst="perspectiveLeft" fov="4800000"/>
            <a:lightRig rig="balanced" dir="t"/>
          </a:scene3d>
        </p:spPr>
      </p:pic>
      <p:pic>
        <p:nvPicPr>
          <p:cNvPr id="17" name="Picture 2" descr="D:\My Pictures\Cube-Tec\Dobbin Stuff\DOBBIN - RuleEditor 1.bmp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790945" y="1428742"/>
            <a:ext cx="4466389" cy="2797492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  <a:scene3d>
            <a:camera prst="perspectiveLeft" fov="4800000"/>
            <a:lightRig rig="balanced" dir="t"/>
          </a:scene3d>
        </p:spPr>
      </p:pic>
      <p:pic>
        <p:nvPicPr>
          <p:cNvPr id="18" name="Picture 2" descr="D:\My Pictures\Cube-Tec\Dobbin Stuff\DOBBIN - RuleEditor 1.bmp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819520" y="1419217"/>
            <a:ext cx="4446347" cy="2802255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  <a:scene3d>
            <a:camera prst="perspectiveLeft" fov="4800000"/>
            <a:lightRig rig="balanced" dir="t"/>
          </a:scene3d>
        </p:spPr>
      </p:pic>
      <p:pic>
        <p:nvPicPr>
          <p:cNvPr id="10" name="DOBBIN_Tutorial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295615" y="3731868"/>
            <a:ext cx="459961" cy="473899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>
                <p:cTn id="93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A/V Ingest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Audio Analysis &amp; Processing in Multi-Media Formats</a:t>
            </a:r>
            <a:endParaRPr lang="en-US" dirty="0"/>
          </a:p>
        </p:txBody>
      </p:sp>
      <p:pic>
        <p:nvPicPr>
          <p:cNvPr id="31753" name="Picture 9" descr="C:\Documents and Settings\Rob Poretti\My Documents\My Pictures\Cube-Tec Images\Media Types\vhs-tap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203598"/>
            <a:ext cx="1441255" cy="1152128"/>
          </a:xfrm>
          <a:prstGeom prst="rect">
            <a:avLst/>
          </a:prstGeom>
          <a:noFill/>
        </p:spPr>
      </p:pic>
      <p:pic>
        <p:nvPicPr>
          <p:cNvPr id="31754" name="Picture 10" descr="C:\Documents and Settings\Rob Poretti\My Documents\My Pictures\Cube-Tec Images\Media Types\Pro-VHS-Dec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2194" y="1131590"/>
            <a:ext cx="2257878" cy="1440160"/>
          </a:xfrm>
          <a:prstGeom prst="rect">
            <a:avLst/>
          </a:prstGeom>
          <a:noFill/>
        </p:spPr>
      </p:pic>
      <p:pic>
        <p:nvPicPr>
          <p:cNvPr id="31756" name="Picture 12" descr="C:\Documents and Settings\Rob Poretti\My Documents\My Pictures\Cube-Tec Images\Photos\Computers\Dell-Workstation-QUADRIGA-Screens-REV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059582"/>
            <a:ext cx="2573631" cy="1688945"/>
          </a:xfrm>
          <a:prstGeom prst="rect">
            <a:avLst/>
          </a:prstGeom>
          <a:noFill/>
        </p:spPr>
      </p:pic>
      <p:sp>
        <p:nvSpPr>
          <p:cNvPr id="17" name="Bent Arrow 16"/>
          <p:cNvSpPr/>
          <p:nvPr/>
        </p:nvSpPr>
        <p:spPr>
          <a:xfrm rot="10800000">
            <a:off x="6732240" y="2859782"/>
            <a:ext cx="936104" cy="936104"/>
          </a:xfrm>
          <a:prstGeom prst="bentArrow">
            <a:avLst/>
          </a:prstGeom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extrusionH="12700" contourW="6350">
            <a:bevelT w="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2195736" y="1491630"/>
            <a:ext cx="576064" cy="504056"/>
          </a:xfrm>
          <a:prstGeom prst="rightArrow">
            <a:avLst/>
          </a:prstGeom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extrusionH="12700" contourW="6350">
            <a:bevelT w="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5436096" y="1491630"/>
            <a:ext cx="576064" cy="504056"/>
          </a:xfrm>
          <a:prstGeom prst="rightArrow">
            <a:avLst/>
          </a:prstGeom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extrusionH="12700" contourW="6350">
            <a:bevelT w="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1758" name="Picture 14" descr="C:\Documents and Settings\Rob Poretti\My Documents\My Pictures\Cube-Tec Images\Photos\Computers\readyNAS-pro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7065" y="2859782"/>
            <a:ext cx="1129111" cy="1381298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</p:pic>
      <p:grpSp>
        <p:nvGrpSpPr>
          <p:cNvPr id="29" name="Group 28"/>
          <p:cNvGrpSpPr/>
          <p:nvPr/>
        </p:nvGrpSpPr>
        <p:grpSpPr>
          <a:xfrm>
            <a:off x="1628640" y="2486094"/>
            <a:ext cx="1935248" cy="1813848"/>
            <a:chOff x="1628640" y="2486094"/>
            <a:chExt cx="1935248" cy="1813848"/>
          </a:xfrm>
        </p:grpSpPr>
        <p:pic>
          <p:nvPicPr>
            <p:cNvPr id="31759" name="Picture 15" descr="C:\Documents and Settings\Rob Poretti\My Documents\My Pictures\Cube-Tec Images\Photos\Computers\000500-folder-document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1628640" y="2486094"/>
              <a:ext cx="936104" cy="936104"/>
            </a:xfrm>
            <a:prstGeom prst="rect">
              <a:avLst/>
            </a:prstGeom>
            <a:noFill/>
          </p:spPr>
        </p:pic>
        <p:pic>
          <p:nvPicPr>
            <p:cNvPr id="26" name="Picture 15" descr="C:\Documents and Settings\Rob Poretti\My Documents\My Pictures\Cube-Tec Images\Photos\Computers\000500-folder-document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2060688" y="2846134"/>
              <a:ext cx="1021760" cy="1021760"/>
            </a:xfrm>
            <a:prstGeom prst="rect">
              <a:avLst/>
            </a:prstGeom>
            <a:noFill/>
            <a:effectLst>
              <a:outerShdw blurRad="76200" dist="165100" dir="13500000" sx="112000" sy="112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Picture 15" descr="C:\Documents and Settings\Rob Poretti\My Documents\My Pictures\Cube-Tec Images\Photos\Computers\000500-folder-document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2483768" y="3219822"/>
              <a:ext cx="1080120" cy="1080120"/>
            </a:xfrm>
            <a:prstGeom prst="rect">
              <a:avLst/>
            </a:prstGeom>
            <a:noFill/>
            <a:effectLst>
              <a:outerShdw blurRad="76200" dist="165100" dir="13500000" sx="112000" sy="112000" algn="br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</p:pic>
      </p:grpSp>
      <p:sp>
        <p:nvSpPr>
          <p:cNvPr id="28" name="Right Arrow 27"/>
          <p:cNvSpPr/>
          <p:nvPr/>
        </p:nvSpPr>
        <p:spPr>
          <a:xfrm rot="10800000">
            <a:off x="3779912" y="3219822"/>
            <a:ext cx="576064" cy="504056"/>
          </a:xfrm>
          <a:prstGeom prst="rightArrow">
            <a:avLst/>
          </a:prstGeom>
          <a:ln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extrusionH="12700" contourW="6350">
            <a:bevelT w="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Audio Analysis</a:t>
            </a:r>
            <a:endParaRPr lang="en-CA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Audio Analysis &amp; Processing in Multi-Media Formats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516216" y="1071562"/>
            <a:ext cx="2304256" cy="3516411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dirty="0" smtClean="0"/>
              <a:t>DeMuxer module is used to demux A/V file into it’s elementary audio (blue) and video (yellow) streams.  </a:t>
            </a:r>
            <a:br>
              <a:rPr lang="en-CA" dirty="0" smtClean="0"/>
            </a:br>
            <a:endParaRPr lang="en-CA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CA" dirty="0" smtClean="0"/>
              <a:t>The blue audio pin is routed to the Audio File Inspection module.</a:t>
            </a:r>
            <a:br>
              <a:rPr lang="en-CA" dirty="0" smtClean="0"/>
            </a:br>
            <a:endParaRPr lang="en-CA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CA" dirty="0" smtClean="0"/>
              <a:t>Actual Use:  We’re interested in the analysis report so </a:t>
            </a:r>
            <a:r>
              <a:rPr lang="en-CA" dirty="0" err="1" smtClean="0"/>
              <a:t>remuxing</a:t>
            </a:r>
            <a:r>
              <a:rPr lang="en-CA" dirty="0" smtClean="0"/>
              <a:t> the streams is not required.</a:t>
            </a:r>
            <a:endParaRPr lang="en-CA" dirty="0"/>
          </a:p>
        </p:txBody>
      </p:sp>
      <p:pic>
        <p:nvPicPr>
          <p:cNvPr id="37" name="Picture 2" descr="F:\My Pictures\Cube-Tec\Dobbin Stuff\Job Designer\AudioAnalysis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807" y="707291"/>
            <a:ext cx="5881409" cy="36564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38" name="Picture 3" descr="F:\My Pictures\Cube-Tec\Dobbin Stuff\Plug-ins\Start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699792" y="1563638"/>
            <a:ext cx="458350" cy="362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" name="Elbow Connector 13"/>
          <p:cNvCxnSpPr>
            <a:stCxn id="38" idx="2"/>
            <a:endCxn id="51" idx="0"/>
          </p:cNvCxnSpPr>
          <p:nvPr/>
        </p:nvCxnSpPr>
        <p:spPr>
          <a:xfrm rot="5400000" flipH="1" flipV="1">
            <a:off x="3576902" y="1131726"/>
            <a:ext cx="146220" cy="1442091"/>
          </a:xfrm>
          <a:prstGeom prst="bentConnector5">
            <a:avLst>
              <a:gd name="adj1" fmla="val -156340"/>
              <a:gd name="adj2" fmla="val 42443"/>
              <a:gd name="adj3" fmla="val 256340"/>
            </a:avLst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7" descr="F:\My Pictures\Cube-Tec\Dobbin Stuff\Plug-ins\En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363838"/>
            <a:ext cx="463099" cy="33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Elbow Connector 42"/>
          <p:cNvCxnSpPr>
            <a:stCxn id="55" idx="2"/>
          </p:cNvCxnSpPr>
          <p:nvPr/>
        </p:nvCxnSpPr>
        <p:spPr>
          <a:xfrm rot="5400000">
            <a:off x="3911617" y="3048414"/>
            <a:ext cx="54784" cy="1588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hape 22"/>
          <p:cNvCxnSpPr>
            <a:stCxn id="55" idx="0"/>
          </p:cNvCxnSpPr>
          <p:nvPr/>
        </p:nvCxnSpPr>
        <p:spPr>
          <a:xfrm rot="5400000" flipH="1" flipV="1">
            <a:off x="3776567" y="2302143"/>
            <a:ext cx="504056" cy="179175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hape 22"/>
          <p:cNvCxnSpPr/>
          <p:nvPr/>
        </p:nvCxnSpPr>
        <p:spPr>
          <a:xfrm rot="16200000" flipH="1">
            <a:off x="3681028" y="2743711"/>
            <a:ext cx="1888386" cy="23395"/>
          </a:xfrm>
          <a:prstGeom prst="straightConnector1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13"/>
          <p:cNvCxnSpPr>
            <a:stCxn id="55" idx="2"/>
          </p:cNvCxnSpPr>
          <p:nvPr/>
        </p:nvCxnSpPr>
        <p:spPr>
          <a:xfrm rot="16200000" flipH="1">
            <a:off x="3857186" y="3102843"/>
            <a:ext cx="342818" cy="179175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hape 11"/>
          <p:cNvCxnSpPr>
            <a:stCxn id="52" idx="2"/>
            <a:endCxn id="42" idx="1"/>
          </p:cNvCxnSpPr>
          <p:nvPr/>
        </p:nvCxnSpPr>
        <p:spPr>
          <a:xfrm rot="5400000" flipH="1" flipV="1">
            <a:off x="4733760" y="3182783"/>
            <a:ext cx="210130" cy="906509"/>
          </a:xfrm>
          <a:prstGeom prst="bentConnector4">
            <a:avLst>
              <a:gd name="adj1" fmla="val -134175"/>
              <a:gd name="adj2" fmla="val 74662"/>
            </a:avLst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938442" y="3363838"/>
            <a:ext cx="894257" cy="377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4" name="Shape 11"/>
          <p:cNvCxnSpPr>
            <a:endCxn id="57" idx="0"/>
          </p:cNvCxnSpPr>
          <p:nvPr/>
        </p:nvCxnSpPr>
        <p:spPr>
          <a:xfrm rot="16200000" flipH="1">
            <a:off x="4831907" y="1872462"/>
            <a:ext cx="486831" cy="911744"/>
          </a:xfrm>
          <a:prstGeom prst="bentConnector3">
            <a:avLst>
              <a:gd name="adj1" fmla="val 50000"/>
            </a:avLst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491880" y="2643758"/>
            <a:ext cx="894255" cy="377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396456" y="2571750"/>
            <a:ext cx="269475" cy="377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8" name="Shape 11"/>
          <p:cNvCxnSpPr>
            <a:stCxn id="55" idx="2"/>
            <a:endCxn id="42" idx="2"/>
          </p:cNvCxnSpPr>
          <p:nvPr/>
        </p:nvCxnSpPr>
        <p:spPr>
          <a:xfrm rot="16200000" flipH="1">
            <a:off x="4392777" y="2567253"/>
            <a:ext cx="677085" cy="1584622"/>
          </a:xfrm>
          <a:prstGeom prst="bentConnector3">
            <a:avLst>
              <a:gd name="adj1" fmla="val 133762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3923928" y="1779662"/>
            <a:ext cx="894259" cy="377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5" name="Group 44"/>
          <p:cNvGrpSpPr/>
          <p:nvPr/>
        </p:nvGrpSpPr>
        <p:grpSpPr>
          <a:xfrm>
            <a:off x="3540432" y="1995687"/>
            <a:ext cx="720080" cy="1512168"/>
            <a:chOff x="3539613" y="1995687"/>
            <a:chExt cx="720080" cy="1512168"/>
          </a:xfrm>
        </p:grpSpPr>
        <p:sp>
          <p:nvSpPr>
            <p:cNvPr id="41" name="Rounded Rectangle 40"/>
            <p:cNvSpPr/>
            <p:nvPr/>
          </p:nvSpPr>
          <p:spPr>
            <a:xfrm rot="10800000">
              <a:off x="3539613" y="1995687"/>
              <a:ext cx="720080" cy="1512168"/>
            </a:xfrm>
            <a:prstGeom prst="roundRect">
              <a:avLst/>
            </a:prstGeom>
            <a:gradFill flip="none" rotWithShape="1">
              <a:gsLst>
                <a:gs pos="0">
                  <a:srgbClr val="B0E34B">
                    <a:alpha val="0"/>
                  </a:srgbClr>
                </a:gs>
                <a:gs pos="76000">
                  <a:schemeClr val="bg1">
                    <a:alpha val="15000"/>
                  </a:schemeClr>
                </a:gs>
              </a:gsLst>
              <a:lin ang="0" scaled="0"/>
              <a:tileRect/>
            </a:gradFill>
            <a:ln w="38100">
              <a:solidFill>
                <a:srgbClr val="FF0000"/>
              </a:solidFill>
            </a:ln>
            <a:effectLst>
              <a:outerShdw blurRad="63500" dist="76200" dir="13500000" algn="b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hilly" dir="t">
                <a:rot lat="0" lon="0" rev="5400000"/>
              </a:lightRig>
            </a:scene3d>
            <a:sp3d contourW="12700" prstMaterial="dkEdge">
              <a:contourClr>
                <a:schemeClr val="accent6">
                  <a:lumMod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en-CA" dirty="0" smtClean="0">
                <a:solidFill>
                  <a:schemeClr val="tx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6200000">
              <a:off x="3009894" y="2606242"/>
              <a:ext cx="14157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AUDIO  STREAM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499992" y="1995686"/>
            <a:ext cx="720080" cy="1512168"/>
            <a:chOff x="5580112" y="1995686"/>
            <a:chExt cx="720080" cy="1512168"/>
          </a:xfrm>
        </p:grpSpPr>
        <p:sp>
          <p:nvSpPr>
            <p:cNvPr id="34" name="Rounded Rectangle 33"/>
            <p:cNvSpPr/>
            <p:nvPr/>
          </p:nvSpPr>
          <p:spPr>
            <a:xfrm>
              <a:off x="5580112" y="1995686"/>
              <a:ext cx="720080" cy="1512168"/>
            </a:xfrm>
            <a:prstGeom prst="roundRect">
              <a:avLst/>
            </a:prstGeom>
            <a:gradFill flip="none" rotWithShape="1">
              <a:gsLst>
                <a:gs pos="0">
                  <a:srgbClr val="B0E34B">
                    <a:alpha val="0"/>
                  </a:srgbClr>
                </a:gs>
                <a:gs pos="76000">
                  <a:schemeClr val="bg1">
                    <a:alpha val="15000"/>
                  </a:schemeClr>
                </a:gs>
              </a:gsLst>
              <a:lin ang="0" scaled="0"/>
              <a:tileRect/>
            </a:gradFill>
            <a:ln w="38100">
              <a:solidFill>
                <a:srgbClr val="FF0000"/>
              </a:solidFill>
            </a:ln>
            <a:effectLst>
              <a:outerShdw blurRad="63500" dist="76200" dir="13500000" algn="b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hilly" dir="t">
                <a:rot lat="0" lon="0" rev="5400000"/>
              </a:lightRig>
            </a:scene3d>
            <a:sp3d contourW="12700" prstMaterial="dkEdge">
              <a:contourClr>
                <a:schemeClr val="accent6">
                  <a:lumMod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en-CA" dirty="0" smtClean="0">
                <a:solidFill>
                  <a:schemeClr val="tx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5400000">
              <a:off x="5422452" y="2606241"/>
              <a:ext cx="13917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VIDEO  STREAM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Auto-Restoration</a:t>
            </a:r>
            <a:endParaRPr lang="en-CA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Audio Analysis &amp; Processing in Multi-Media Formats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516216" y="1071562"/>
            <a:ext cx="2304256" cy="3588420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dirty="0" smtClean="0"/>
              <a:t>Digital Error Checker analyzes files for clicks.  </a:t>
            </a:r>
            <a:br>
              <a:rPr lang="en-CA" dirty="0" smtClean="0"/>
            </a:br>
            <a:endParaRPr lang="en-CA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CA" dirty="0" smtClean="0"/>
              <a:t>The Rule Editor is used to define the test criteria for conditional processing: are there clicks?</a:t>
            </a:r>
            <a:br>
              <a:rPr lang="en-CA" dirty="0" smtClean="0"/>
            </a:br>
            <a:endParaRPr lang="en-CA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CA" dirty="0" smtClean="0"/>
              <a:t>The Decider module compares the rule criteria against the analysis report and routes the media accordingly.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Files are either </a:t>
            </a:r>
            <a:r>
              <a:rPr lang="en-US" dirty="0" err="1" smtClean="0"/>
              <a:t>DeClicked</a:t>
            </a:r>
            <a:r>
              <a:rPr lang="en-US" dirty="0" smtClean="0"/>
              <a:t>  or simply encoded downstream.</a:t>
            </a:r>
            <a:endParaRPr lang="en-CA" dirty="0"/>
          </a:p>
        </p:txBody>
      </p:sp>
      <p:pic>
        <p:nvPicPr>
          <p:cNvPr id="8" name="Picture 2" descr="F:\My Pictures\Cube-Tec\Dobbin Stuff\Job Designer\AudioAnalysis2.gif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3568" y="699542"/>
            <a:ext cx="5689389" cy="36564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9" name="Picture 3" descr="F:\My Pictures\Cube-Tec\Dobbin Stuff\Plug-ins\Star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8808" y="1493956"/>
            <a:ext cx="422952" cy="33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F:\My Pictures\Cube-Tec\Dobbin Stuff\Plug-ins\Switch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3291830"/>
            <a:ext cx="607141" cy="634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hape 11"/>
          <p:cNvCxnSpPr>
            <a:stCxn id="9" idx="2"/>
            <a:endCxn id="36" idx="0"/>
          </p:cNvCxnSpPr>
          <p:nvPr/>
        </p:nvCxnSpPr>
        <p:spPr>
          <a:xfrm rot="5400000" flipH="1" flipV="1">
            <a:off x="2850263" y="1057674"/>
            <a:ext cx="120571" cy="1420531"/>
          </a:xfrm>
          <a:prstGeom prst="bentConnector5">
            <a:avLst>
              <a:gd name="adj1" fmla="val -189598"/>
              <a:gd name="adj2" fmla="val 41705"/>
              <a:gd name="adj3" fmla="val 231260"/>
            </a:avLst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17" idx="1"/>
            <a:endCxn id="11" idx="1"/>
          </p:cNvCxnSpPr>
          <p:nvPr/>
        </p:nvCxnSpPr>
        <p:spPr>
          <a:xfrm rot="10800000" flipV="1">
            <a:off x="2051720" y="2899954"/>
            <a:ext cx="504056" cy="709089"/>
          </a:xfrm>
          <a:prstGeom prst="bentConnector3">
            <a:avLst>
              <a:gd name="adj1" fmla="val 117443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17" idx="2"/>
            <a:endCxn id="11" idx="0"/>
          </p:cNvCxnSpPr>
          <p:nvPr/>
        </p:nvCxnSpPr>
        <p:spPr>
          <a:xfrm rot="5400000">
            <a:off x="2569989" y="2869446"/>
            <a:ext cx="207687" cy="637081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8" descr="F:\My Pictures\Cube-Tec\Dobbin Stuff\Plug-ins\En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3399" y="3435846"/>
            <a:ext cx="422952" cy="33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555776" y="2715766"/>
            <a:ext cx="873192" cy="368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Elbow Connector 18"/>
          <p:cNvCxnSpPr>
            <a:stCxn id="11" idx="3"/>
            <a:endCxn id="41" idx="1"/>
          </p:cNvCxnSpPr>
          <p:nvPr/>
        </p:nvCxnSpPr>
        <p:spPr>
          <a:xfrm flipV="1">
            <a:off x="2658861" y="2463738"/>
            <a:ext cx="2088415" cy="1145306"/>
          </a:xfrm>
          <a:prstGeom prst="bentConnector3">
            <a:avLst>
              <a:gd name="adj1" fmla="val 52619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0" descr="F:\My Pictures\Cube-Tec\Dobbin Stuff\Plug-ins\Metadata-Merger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555776" y="2283718"/>
            <a:ext cx="873192" cy="368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hape 22"/>
          <p:cNvCxnSpPr>
            <a:stCxn id="11" idx="2"/>
            <a:endCxn id="98" idx="0"/>
          </p:cNvCxnSpPr>
          <p:nvPr/>
        </p:nvCxnSpPr>
        <p:spPr>
          <a:xfrm rot="5400000" flipH="1" flipV="1">
            <a:off x="2500633" y="1562312"/>
            <a:ext cx="2218604" cy="2509288"/>
          </a:xfrm>
          <a:prstGeom prst="bentConnector5">
            <a:avLst>
              <a:gd name="adj1" fmla="val -3611"/>
              <a:gd name="adj2" fmla="val 70085"/>
              <a:gd name="adj3" fmla="val 104668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 rot="5400000" flipH="1" flipV="1">
            <a:off x="4370215" y="2935780"/>
            <a:ext cx="1215482" cy="885020"/>
          </a:xfrm>
          <a:prstGeom prst="bentConnector5">
            <a:avLst>
              <a:gd name="adj1" fmla="val -10448"/>
              <a:gd name="adj2" fmla="val 47114"/>
              <a:gd name="adj3" fmla="val 111734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rot="5400000">
            <a:off x="3073712" y="1999031"/>
            <a:ext cx="198799" cy="370574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8" descr="F:\My Pictures\Cube-Tec\Dobbin Stuff\Plug-ins\End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747276" y="2355726"/>
            <a:ext cx="240026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4" name="Elbow Connector 23"/>
          <p:cNvCxnSpPr>
            <a:stCxn id="98" idx="2"/>
            <a:endCxn id="41" idx="0"/>
          </p:cNvCxnSpPr>
          <p:nvPr/>
        </p:nvCxnSpPr>
        <p:spPr>
          <a:xfrm rot="16200000" flipH="1">
            <a:off x="4726087" y="2214523"/>
            <a:ext cx="279695" cy="2710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hape 84"/>
          <p:cNvCxnSpPr>
            <a:stCxn id="20" idx="2"/>
            <a:endCxn id="17" idx="0"/>
          </p:cNvCxnSpPr>
          <p:nvPr/>
        </p:nvCxnSpPr>
        <p:spPr>
          <a:xfrm rot="5400000">
            <a:off x="2960537" y="2683930"/>
            <a:ext cx="63671" cy="1588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4427984" y="1707654"/>
            <a:ext cx="873190" cy="368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 descr="F:\My Pictures\Cube-Tec\Dobbin Stuff\Plug-ins\Switch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4139952" y="3677749"/>
            <a:ext cx="792088" cy="334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" name="Picture 5" descr="D:\My Pictures\Cube-Tec\QUADRIGA Stuff\Cursor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03848" y="2571750"/>
            <a:ext cx="161925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" name="Rounded Rectangle 140"/>
          <p:cNvSpPr/>
          <p:nvPr/>
        </p:nvSpPr>
        <p:spPr>
          <a:xfrm>
            <a:off x="1899821" y="2643758"/>
            <a:ext cx="2016224" cy="1440160"/>
          </a:xfrm>
          <a:prstGeom prst="roundRect">
            <a:avLst/>
          </a:prstGeom>
          <a:gradFill flip="none" rotWithShape="1">
            <a:gsLst>
              <a:gs pos="0">
                <a:srgbClr val="B0E34B">
                  <a:alpha val="0"/>
                </a:srgbClr>
              </a:gs>
              <a:gs pos="76000">
                <a:schemeClr val="bg1">
                  <a:alpha val="15000"/>
                </a:schemeClr>
              </a:gs>
            </a:gsLst>
            <a:lin ang="0" scaled="0"/>
            <a:tileRect/>
          </a:gradFill>
          <a:ln w="38100">
            <a:solidFill>
              <a:srgbClr val="FF0000"/>
            </a:solidFill>
          </a:ln>
          <a:effectLst>
            <a:outerShdw blurRad="63500" dist="762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5400000"/>
            </a:lightRig>
          </a:scene3d>
          <a:sp3d contourW="12700" prstMaterial="dkEdge">
            <a:contourClr>
              <a:schemeClr val="accent6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CA" dirty="0" smtClean="0">
              <a:solidFill>
                <a:schemeClr val="tx1"/>
              </a:solidFill>
            </a:endParaRPr>
          </a:p>
        </p:txBody>
      </p:sp>
      <p:pic>
        <p:nvPicPr>
          <p:cNvPr id="32" name="Picture 5" descr="D:\My Pictures\Cube-Tec\QUADRIGA Stuff\Cursor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03848" y="3003798"/>
            <a:ext cx="161925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ounded Rectangle 34"/>
          <p:cNvSpPr/>
          <p:nvPr/>
        </p:nvSpPr>
        <p:spPr>
          <a:xfrm>
            <a:off x="4139952" y="1491630"/>
            <a:ext cx="2016224" cy="2592288"/>
          </a:xfrm>
          <a:prstGeom prst="roundRect">
            <a:avLst/>
          </a:prstGeom>
          <a:gradFill flip="none" rotWithShape="1">
            <a:gsLst>
              <a:gs pos="0">
                <a:srgbClr val="B0E34B">
                  <a:alpha val="0"/>
                </a:srgbClr>
              </a:gs>
              <a:gs pos="76000">
                <a:schemeClr val="bg1">
                  <a:alpha val="15000"/>
                </a:schemeClr>
              </a:gs>
            </a:gsLst>
            <a:lin ang="0" scaled="0"/>
            <a:tileRect/>
          </a:gradFill>
          <a:ln w="38100">
            <a:solidFill>
              <a:srgbClr val="FF0000"/>
            </a:solidFill>
          </a:ln>
          <a:effectLst>
            <a:outerShdw blurRad="63500" dist="762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5400000"/>
            </a:lightRig>
          </a:scene3d>
          <a:sp3d contourW="12700" prstMaterial="dkEdge">
            <a:contourClr>
              <a:schemeClr val="accent6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CA" dirty="0" smtClean="0">
              <a:solidFill>
                <a:schemeClr val="tx1"/>
              </a:solidFill>
            </a:endParaRPr>
          </a:p>
        </p:txBody>
      </p:sp>
      <p:pic>
        <p:nvPicPr>
          <p:cNvPr id="36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3173685" y="1707654"/>
            <a:ext cx="894259" cy="377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5220072" y="2770549"/>
            <a:ext cx="894257" cy="377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8" name="Elbow Connector 13"/>
          <p:cNvCxnSpPr/>
          <p:nvPr/>
        </p:nvCxnSpPr>
        <p:spPr>
          <a:xfrm rot="16200000" flipV="1">
            <a:off x="4558514" y="1404541"/>
            <a:ext cx="685630" cy="2046386"/>
          </a:xfrm>
          <a:prstGeom prst="bentConnector3">
            <a:avLst>
              <a:gd name="adj1" fmla="val 79637"/>
            </a:avLst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hape 64"/>
          <p:cNvCxnSpPr>
            <a:stCxn id="37" idx="2"/>
            <a:endCxn id="16" idx="0"/>
          </p:cNvCxnSpPr>
          <p:nvPr/>
        </p:nvCxnSpPr>
        <p:spPr>
          <a:xfrm rot="5400000">
            <a:off x="5522022" y="3290667"/>
            <a:ext cx="288032" cy="232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Elbow Connector 108"/>
          <p:cNvCxnSpPr>
            <a:stCxn id="41" idx="2"/>
            <a:endCxn id="25" idx="0"/>
          </p:cNvCxnSpPr>
          <p:nvPr/>
        </p:nvCxnSpPr>
        <p:spPr>
          <a:xfrm rot="5400000">
            <a:off x="4148644" y="2959103"/>
            <a:ext cx="1105999" cy="331293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7" descr="F:\My Pictures\Cube-Tec\Dobbin Stuff\Plug-ins\End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539552" y="693192"/>
            <a:ext cx="590879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" name="Picture 7" descr="F:\My Pictures\Cube-Tec\Dobbin Stuff\Plug-ins\End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1211025" y="1131590"/>
            <a:ext cx="4858611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"/>
          <p:cNvGrpSpPr/>
          <p:nvPr/>
        </p:nvGrpSpPr>
        <p:grpSpPr>
          <a:xfrm>
            <a:off x="1211025" y="1203598"/>
            <a:ext cx="4700588" cy="2828899"/>
            <a:chOff x="2302327" y="4227934"/>
            <a:chExt cx="4700588" cy="2828899"/>
          </a:xfrm>
        </p:grpSpPr>
        <p:pic>
          <p:nvPicPr>
            <p:cNvPr id="28" name="Picture 8" descr="W:\Robs BUs\My Pictures\Cube-Tec Images\Dobbin Stuff\Decider.bmp"/>
            <p:cNvPicPr>
              <a:picLocks noChangeAspect="1" noChangeArrowheads="1"/>
            </p:cNvPicPr>
            <p:nvPr/>
          </p:nvPicPr>
          <p:blipFill>
            <a:blip r:embed="rId17" cstate="print"/>
            <a:stretch>
              <a:fillRect/>
            </a:stretch>
          </p:blipFill>
          <p:spPr bwMode="auto">
            <a:xfrm>
              <a:off x="2302327" y="4227934"/>
              <a:ext cx="4700588" cy="2828899"/>
            </a:xfrm>
            <a:prstGeom prst="rect">
              <a:avLst/>
            </a:prstGeom>
            <a:noFill/>
          </p:spPr>
        </p:pic>
        <p:sp>
          <p:nvSpPr>
            <p:cNvPr id="29" name="TextBox 28"/>
            <p:cNvSpPr txBox="1"/>
            <p:nvPr/>
          </p:nvSpPr>
          <p:spPr>
            <a:xfrm>
              <a:off x="2461707" y="4643798"/>
              <a:ext cx="333513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+mj-lt"/>
                  <a:cs typeface="Arial" pitchFamily="34" charset="0"/>
                </a:rPr>
                <a:t>[Default] Number of Clicks &gt; 1</a:t>
              </a:r>
              <a:endParaRPr lang="en-US" sz="1000" dirty="0">
                <a:latin typeface="+mj-lt"/>
                <a:cs typeface="Arial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9581" y="6005234"/>
              <a:ext cx="42021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+mj-lt"/>
                  <a:cs typeface="Arial" pitchFamily="34" charset="0"/>
                </a:rPr>
                <a:t>Tests each file to see if there are more than 1 clicks.  Returns true.</a:t>
              </a:r>
              <a:endParaRPr lang="en-US" sz="900" dirty="0">
                <a:latin typeface="+mj-lt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6.41579E-7 C 0.01754 0.02036 0.03559 0.04102 0.0408 0.07033 C 0.04601 0.09963 0.04132 0.15731 0.03143 0.17643 C 0.02171 0.19587 -0.01128 0.18569 -0.01944 0.18723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0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0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0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1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1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  <p:bldP spid="141" grpId="1" animBg="1"/>
      <p:bldP spid="35" grpId="0" animBg="1"/>
      <p:bldP spid="3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pc="-50" dirty="0" smtClean="0"/>
              <a:t>Audio Analysis &amp; Processing in Multi-Media Formats</a:t>
            </a:r>
            <a:endParaRPr lang="en-US" spc="-5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42939" y="1071563"/>
            <a:ext cx="5441229" cy="3375422"/>
          </a:xfrm>
        </p:spPr>
        <p:txBody>
          <a:bodyPr/>
          <a:lstStyle/>
          <a:p>
            <a:r>
              <a:rPr lang="en-US" dirty="0" smtClean="0"/>
              <a:t>In a joint effort, Grass Valley and Cube-Tec have developed an interface between the K2 </a:t>
            </a:r>
            <a:r>
              <a:rPr lang="en-US" dirty="0" err="1" smtClean="0"/>
              <a:t>AppServer</a:t>
            </a:r>
            <a:r>
              <a:rPr lang="en-US" dirty="0" smtClean="0"/>
              <a:t> and the Dobbin Audio Rendering Farm.</a:t>
            </a:r>
          </a:p>
          <a:p>
            <a:r>
              <a:rPr lang="en-US" dirty="0" smtClean="0"/>
              <a:t>This interface provides direct access to the audio tracks stored on K2, without the need to unwrap </a:t>
            </a:r>
            <a:br>
              <a:rPr lang="en-US" dirty="0" smtClean="0"/>
            </a:br>
            <a:r>
              <a:rPr lang="en-US" dirty="0" smtClean="0"/>
              <a:t>the MXF container first.</a:t>
            </a:r>
          </a:p>
          <a:p>
            <a:r>
              <a:rPr lang="en-US" dirty="0" smtClean="0"/>
              <a:t>Result:  </a:t>
            </a:r>
            <a:r>
              <a:rPr lang="en-US" i="1" dirty="0" smtClean="0"/>
              <a:t>a highly efficient read / write exchange </a:t>
            </a:r>
            <a:br>
              <a:rPr lang="en-US" i="1" dirty="0" smtClean="0"/>
            </a:br>
            <a:r>
              <a:rPr lang="en-US" i="1" dirty="0" smtClean="0"/>
              <a:t>for the audio essence. </a:t>
            </a:r>
          </a:p>
        </p:txBody>
      </p:sp>
      <p:pic>
        <p:nvPicPr>
          <p:cNvPr id="84994" name="Picture 2" descr="C:\Documents and Settings\Rob\My Documents\My Pictures\Cube-Tec Images\Logo &amp; Icon Stuff\GVG-BG-Mirro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2939" y="1131590"/>
            <a:ext cx="2947493" cy="302433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84995" name="Picture 3" descr="C:\Documents and Settings\Rob\My Documents\My Pictures\Cube-Tec Images\Logo &amp; Icon Stuff\GVG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50505"/>
              </a:clrFrom>
              <a:clrTo>
                <a:srgbClr val="05050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36296" y="195486"/>
            <a:ext cx="1666875" cy="9715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Loudness Control</a:t>
            </a:r>
            <a:endParaRPr lang="en-CA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Audio Analysis &amp; Processing in Multi-Media Formats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588224" y="1071563"/>
            <a:ext cx="2160240" cy="3372396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dirty="0" smtClean="0"/>
              <a:t>A connection is made to a Grass Valley K2  Server.</a:t>
            </a:r>
            <a:br>
              <a:rPr lang="en-CA" dirty="0" smtClean="0"/>
            </a:br>
            <a:endParaRPr lang="en-CA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CA" dirty="0" smtClean="0"/>
              <a:t>Two separate processing chains are created – one for audio (left) and one for video (right).  </a:t>
            </a:r>
          </a:p>
          <a:p>
            <a:pPr marL="0" indent="0">
              <a:spcBef>
                <a:spcPts val="0"/>
              </a:spcBef>
              <a:buNone/>
            </a:pPr>
            <a:endParaRPr lang="en-CA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CA" dirty="0" smtClean="0"/>
              <a:t>After some </a:t>
            </a:r>
            <a:r>
              <a:rPr lang="en-CA" dirty="0" err="1" smtClean="0"/>
              <a:t>Denoising</a:t>
            </a:r>
            <a:r>
              <a:rPr lang="en-CA" dirty="0" smtClean="0"/>
              <a:t>, the Loudness Assimilator manages the audio level.</a:t>
            </a:r>
            <a:br>
              <a:rPr lang="en-CA" dirty="0" smtClean="0"/>
            </a:br>
            <a:endParaRPr lang="en-CA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CA" dirty="0" smtClean="0"/>
              <a:t>The new audio is re-encoded then the streams are re-muxed and output to a streaming server.</a:t>
            </a:r>
            <a:endParaRPr lang="en-CA" dirty="0"/>
          </a:p>
        </p:txBody>
      </p:sp>
      <p:grpSp>
        <p:nvGrpSpPr>
          <p:cNvPr id="2" name="Group 32"/>
          <p:cNvGrpSpPr/>
          <p:nvPr/>
        </p:nvGrpSpPr>
        <p:grpSpPr>
          <a:xfrm>
            <a:off x="634807" y="707291"/>
            <a:ext cx="5881409" cy="3656490"/>
            <a:chOff x="428626" y="571500"/>
            <a:chExt cx="7500043" cy="5105400"/>
          </a:xfrm>
        </p:grpSpPr>
        <p:pic>
          <p:nvPicPr>
            <p:cNvPr id="8" name="Picture 2" descr="F:\My Pictures\Cube-Tec\Dobbin Stuff\Job Designer\AudioAnalysis2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26" y="571500"/>
              <a:ext cx="7500043" cy="5105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9" name="Picture 3" descr="F:\My Pictures\Cube-Tec\Dobbin Stuff\Plug-ins\Start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3152067" y="1767181"/>
              <a:ext cx="584493" cy="58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Elbow Connector 13"/>
            <p:cNvCxnSpPr>
              <a:stCxn id="9" idx="2"/>
              <a:endCxn id="28" idx="0"/>
            </p:cNvCxnSpPr>
            <p:nvPr/>
          </p:nvCxnSpPr>
          <p:spPr>
            <a:xfrm rot="5400000" flipH="1" flipV="1">
              <a:off x="4824428" y="789232"/>
              <a:ext cx="182326" cy="2942555"/>
            </a:xfrm>
            <a:prstGeom prst="bentConnector5">
              <a:avLst>
                <a:gd name="adj1" fmla="val -175062"/>
                <a:gd name="adj2" fmla="val 20378"/>
                <a:gd name="adj3" fmla="val 312244"/>
              </a:avLst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7" descr="F:\My Pictures\Cube-Tec\Dobbin Stuff\Plug-ins\End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18589" y="3174764"/>
              <a:ext cx="590549" cy="466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8" name="Elbow Connector 17"/>
            <p:cNvCxnSpPr>
              <a:stCxn id="35" idx="2"/>
              <a:endCxn id="33" idx="0"/>
            </p:cNvCxnSpPr>
            <p:nvPr/>
          </p:nvCxnSpPr>
          <p:spPr>
            <a:xfrm rot="5400000">
              <a:off x="4829143" y="4192302"/>
              <a:ext cx="177034" cy="2025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/>
            <p:cNvCxnSpPr>
              <a:stCxn id="35" idx="0"/>
              <a:endCxn id="34" idx="2"/>
            </p:cNvCxnSpPr>
            <p:nvPr/>
          </p:nvCxnSpPr>
          <p:spPr>
            <a:xfrm rot="5400000" flipH="1" flipV="1">
              <a:off x="4829143" y="3488510"/>
              <a:ext cx="177034" cy="2025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hape 22"/>
            <p:cNvCxnSpPr>
              <a:stCxn id="34" idx="0"/>
              <a:endCxn id="25" idx="2"/>
            </p:cNvCxnSpPr>
            <p:nvPr/>
          </p:nvCxnSpPr>
          <p:spPr>
            <a:xfrm rot="16200000" flipV="1">
              <a:off x="4829143" y="2784621"/>
              <a:ext cx="177034" cy="1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hape 22"/>
            <p:cNvCxnSpPr/>
            <p:nvPr/>
          </p:nvCxnSpPr>
          <p:spPr>
            <a:xfrm rot="16200000" flipH="1">
              <a:off x="5599371" y="3475042"/>
              <a:ext cx="2234504" cy="25282"/>
            </a:xfrm>
            <a:prstGeom prst="straightConnector1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Elbow Connector 13"/>
            <p:cNvCxnSpPr/>
            <p:nvPr/>
          </p:nvCxnSpPr>
          <p:spPr>
            <a:xfrm rot="5400000" flipH="1" flipV="1">
              <a:off x="5234911" y="3964878"/>
              <a:ext cx="526758" cy="1158445"/>
            </a:xfrm>
            <a:prstGeom prst="bentConnector5">
              <a:avLst>
                <a:gd name="adj1" fmla="val -60594"/>
                <a:gd name="adj2" fmla="val 62471"/>
                <a:gd name="adj3" fmla="val 160594"/>
              </a:avLst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hape 11"/>
            <p:cNvCxnSpPr>
              <a:stCxn id="32" idx="2"/>
              <a:endCxn id="15" idx="2"/>
            </p:cNvCxnSpPr>
            <p:nvPr/>
          </p:nvCxnSpPr>
          <p:spPr>
            <a:xfrm rot="5400000" flipH="1" flipV="1">
              <a:off x="6226408" y="3820025"/>
              <a:ext cx="1165992" cy="808919"/>
            </a:xfrm>
            <a:prstGeom prst="bentConnector3">
              <a:avLst>
                <a:gd name="adj1" fmla="val -27374"/>
              </a:avLst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lbow Connector 13"/>
            <p:cNvCxnSpPr/>
            <p:nvPr/>
          </p:nvCxnSpPr>
          <p:spPr>
            <a:xfrm rot="16200000" flipH="1">
              <a:off x="5231917" y="1856497"/>
              <a:ext cx="526759" cy="1152457"/>
            </a:xfrm>
            <a:prstGeom prst="bentConnector5">
              <a:avLst>
                <a:gd name="adj1" fmla="val -37000"/>
                <a:gd name="adj2" fmla="val 62536"/>
                <a:gd name="adj3" fmla="val 160594"/>
              </a:avLst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860032" y="1851670"/>
            <a:ext cx="894259" cy="377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874208" y="3363838"/>
            <a:ext cx="894257" cy="377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707904" y="3363838"/>
            <a:ext cx="894257" cy="377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3707904" y="2355726"/>
            <a:ext cx="894257" cy="377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3707904" y="2859782"/>
            <a:ext cx="894257" cy="377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3707904" y="1851670"/>
            <a:ext cx="894255" cy="377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5" descr="D:\My Pictures\Cube-Tec\QUADRIGA Stuff\Cursor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27984" y="3147814"/>
            <a:ext cx="161925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Rounded Rectangle 98"/>
          <p:cNvSpPr/>
          <p:nvPr/>
        </p:nvSpPr>
        <p:spPr>
          <a:xfrm>
            <a:off x="2555776" y="1419622"/>
            <a:ext cx="936104" cy="792088"/>
          </a:xfrm>
          <a:prstGeom prst="roundRect">
            <a:avLst/>
          </a:prstGeom>
          <a:gradFill flip="none" rotWithShape="1">
            <a:gsLst>
              <a:gs pos="0">
                <a:srgbClr val="B0E34B">
                  <a:alpha val="0"/>
                </a:srgbClr>
              </a:gs>
              <a:gs pos="76000">
                <a:schemeClr val="bg1">
                  <a:alpha val="15000"/>
                </a:schemeClr>
              </a:gs>
            </a:gsLst>
            <a:lin ang="0" scaled="0"/>
            <a:tileRect/>
          </a:gradFill>
          <a:ln w="38100">
            <a:solidFill>
              <a:srgbClr val="FF0000"/>
            </a:solidFill>
          </a:ln>
          <a:effectLst>
            <a:outerShdw blurRad="63500" dist="762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5400000"/>
            </a:lightRig>
          </a:scene3d>
          <a:sp3d contourW="12700" prstMaterial="dkEdge">
            <a:contourClr>
              <a:schemeClr val="accent6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CA" dirty="0" smtClean="0">
              <a:solidFill>
                <a:schemeClr val="tx1"/>
              </a:solidFill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3528127" y="1707653"/>
            <a:ext cx="1780247" cy="2249351"/>
          </a:xfrm>
          <a:prstGeom prst="roundRect">
            <a:avLst/>
          </a:prstGeom>
          <a:gradFill flip="none" rotWithShape="1">
            <a:gsLst>
              <a:gs pos="0">
                <a:srgbClr val="B0E34B">
                  <a:alpha val="0"/>
                </a:srgbClr>
              </a:gs>
              <a:gs pos="76000">
                <a:schemeClr val="bg1">
                  <a:alpha val="15000"/>
                </a:schemeClr>
              </a:gs>
            </a:gsLst>
            <a:lin ang="0" scaled="0"/>
            <a:tileRect/>
          </a:gradFill>
          <a:ln w="38100">
            <a:solidFill>
              <a:srgbClr val="FF0000"/>
            </a:solidFill>
          </a:ln>
          <a:effectLst>
            <a:outerShdw blurRad="63500" dist="762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5400000"/>
            </a:lightRig>
          </a:scene3d>
          <a:sp3d contourW="12700" prstMaterial="dkEdge">
            <a:contourClr>
              <a:schemeClr val="accent6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CA" dirty="0" smtClean="0">
              <a:solidFill>
                <a:schemeClr val="tx1"/>
              </a:solidFill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5314937" y="1707653"/>
            <a:ext cx="985255" cy="2249351"/>
          </a:xfrm>
          <a:prstGeom prst="roundRect">
            <a:avLst/>
          </a:prstGeom>
          <a:gradFill flip="none" rotWithShape="1">
            <a:gsLst>
              <a:gs pos="0">
                <a:srgbClr val="B0E34B">
                  <a:alpha val="0"/>
                </a:srgbClr>
              </a:gs>
              <a:gs pos="76000">
                <a:schemeClr val="bg1">
                  <a:alpha val="15000"/>
                </a:schemeClr>
              </a:gs>
            </a:gsLst>
            <a:lin ang="0" scaled="0"/>
            <a:tileRect/>
          </a:gradFill>
          <a:ln w="38100">
            <a:solidFill>
              <a:srgbClr val="FF0000"/>
            </a:solidFill>
          </a:ln>
          <a:effectLst>
            <a:outerShdw blurRad="63500" dist="762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5400000"/>
            </a:lightRig>
          </a:scene3d>
          <a:sp3d contourW="12700" prstMaterial="dkEdge">
            <a:contourClr>
              <a:schemeClr val="accent6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CA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6.41579E-7 C 0.01754 0.02036 0.03559 0.04102 0.0408 0.07033 C 0.04601 0.09963 0.04132 0.15731 0.03143 0.17643 C 0.02171 0.19587 -0.01128 0.18569 -0.01944 0.18723 " pathEditMode="relative" rAng="0" ptsTypes="aaaA">
                                      <p:cBhvr>
                                        <p:cTn id="6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9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Up-Mixing</a:t>
            </a:r>
            <a:endParaRPr lang="en-CA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Audio Analysis &amp; Processing in Multi-Media Formats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588224" y="1071563"/>
            <a:ext cx="2088232" cy="3372396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dirty="0" smtClean="0"/>
              <a:t>Based on channel count, the  Decider branches to an up-mix processing chain or standard branch.</a:t>
            </a:r>
            <a:br>
              <a:rPr lang="en-CA" dirty="0" smtClean="0"/>
            </a:br>
            <a:endParaRPr lang="en-CA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CA" dirty="0" smtClean="0"/>
              <a:t>Stereo files are up-mixed, loudness processed and then encoded with AAC.</a:t>
            </a:r>
            <a:br>
              <a:rPr lang="en-CA" dirty="0" smtClean="0"/>
            </a:br>
            <a:endParaRPr lang="en-CA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CA" dirty="0" smtClean="0"/>
              <a:t>The new audio is sent to a streaming server.</a:t>
            </a:r>
            <a:endParaRPr lang="en-CA" dirty="0"/>
          </a:p>
        </p:txBody>
      </p:sp>
      <p:pic>
        <p:nvPicPr>
          <p:cNvPr id="8" name="Picture 2" descr="F:\My Pictures\Cube-Tec\Dobbin Stuff\Job Designer\AudioAnalysis2.gif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30817" y="707291"/>
            <a:ext cx="5689389" cy="36564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9" name="Picture 3" descr="F:\My Pictures\Cube-Tec\Dobbin Stuff\Plug-ins\Start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097426" y="1561434"/>
            <a:ext cx="458350" cy="362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hape 11"/>
          <p:cNvCxnSpPr>
            <a:stCxn id="9" idx="3"/>
            <a:endCxn id="28" idx="0"/>
          </p:cNvCxnSpPr>
          <p:nvPr/>
        </p:nvCxnSpPr>
        <p:spPr>
          <a:xfrm flipV="1">
            <a:off x="2555776" y="1618819"/>
            <a:ext cx="833775" cy="123737"/>
          </a:xfrm>
          <a:prstGeom prst="bentConnector4">
            <a:avLst>
              <a:gd name="adj1" fmla="val 23186"/>
              <a:gd name="adj2" fmla="val 177168"/>
            </a:avLst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158" idx="2"/>
            <a:endCxn id="61" idx="0"/>
          </p:cNvCxnSpPr>
          <p:nvPr/>
        </p:nvCxnSpPr>
        <p:spPr>
          <a:xfrm rot="5400000" flipH="1" flipV="1">
            <a:off x="3017505" y="2626252"/>
            <a:ext cx="17224" cy="916331"/>
          </a:xfrm>
          <a:prstGeom prst="bentConnector5">
            <a:avLst>
              <a:gd name="adj1" fmla="val -929053"/>
              <a:gd name="adj2" fmla="val 67302"/>
              <a:gd name="adj3" fmla="val 1427218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7" descr="F:\My Pictures\Cube-Tec\Dobbin Stuff\Plug-ins\En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795886"/>
            <a:ext cx="463099" cy="33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Elbow Connector 17"/>
          <p:cNvCxnSpPr>
            <a:stCxn id="34" idx="2"/>
            <a:endCxn id="35" idx="0"/>
          </p:cNvCxnSpPr>
          <p:nvPr/>
        </p:nvCxnSpPr>
        <p:spPr>
          <a:xfrm rot="16200000" flipH="1">
            <a:off x="4415672" y="2328332"/>
            <a:ext cx="198801" cy="1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100" idx="0"/>
            <a:endCxn id="35" idx="2"/>
          </p:cNvCxnSpPr>
          <p:nvPr/>
        </p:nvCxnSpPr>
        <p:spPr>
          <a:xfrm rot="16200000" flipV="1">
            <a:off x="4505657" y="2814415"/>
            <a:ext cx="340871" cy="322037"/>
          </a:xfrm>
          <a:prstGeom prst="bentConnector3">
            <a:avLst>
              <a:gd name="adj1" fmla="val 73739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Elbow Connector 13"/>
          <p:cNvCxnSpPr>
            <a:stCxn id="51" idx="2"/>
            <a:endCxn id="100" idx="2"/>
          </p:cNvCxnSpPr>
          <p:nvPr/>
        </p:nvCxnSpPr>
        <p:spPr>
          <a:xfrm rot="5400000" flipH="1" flipV="1">
            <a:off x="4451455" y="3499463"/>
            <a:ext cx="521280" cy="250029"/>
          </a:xfrm>
          <a:prstGeom prst="bentConnector5">
            <a:avLst>
              <a:gd name="adj1" fmla="val -22683"/>
              <a:gd name="adj2" fmla="val 211969"/>
              <a:gd name="adj3" fmla="val 86186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hape 11"/>
          <p:cNvCxnSpPr>
            <a:stCxn id="49" idx="2"/>
            <a:endCxn id="158" idx="0"/>
          </p:cNvCxnSpPr>
          <p:nvPr/>
        </p:nvCxnSpPr>
        <p:spPr>
          <a:xfrm rot="16200000" flipH="1">
            <a:off x="2502199" y="2650012"/>
            <a:ext cx="126791" cy="4715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3" descr="F:\My Pictures\Cube-Tec\Dobbin Stuff\Plug-ins\Start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156116" y="3075806"/>
            <a:ext cx="656334" cy="68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" name="Shape 22"/>
          <p:cNvCxnSpPr>
            <a:stCxn id="61" idx="3"/>
            <a:endCxn id="34" idx="0"/>
          </p:cNvCxnSpPr>
          <p:nvPr/>
        </p:nvCxnSpPr>
        <p:spPr>
          <a:xfrm flipV="1">
            <a:off x="3812450" y="1851670"/>
            <a:ext cx="702622" cy="1567052"/>
          </a:xfrm>
          <a:prstGeom prst="bentConnector4">
            <a:avLst>
              <a:gd name="adj1" fmla="val 18181"/>
              <a:gd name="adj2" fmla="val 109558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Picture 7" descr="F:\My Pictures\Cube-Tec\Dobbin Stuff\Plug-ins\End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716016" y="3145869"/>
            <a:ext cx="242187" cy="217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1" name="Shape 11"/>
          <p:cNvCxnSpPr>
            <a:stCxn id="51" idx="0"/>
            <a:endCxn id="61" idx="2"/>
          </p:cNvCxnSpPr>
          <p:nvPr/>
        </p:nvCxnSpPr>
        <p:spPr>
          <a:xfrm rot="16200000" flipH="1" flipV="1">
            <a:off x="3908790" y="3083347"/>
            <a:ext cx="253784" cy="1102798"/>
          </a:xfrm>
          <a:prstGeom prst="bentConnector5">
            <a:avLst>
              <a:gd name="adj1" fmla="val -90077"/>
              <a:gd name="adj2" fmla="val 49524"/>
              <a:gd name="adj3" fmla="val 190077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100" idx="3"/>
            <a:endCxn id="33" idx="0"/>
          </p:cNvCxnSpPr>
          <p:nvPr/>
        </p:nvCxnSpPr>
        <p:spPr>
          <a:xfrm flipV="1">
            <a:off x="4958203" y="1851670"/>
            <a:ext cx="654561" cy="1403184"/>
          </a:xfrm>
          <a:prstGeom prst="bentConnector4">
            <a:avLst>
              <a:gd name="adj1" fmla="val 15845"/>
              <a:gd name="adj2" fmla="val 112921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165635" y="1851670"/>
            <a:ext cx="894257" cy="377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067944" y="1851670"/>
            <a:ext cx="894255" cy="37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4067944" y="2427734"/>
            <a:ext cx="894257" cy="377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2116108" y="2211710"/>
            <a:ext cx="894257" cy="377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2" name="Elbow Connector 71"/>
          <p:cNvCxnSpPr>
            <a:stCxn id="61" idx="1"/>
            <a:endCxn id="49" idx="1"/>
          </p:cNvCxnSpPr>
          <p:nvPr/>
        </p:nvCxnSpPr>
        <p:spPr>
          <a:xfrm rot="10800000">
            <a:off x="2116108" y="2400344"/>
            <a:ext cx="1040008" cy="1018379"/>
          </a:xfrm>
          <a:prstGeom prst="bentConnector3">
            <a:avLst>
              <a:gd name="adj1" fmla="val 108793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4139952" y="3507854"/>
            <a:ext cx="894257" cy="377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7" name="Elbow Connector 13"/>
          <p:cNvCxnSpPr>
            <a:endCxn id="33" idx="2"/>
          </p:cNvCxnSpPr>
          <p:nvPr/>
        </p:nvCxnSpPr>
        <p:spPr>
          <a:xfrm rot="5400000" flipH="1" flipV="1">
            <a:off x="4909005" y="2732088"/>
            <a:ext cx="1206912" cy="200605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2942421" y="1618819"/>
            <a:ext cx="894259" cy="377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5220072" y="3274605"/>
            <a:ext cx="894257" cy="377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" name="Elbow Connector 36"/>
          <p:cNvCxnSpPr/>
          <p:nvPr/>
        </p:nvCxnSpPr>
        <p:spPr>
          <a:xfrm rot="5400000" flipH="1" flipV="1">
            <a:off x="2743456" y="1815865"/>
            <a:ext cx="215626" cy="576065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13"/>
          <p:cNvCxnSpPr>
            <a:stCxn id="15" idx="0"/>
            <a:endCxn id="29" idx="2"/>
          </p:cNvCxnSpPr>
          <p:nvPr/>
        </p:nvCxnSpPr>
        <p:spPr>
          <a:xfrm rot="16200000" flipV="1">
            <a:off x="5595416" y="3723655"/>
            <a:ext cx="144016" cy="445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13"/>
          <p:cNvCxnSpPr/>
          <p:nvPr/>
        </p:nvCxnSpPr>
        <p:spPr>
          <a:xfrm rot="16200000" flipV="1">
            <a:off x="4117820" y="1468457"/>
            <a:ext cx="1333702" cy="2278594"/>
          </a:xfrm>
          <a:prstGeom prst="bentConnector3">
            <a:avLst>
              <a:gd name="adj1" fmla="val 19664"/>
            </a:avLst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8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2120824" y="2715766"/>
            <a:ext cx="894255" cy="377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Up-Mixing for Surround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Audio Analysis &amp; Processing in Multi-Media Formats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2267" y="1203599"/>
            <a:ext cx="5151862" cy="25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6"/>
          <p:cNvSpPr txBox="1">
            <a:spLocks/>
          </p:cNvSpPr>
          <p:nvPr/>
        </p:nvSpPr>
        <p:spPr bwMode="auto">
          <a:xfrm>
            <a:off x="5868144" y="1071563"/>
            <a:ext cx="2880320" cy="3372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>
              <a:spcBef>
                <a:spcPts val="0"/>
              </a:spcBef>
            </a:pPr>
            <a:r>
              <a:rPr kumimoji="0" lang="en-CA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GUI - Surround </a:t>
            </a:r>
            <a:r>
              <a:rPr lang="en-US" sz="1600" b="1" dirty="0" smtClean="0">
                <a:solidFill>
                  <a:schemeClr val="bg1"/>
                </a:solidFill>
              </a:rPr>
              <a:t>Up-Mix VPI</a:t>
            </a: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i="1" dirty="0" smtClean="0">
                <a:solidFill>
                  <a:schemeClr val="bg1"/>
                </a:solidFill>
              </a:rPr>
              <a:t>(Virtual Precision Instrument)</a:t>
            </a: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VST plug-in for Windows, is compatible with Dobbin FPU</a:t>
            </a:r>
            <a:r>
              <a:rPr kumimoji="0" lang="en-CA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br>
              <a:rPr kumimoji="0" lang="en-CA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CA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spcBef>
                <a:spcPts val="0"/>
              </a:spcBef>
            </a:pPr>
            <a:r>
              <a:rPr kumimoji="0" lang="en-CA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Presets </a:t>
            </a:r>
            <a:r>
              <a:rPr lang="en-US" sz="1600" dirty="0" smtClean="0">
                <a:solidFill>
                  <a:schemeClr val="bg1"/>
                </a:solidFill>
              </a:rPr>
              <a:t>from VPI are loadable in the Dobbin Job Designer</a:t>
            </a:r>
            <a:r>
              <a:rPr kumimoji="0" lang="en-CA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lvl="0">
              <a:spcBef>
                <a:spcPts val="0"/>
              </a:spcBef>
            </a:pPr>
            <a:endParaRPr lang="en-CA" sz="1600" dirty="0" smtClean="0">
              <a:solidFill>
                <a:schemeClr val="bg1"/>
              </a:solidFill>
              <a:latin typeface="+mn-lt"/>
            </a:endParaRPr>
          </a:p>
          <a:p>
            <a:pPr lvl="0">
              <a:spcBef>
                <a:spcPts val="0"/>
              </a:spcBef>
            </a:pPr>
            <a:r>
              <a:rPr kumimoji="0" lang="en-CA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Many</a:t>
            </a:r>
            <a:r>
              <a:rPr kumimoji="0" lang="en-CA" sz="1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Dobbin’s restoration and re-mastering FPU’s  allow this functionality.</a:t>
            </a:r>
            <a:r>
              <a:rPr kumimoji="0" lang="en-CA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CA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CA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Loudness Normalization for file-based TV Workflows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Audio Analysis &amp; Processing in Multi-Media Formats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3851920" y="1071563"/>
            <a:ext cx="4824536" cy="3375422"/>
          </a:xfrm>
        </p:spPr>
        <p:txBody>
          <a:bodyPr>
            <a:normAutofit/>
          </a:bodyPr>
          <a:lstStyle/>
          <a:p>
            <a:r>
              <a:rPr lang="en-CA" dirty="0" smtClean="0"/>
              <a:t>The recent CALM act requires loudness normalization for all television broadcast.</a:t>
            </a:r>
          </a:p>
          <a:p>
            <a:r>
              <a:rPr lang="en-CA" dirty="0" smtClean="0"/>
              <a:t>Automated loudness processing can be an integral part of a complete QC process.</a:t>
            </a:r>
          </a:p>
          <a:p>
            <a:r>
              <a:rPr lang="en-CA" dirty="0" smtClean="0"/>
              <a:t>Track layout is analyzed, checked for conformity against metadata and then configured for appropriate processing.</a:t>
            </a:r>
          </a:p>
          <a:p>
            <a:r>
              <a:rPr lang="en-CA" dirty="0" smtClean="0"/>
              <a:t>Conditional branching is required depending on the source audio format and QC results.</a:t>
            </a:r>
          </a:p>
          <a:p>
            <a:endParaRPr lang="en-US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539552" y="1131590"/>
            <a:ext cx="3312368" cy="3024336"/>
            <a:chOff x="539552" y="1203598"/>
            <a:chExt cx="3312368" cy="3024336"/>
          </a:xfrm>
        </p:grpSpPr>
        <p:sp>
          <p:nvSpPr>
            <p:cNvPr id="8" name="Rounded Rectangle 7"/>
            <p:cNvSpPr/>
            <p:nvPr/>
          </p:nvSpPr>
          <p:spPr>
            <a:xfrm>
              <a:off x="539552" y="1203598"/>
              <a:ext cx="3312368" cy="3024336"/>
            </a:xfrm>
            <a:prstGeom prst="roundRect">
              <a:avLst>
                <a:gd name="adj" fmla="val 7115"/>
              </a:avLst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101600" sx="105000" sy="105000" algn="ctr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chilly" dir="t">
                <a:rot lat="0" lon="0" rev="5400000"/>
              </a:lightRig>
            </a:scene3d>
            <a:sp3d contourW="12700" prstMaterial="dkEdge">
              <a:bevelT w="25400"/>
              <a:bevelB w="19050"/>
              <a:contourClr>
                <a:schemeClr val="accent6">
                  <a:lumMod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3481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1560" y="1259422"/>
              <a:ext cx="3168351" cy="288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42910" y="642924"/>
            <a:ext cx="7961538" cy="37504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MXF Wrapped Dolby</a:t>
            </a:r>
            <a:endParaRPr lang="en-CA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Audio Analysis &amp; Processing in Multi-Media Formats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516216" y="1071563"/>
            <a:ext cx="2520280" cy="3372396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dirty="0" smtClean="0"/>
              <a:t>Media Info/Cube-Workflow determines the audio stream format – Decider routes accordingly.</a:t>
            </a:r>
          </a:p>
          <a:p>
            <a:pPr marL="0" indent="0">
              <a:spcBef>
                <a:spcPts val="0"/>
              </a:spcBef>
              <a:buNone/>
            </a:pPr>
            <a:endParaRPr lang="en-CA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CA" dirty="0" smtClean="0"/>
              <a:t>Files are decoded and then CALM compliant loudness processing is performed.</a:t>
            </a:r>
          </a:p>
          <a:p>
            <a:pPr marL="0" indent="0">
              <a:spcBef>
                <a:spcPts val="0"/>
              </a:spcBef>
              <a:buNone/>
            </a:pPr>
            <a:endParaRPr lang="en-CA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CA" dirty="0" smtClean="0"/>
              <a:t>Metadata is merged and then essences are wrapped using a specific MXF flavour. </a:t>
            </a:r>
          </a:p>
          <a:p>
            <a:pPr marL="0" indent="0">
              <a:spcBef>
                <a:spcPts val="0"/>
              </a:spcBef>
              <a:buNone/>
            </a:pPr>
            <a:endParaRPr lang="en-CA" dirty="0"/>
          </a:p>
        </p:txBody>
      </p:sp>
      <p:pic>
        <p:nvPicPr>
          <p:cNvPr id="8" name="Picture 2" descr="F:\My Pictures\Cube-Tec\Dobbin Stuff\Job Designer\AudioAnalysis2.gif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30817" y="707291"/>
            <a:ext cx="5689389" cy="36564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9" name="Picture 3" descr="F:\My Pictures\Cube-Tec\Dobbin Stuff\Plug-ins\Start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707904" y="1563638"/>
            <a:ext cx="458350" cy="362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 descr="F:\My Pictures\Cube-Tec\Dobbin Stuff\Plug-ins\En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507854"/>
            <a:ext cx="463099" cy="33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Elbow Connector 17"/>
          <p:cNvCxnSpPr>
            <a:stCxn id="95" idx="3"/>
            <a:endCxn id="114" idx="0"/>
          </p:cNvCxnSpPr>
          <p:nvPr/>
        </p:nvCxnSpPr>
        <p:spPr>
          <a:xfrm flipV="1">
            <a:off x="2868254" y="2329244"/>
            <a:ext cx="699566" cy="1195734"/>
          </a:xfrm>
          <a:prstGeom prst="bentConnector4">
            <a:avLst>
              <a:gd name="adj1" fmla="val 28319"/>
              <a:gd name="adj2" fmla="val 110997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35" idx="0"/>
            <a:endCxn id="34" idx="2"/>
          </p:cNvCxnSpPr>
          <p:nvPr/>
        </p:nvCxnSpPr>
        <p:spPr>
          <a:xfrm rot="5400000" flipH="1" flipV="1">
            <a:off x="4527136" y="2738529"/>
            <a:ext cx="88192" cy="1588"/>
          </a:xfrm>
          <a:prstGeom prst="bentConnector3">
            <a:avLst>
              <a:gd name="adj1" fmla="val 76815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hape 22"/>
          <p:cNvCxnSpPr>
            <a:stCxn id="40" idx="0"/>
            <a:endCxn id="181" idx="2"/>
          </p:cNvCxnSpPr>
          <p:nvPr/>
        </p:nvCxnSpPr>
        <p:spPr>
          <a:xfrm rot="5400000" flipH="1" flipV="1">
            <a:off x="4465056" y="3597926"/>
            <a:ext cx="214987" cy="2477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hape 22"/>
          <p:cNvCxnSpPr/>
          <p:nvPr/>
        </p:nvCxnSpPr>
        <p:spPr>
          <a:xfrm rot="5400000">
            <a:off x="5372368" y="2284115"/>
            <a:ext cx="1007318" cy="1588"/>
          </a:xfrm>
          <a:prstGeom prst="bentConnector3">
            <a:avLst>
              <a:gd name="adj1" fmla="val 50000"/>
            </a:avLst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hape 11"/>
          <p:cNvCxnSpPr>
            <a:stCxn id="48" idx="2"/>
            <a:endCxn id="15" idx="1"/>
          </p:cNvCxnSpPr>
          <p:nvPr/>
        </p:nvCxnSpPr>
        <p:spPr>
          <a:xfrm rot="5400000">
            <a:off x="5260667" y="3268458"/>
            <a:ext cx="725977" cy="87085"/>
          </a:xfrm>
          <a:prstGeom prst="bentConnector4">
            <a:avLst>
              <a:gd name="adj1" fmla="val 38489"/>
              <a:gd name="adj2" fmla="val 362502"/>
            </a:avLst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hape 22"/>
          <p:cNvCxnSpPr>
            <a:stCxn id="9" idx="3"/>
            <a:endCxn id="47" idx="0"/>
          </p:cNvCxnSpPr>
          <p:nvPr/>
        </p:nvCxnSpPr>
        <p:spPr>
          <a:xfrm flipV="1">
            <a:off x="4166254" y="1618642"/>
            <a:ext cx="1500944" cy="126118"/>
          </a:xfrm>
          <a:prstGeom prst="bentConnector4">
            <a:avLst>
              <a:gd name="adj1" fmla="val 35105"/>
              <a:gd name="adj2" fmla="val 197991"/>
            </a:avLst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138416" y="2329244"/>
            <a:ext cx="865632" cy="365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138416" y="2782625"/>
            <a:ext cx="865632" cy="365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220072" y="1618642"/>
            <a:ext cx="894251" cy="37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220072" y="2571750"/>
            <a:ext cx="894250" cy="377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7" descr="F:\My Pictures\Cube-Tec\Dobbin Stuff\Plug-ins\End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3356960" y="3436907"/>
            <a:ext cx="422952" cy="33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9" name="Elbow Connector 78"/>
          <p:cNvCxnSpPr>
            <a:stCxn id="78" idx="3"/>
            <a:endCxn id="40" idx="3"/>
          </p:cNvCxnSpPr>
          <p:nvPr/>
        </p:nvCxnSpPr>
        <p:spPr>
          <a:xfrm>
            <a:off x="3779912" y="3604042"/>
            <a:ext cx="1238524" cy="291246"/>
          </a:xfrm>
          <a:prstGeom prst="bentConnector3">
            <a:avLst>
              <a:gd name="adj1" fmla="val 118457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Picture 3" descr="F:\My Pictures\Cube-Tec\Dobbin Stuff\Plug-ins\Start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2211920" y="3182062"/>
            <a:ext cx="656334" cy="68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2093566" y="2194485"/>
            <a:ext cx="894257" cy="377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8" name="Shape 11"/>
          <p:cNvCxnSpPr>
            <a:stCxn id="96" idx="2"/>
            <a:endCxn id="95" idx="0"/>
          </p:cNvCxnSpPr>
          <p:nvPr/>
        </p:nvCxnSpPr>
        <p:spPr>
          <a:xfrm rot="5400000">
            <a:off x="2235235" y="2876602"/>
            <a:ext cx="610312" cy="608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2093567" y="2643758"/>
            <a:ext cx="894257" cy="377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9" name="Elbow Connector 98"/>
          <p:cNvCxnSpPr>
            <a:stCxn id="95" idx="1"/>
            <a:endCxn id="97" idx="1"/>
          </p:cNvCxnSpPr>
          <p:nvPr/>
        </p:nvCxnSpPr>
        <p:spPr>
          <a:xfrm rot="10800000">
            <a:off x="2093568" y="2832392"/>
            <a:ext cx="118353" cy="692587"/>
          </a:xfrm>
          <a:prstGeom prst="bentConnector3">
            <a:avLst>
              <a:gd name="adj1" fmla="val 170081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Elbow Connector 102"/>
          <p:cNvCxnSpPr/>
          <p:nvPr/>
        </p:nvCxnSpPr>
        <p:spPr>
          <a:xfrm rot="5400000" flipH="1" flipV="1">
            <a:off x="3889024" y="639956"/>
            <a:ext cx="198581" cy="2910479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3135004" y="2329244"/>
            <a:ext cx="865632" cy="3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135004" y="2782625"/>
            <a:ext cx="865632" cy="365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9" name="Elbow Connector 17"/>
          <p:cNvCxnSpPr>
            <a:stCxn id="95" idx="2"/>
            <a:endCxn id="34" idx="0"/>
          </p:cNvCxnSpPr>
          <p:nvPr/>
        </p:nvCxnSpPr>
        <p:spPr>
          <a:xfrm rot="5400000" flipH="1" flipV="1">
            <a:off x="2786334" y="2082996"/>
            <a:ext cx="1538650" cy="2031145"/>
          </a:xfrm>
          <a:prstGeom prst="bentConnector5">
            <a:avLst>
              <a:gd name="adj1" fmla="val -8546"/>
              <a:gd name="adj2" fmla="val 74913"/>
              <a:gd name="adj3" fmla="val 108020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hape 11"/>
          <p:cNvCxnSpPr>
            <a:stCxn id="181" idx="1"/>
            <a:endCxn id="115" idx="2"/>
          </p:cNvCxnSpPr>
          <p:nvPr/>
        </p:nvCxnSpPr>
        <p:spPr>
          <a:xfrm rot="10800000">
            <a:off x="3567820" y="3147814"/>
            <a:ext cx="884874" cy="234872"/>
          </a:xfrm>
          <a:prstGeom prst="bentConnector2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1" name="Picture 7" descr="F:\My Pictures\Cube-Tec\Dobbin Stuff\Plug-ins\End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4452694" y="3273701"/>
            <a:ext cx="242187" cy="217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3" name="Shape 11"/>
          <p:cNvCxnSpPr>
            <a:stCxn id="181" idx="0"/>
            <a:endCxn id="35" idx="2"/>
          </p:cNvCxnSpPr>
          <p:nvPr/>
        </p:nvCxnSpPr>
        <p:spPr>
          <a:xfrm rot="16200000" flipV="1">
            <a:off x="4509567" y="3209480"/>
            <a:ext cx="125887" cy="2556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Rounded Rectangle 203"/>
          <p:cNvSpPr/>
          <p:nvPr/>
        </p:nvSpPr>
        <p:spPr>
          <a:xfrm>
            <a:off x="1933992" y="2006616"/>
            <a:ext cx="1224136" cy="2157193"/>
          </a:xfrm>
          <a:prstGeom prst="roundRect">
            <a:avLst/>
          </a:prstGeom>
          <a:gradFill flip="none" rotWithShape="1">
            <a:gsLst>
              <a:gs pos="0">
                <a:srgbClr val="B0E34B">
                  <a:alpha val="0"/>
                </a:srgbClr>
              </a:gs>
              <a:gs pos="76000">
                <a:schemeClr val="bg1">
                  <a:alpha val="15000"/>
                </a:schemeClr>
              </a:gs>
            </a:gsLst>
            <a:lin ang="0" scaled="0"/>
            <a:tileRect/>
          </a:gradFill>
          <a:ln w="38100">
            <a:solidFill>
              <a:srgbClr val="FF0000"/>
            </a:solidFill>
          </a:ln>
          <a:effectLst>
            <a:outerShdw blurRad="63500" dist="762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5400000"/>
            </a:lightRig>
          </a:scene3d>
          <a:sp3d contourW="12700" prstMaterial="dkEdge">
            <a:contourClr>
              <a:schemeClr val="accent6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CA" dirty="0" smtClean="0">
              <a:solidFill>
                <a:schemeClr val="tx1"/>
              </a:solidFill>
            </a:endParaRPr>
          </a:p>
        </p:txBody>
      </p:sp>
      <p:pic>
        <p:nvPicPr>
          <p:cNvPr id="203" name="Picture 5" descr="D:\My Pictures\Cube-Tec\QUADRIGA Stuff\Cursor.gi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860032" y="3062660"/>
            <a:ext cx="161925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4124186" y="3706657"/>
            <a:ext cx="894250" cy="377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0" name="Shape 22"/>
          <p:cNvCxnSpPr/>
          <p:nvPr/>
        </p:nvCxnSpPr>
        <p:spPr>
          <a:xfrm rot="5400000" flipH="1" flipV="1">
            <a:off x="4264261" y="2879489"/>
            <a:ext cx="1512168" cy="896689"/>
          </a:xfrm>
          <a:prstGeom prst="bentConnector5">
            <a:avLst>
              <a:gd name="adj1" fmla="val -4691"/>
              <a:gd name="adj2" fmla="val 59670"/>
              <a:gd name="adj3" fmla="val 115117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2" name="Picture 2" descr="C:\Documents and Settings\Rob Poretti\My Documents\My Pictures\Cube-Tec Images\Dobbin Stuff\Job Designer\Assimilator_Properties.png"/>
          <p:cNvPicPr>
            <a:picLocks noChangeAspect="1"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6228184" y="699542"/>
            <a:ext cx="2693099" cy="3672408"/>
          </a:xfrm>
          <a:prstGeom prst="rect">
            <a:avLst/>
          </a:prstGeom>
          <a:noFill/>
        </p:spPr>
      </p:pic>
      <p:cxnSp>
        <p:nvCxnSpPr>
          <p:cNvPr id="73" name="Shape 22"/>
          <p:cNvCxnSpPr>
            <a:stCxn id="115" idx="0"/>
            <a:endCxn id="114" idx="2"/>
          </p:cNvCxnSpPr>
          <p:nvPr/>
        </p:nvCxnSpPr>
        <p:spPr>
          <a:xfrm rot="5400000" flipH="1" flipV="1">
            <a:off x="3523724" y="2738529"/>
            <a:ext cx="88193" cy="1588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3491880" y="3795886"/>
            <a:ext cx="1632311" cy="876916"/>
            <a:chOff x="3491880" y="3795886"/>
            <a:chExt cx="1632311" cy="876916"/>
          </a:xfrm>
        </p:grpSpPr>
        <p:sp>
          <p:nvSpPr>
            <p:cNvPr id="76" name="TextBox 75"/>
            <p:cNvSpPr txBox="1"/>
            <p:nvPr/>
          </p:nvSpPr>
          <p:spPr>
            <a:xfrm>
              <a:off x="3812165" y="4395803"/>
              <a:ext cx="1312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C032"/>
                  </a:solidFill>
                </a:rPr>
                <a:t>Cube-Workflow</a:t>
              </a:r>
              <a:endParaRPr lang="en-CA" sz="1200" b="1" dirty="0">
                <a:solidFill>
                  <a:srgbClr val="00C032"/>
                </a:solidFill>
              </a:endParaRPr>
            </a:p>
          </p:txBody>
        </p:sp>
        <p:sp>
          <p:nvSpPr>
            <p:cNvPr id="80" name="Bent Arrow 79"/>
            <p:cNvSpPr/>
            <p:nvPr/>
          </p:nvSpPr>
          <p:spPr>
            <a:xfrm rot="16200000">
              <a:off x="3275856" y="4011910"/>
              <a:ext cx="792088" cy="360040"/>
            </a:xfrm>
            <a:prstGeom prst="bentArrow">
              <a:avLst/>
            </a:prstGeom>
            <a:gradFill>
              <a:gsLst>
                <a:gs pos="0">
                  <a:srgbClr val="00C032"/>
                </a:gs>
                <a:gs pos="80000">
                  <a:srgbClr val="92D050"/>
                </a:gs>
                <a:gs pos="100000">
                  <a:srgbClr val="66FF33"/>
                </a:gs>
              </a:gsLst>
            </a:gradFill>
            <a:ln>
              <a:solidFill>
                <a:srgbClr val="5BDA46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12700" contourW="6350">
              <a:bevelT w="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 animBg="1"/>
      <p:bldP spid="20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dirty="0" smtClean="0"/>
              <a:t>Cube-Tec Archiving Suite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92500" lnSpcReduction="20000"/>
          </a:bodyPr>
          <a:lstStyle/>
          <a:p>
            <a:r>
              <a:rPr lang="en-US" dirty="0" smtClean="0"/>
              <a:t>Audio Analysis &amp; Processing in Multi-Media Formats</a:t>
            </a:r>
            <a:endParaRPr lang="en-US" dirty="0"/>
          </a:p>
        </p:txBody>
      </p:sp>
      <p:sp>
        <p:nvSpPr>
          <p:cNvPr id="57" name="Content Placeholder 4"/>
          <p:cNvSpPr>
            <a:spLocks noGrp="1"/>
          </p:cNvSpPr>
          <p:nvPr>
            <p:ph sz="quarter" idx="12"/>
          </p:nvPr>
        </p:nvSpPr>
        <p:spPr>
          <a:xfrm>
            <a:off x="683568" y="1563638"/>
            <a:ext cx="7930133" cy="1368152"/>
          </a:xfrm>
        </p:spPr>
        <p:txBody>
          <a:bodyPr numCol="3" spcCol="180000">
            <a:noAutofit/>
          </a:bodyPr>
          <a:lstStyle/>
          <a:p>
            <a:r>
              <a:rPr lang="en-CA" sz="1200" dirty="0" smtClean="0"/>
              <a:t>Friendly GUI - purpose-built digitization engine.</a:t>
            </a:r>
          </a:p>
          <a:p>
            <a:r>
              <a:rPr lang="en-CA" sz="1200" dirty="0" smtClean="0"/>
              <a:t>Import modules for popular legacy media formats.</a:t>
            </a:r>
          </a:p>
          <a:p>
            <a:r>
              <a:rPr lang="en-CA" sz="1200" dirty="0" smtClean="0"/>
              <a:t>Emphasis on quality supervision and metadata.</a:t>
            </a:r>
          </a:p>
          <a:p>
            <a:r>
              <a:rPr lang="en-CA" sz="1200" dirty="0" smtClean="0"/>
              <a:t>Management &amp; supervision software.</a:t>
            </a:r>
          </a:p>
          <a:p>
            <a:r>
              <a:rPr lang="en-CA" sz="1200" dirty="0" smtClean="0"/>
              <a:t>Bi-directionally integrates metadata with Cube-Tec suite.</a:t>
            </a:r>
          </a:p>
          <a:p>
            <a:r>
              <a:rPr lang="en-US" sz="1200" dirty="0" smtClean="0"/>
              <a:t>Easily customizable: Employs Business Process Modeling.</a:t>
            </a:r>
            <a:endParaRPr lang="en-CA" sz="1200" dirty="0" smtClean="0"/>
          </a:p>
          <a:p>
            <a:r>
              <a:rPr lang="en-CA" sz="1200" dirty="0" smtClean="0"/>
              <a:t>Scalable, distributed, media batch processor.</a:t>
            </a:r>
          </a:p>
          <a:p>
            <a:r>
              <a:rPr lang="en-CA" sz="1200" dirty="0" smtClean="0"/>
              <a:t>Simple graphical interface for creating workflow processes.</a:t>
            </a:r>
          </a:p>
          <a:p>
            <a:r>
              <a:rPr lang="en-CA" sz="1200" dirty="0" smtClean="0"/>
              <a:t>Powerful decision making and complete reporting .</a:t>
            </a:r>
            <a:endParaRPr lang="en-US" sz="1200" dirty="0"/>
          </a:p>
        </p:txBody>
      </p:sp>
      <p:pic>
        <p:nvPicPr>
          <p:cNvPr id="58" name="Picture 2" descr="D:\My Pictures\Cube-Tec\QUADRIGA Stuff\images\Buttons_03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862405" y="1021042"/>
            <a:ext cx="1409700" cy="377243"/>
          </a:xfrm>
          <a:prstGeom prst="rect">
            <a:avLst/>
          </a:prstGeom>
          <a:noFill/>
        </p:spPr>
      </p:pic>
      <p:pic>
        <p:nvPicPr>
          <p:cNvPr id="59" name="Picture 3" descr="D:\My Pictures\Cube-Tec\QUADRIGA Stuff\images\Buttons_0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1000114"/>
            <a:ext cx="1114425" cy="409575"/>
          </a:xfrm>
          <a:prstGeom prst="rect">
            <a:avLst/>
          </a:prstGeom>
          <a:noFill/>
        </p:spPr>
      </p:pic>
      <p:pic>
        <p:nvPicPr>
          <p:cNvPr id="60" name="Picture 4" descr="D:\My Pictures\Cube-Tec\QUADRIGA Stuff\images\Buttons_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43675" y="1000114"/>
            <a:ext cx="1800225" cy="409575"/>
          </a:xfrm>
          <a:prstGeom prst="rect">
            <a:avLst/>
          </a:prstGeom>
          <a:noFill/>
        </p:spPr>
      </p:pic>
      <p:grpSp>
        <p:nvGrpSpPr>
          <p:cNvPr id="2" name="Group 15"/>
          <p:cNvGrpSpPr/>
          <p:nvPr/>
        </p:nvGrpSpPr>
        <p:grpSpPr>
          <a:xfrm>
            <a:off x="1285852" y="2943190"/>
            <a:ext cx="1357322" cy="1428760"/>
            <a:chOff x="2571736" y="1000108"/>
            <a:chExt cx="1357322" cy="185738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grpSpPr>
        <p:grpSp>
          <p:nvGrpSpPr>
            <p:cNvPr id="5" name="Diagram group"/>
            <p:cNvGrpSpPr/>
            <p:nvPr/>
          </p:nvGrpSpPr>
          <p:grpSpPr>
            <a:xfrm>
              <a:off x="2571736" y="1000108"/>
              <a:ext cx="1357322" cy="1857388"/>
              <a:chOff x="1973579" y="2409623"/>
              <a:chExt cx="1691640" cy="1606415"/>
            </a:xfrm>
            <a:scene3d>
              <a:camera prst="perspectiveRelaxedModerately" zoom="92000"/>
              <a:lightRig rig="balanced" dir="t">
                <a:rot lat="0" lon="0" rev="12700000"/>
              </a:lightRig>
            </a:scene3d>
          </p:grpSpPr>
          <p:grpSp>
            <p:nvGrpSpPr>
              <p:cNvPr id="6" name="Group 10"/>
              <p:cNvGrpSpPr/>
              <p:nvPr/>
            </p:nvGrpSpPr>
            <p:grpSpPr>
              <a:xfrm>
                <a:off x="1973579" y="2409623"/>
                <a:ext cx="1691640" cy="1606415"/>
                <a:chOff x="1973579" y="2409623"/>
                <a:chExt cx="1691640" cy="1606415"/>
              </a:xfrm>
            </p:grpSpPr>
            <p:sp>
              <p:nvSpPr>
                <p:cNvPr id="65" name="Rounded Rectangle 64"/>
                <p:cNvSpPr/>
                <p:nvPr/>
              </p:nvSpPr>
              <p:spPr>
                <a:xfrm>
                  <a:off x="1973579" y="2409623"/>
                  <a:ext cx="1691640" cy="160641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6">
                        <a:shade val="30000"/>
                        <a:satMod val="115000"/>
                      </a:schemeClr>
                    </a:gs>
                    <a:gs pos="50000">
                      <a:schemeClr val="accent6"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sp3d extrusionH="76200">
                  <a:bevelT/>
                </a:sp3d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sp>
            <p:sp>
              <p:nvSpPr>
                <p:cNvPr id="66" name="Rounded Rectangle 4"/>
                <p:cNvSpPr/>
                <p:nvPr/>
              </p:nvSpPr>
              <p:spPr>
                <a:xfrm>
                  <a:off x="2051998" y="2488042"/>
                  <a:ext cx="1534802" cy="1449577"/>
                </a:xfrm>
                <a:prstGeom prst="rect">
                  <a:avLst/>
                </a:prstGeom>
                <a:sp3d z="50080"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06680" tIns="180000" rIns="106680" bIns="106680" numCol="1" spcCol="1270" anchor="t" anchorCtr="0">
                  <a:noAutofit/>
                </a:bodyPr>
                <a:lstStyle/>
                <a:p>
                  <a:pPr lvl="0" algn="ctr" defTabSz="12446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600" kern="1200" dirty="0" smtClean="0">
                      <a:effectLst>
                        <a:innerShdw blurRad="114300">
                          <a:prstClr val="black"/>
                        </a:innerShdw>
                      </a:effectLst>
                    </a:rPr>
                    <a:t>QUADRIGA</a:t>
                  </a:r>
                  <a:endParaRPr lang="en-US" sz="1600" kern="1200" dirty="0">
                    <a:effectLst>
                      <a:innerShdw blurRad="114300">
                        <a:prstClr val="black"/>
                      </a:innerShdw>
                    </a:effectLst>
                  </a:endParaRPr>
                </a:p>
              </p:txBody>
            </p:sp>
          </p:grpSp>
        </p:grpSp>
        <p:pic>
          <p:nvPicPr>
            <p:cNvPr id="63" name="Picture 62" descr="QUADRIGA_Icon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00961" y="1727134"/>
              <a:ext cx="771525" cy="891540"/>
            </a:xfrm>
            <a:prstGeom prst="rect">
              <a:avLst/>
            </a:prstGeom>
          </p:spPr>
        </p:pic>
      </p:grpSp>
      <p:grpSp>
        <p:nvGrpSpPr>
          <p:cNvPr id="7" name="Group 16"/>
          <p:cNvGrpSpPr/>
          <p:nvPr/>
        </p:nvGrpSpPr>
        <p:grpSpPr>
          <a:xfrm>
            <a:off x="6553209" y="2943190"/>
            <a:ext cx="1357322" cy="1428760"/>
            <a:chOff x="2571736" y="1000108"/>
            <a:chExt cx="1357322" cy="185738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grpSpPr>
        <p:grpSp>
          <p:nvGrpSpPr>
            <p:cNvPr id="8" name="Diagram group"/>
            <p:cNvGrpSpPr/>
            <p:nvPr/>
          </p:nvGrpSpPr>
          <p:grpSpPr>
            <a:xfrm>
              <a:off x="2571736" y="1000108"/>
              <a:ext cx="1357322" cy="1857388"/>
              <a:chOff x="1973579" y="2409623"/>
              <a:chExt cx="1691640" cy="1606415"/>
            </a:xfrm>
            <a:scene3d>
              <a:camera prst="perspectiveRelaxedModerately" zoom="92000"/>
              <a:lightRig rig="balanced" dir="t">
                <a:rot lat="0" lon="0" rev="12700000"/>
              </a:lightRig>
            </a:scene3d>
          </p:grpSpPr>
          <p:grpSp>
            <p:nvGrpSpPr>
              <p:cNvPr id="9" name="Group 19"/>
              <p:cNvGrpSpPr/>
              <p:nvPr/>
            </p:nvGrpSpPr>
            <p:grpSpPr>
              <a:xfrm>
                <a:off x="1973579" y="2409623"/>
                <a:ext cx="1691640" cy="1606415"/>
                <a:chOff x="1973579" y="2409623"/>
                <a:chExt cx="1691640" cy="1606415"/>
              </a:xfrm>
            </p:grpSpPr>
            <p:sp>
              <p:nvSpPr>
                <p:cNvPr id="71" name="Rounded Rectangle 70"/>
                <p:cNvSpPr/>
                <p:nvPr/>
              </p:nvSpPr>
              <p:spPr>
                <a:xfrm>
                  <a:off x="1973579" y="2409623"/>
                  <a:ext cx="1691640" cy="160641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6">
                        <a:shade val="30000"/>
                        <a:satMod val="115000"/>
                      </a:schemeClr>
                    </a:gs>
                    <a:gs pos="50000">
                      <a:schemeClr val="accent6"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sp3d extrusionH="76200">
                  <a:bevelT/>
                </a:sp3d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sp>
            <p:sp>
              <p:nvSpPr>
                <p:cNvPr id="72" name="Rounded Rectangle 4"/>
                <p:cNvSpPr/>
                <p:nvPr/>
              </p:nvSpPr>
              <p:spPr>
                <a:xfrm>
                  <a:off x="2051998" y="2488042"/>
                  <a:ext cx="1534802" cy="1449577"/>
                </a:xfrm>
                <a:prstGeom prst="rect">
                  <a:avLst/>
                </a:prstGeom>
                <a:sp3d z="50080"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06680" tIns="180000" rIns="106680" bIns="106680" numCol="1" spcCol="1270" anchor="t" anchorCtr="0">
                  <a:noAutofit/>
                </a:bodyPr>
                <a:lstStyle/>
                <a:p>
                  <a:pPr lvl="0" algn="ctr" defTabSz="12446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600" kern="1200" dirty="0" smtClean="0"/>
                    <a:t>DOBBIN</a:t>
                  </a:r>
                </a:p>
              </p:txBody>
            </p:sp>
          </p:grpSp>
        </p:grpSp>
        <p:pic>
          <p:nvPicPr>
            <p:cNvPr id="69" name="Picture 68" descr="QUADRIGA_Icon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81504" y="1727133"/>
              <a:ext cx="771525" cy="8915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" name="Group 72"/>
          <p:cNvGrpSpPr/>
          <p:nvPr/>
        </p:nvGrpSpPr>
        <p:grpSpPr>
          <a:xfrm>
            <a:off x="3912393" y="2943190"/>
            <a:ext cx="1357322" cy="1428760"/>
            <a:chOff x="3571868" y="1857364"/>
            <a:chExt cx="1357322" cy="185738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grpSpPr>
        <p:grpSp>
          <p:nvGrpSpPr>
            <p:cNvPr id="11" name="Diagram group"/>
            <p:cNvGrpSpPr/>
            <p:nvPr/>
          </p:nvGrpSpPr>
          <p:grpSpPr>
            <a:xfrm>
              <a:off x="3571868" y="1857364"/>
              <a:ext cx="1357322" cy="1857388"/>
              <a:chOff x="1973579" y="2409623"/>
              <a:chExt cx="1691640" cy="1606415"/>
            </a:xfrm>
            <a:scene3d>
              <a:camera prst="perspectiveRelaxedModerately" zoom="92000"/>
              <a:lightRig rig="balanced" dir="t">
                <a:rot lat="0" lon="0" rev="12700000"/>
              </a:lightRig>
            </a:scene3d>
          </p:grpSpPr>
          <p:grpSp>
            <p:nvGrpSpPr>
              <p:cNvPr id="12" name="Group 19"/>
              <p:cNvGrpSpPr/>
              <p:nvPr/>
            </p:nvGrpSpPr>
            <p:grpSpPr>
              <a:xfrm>
                <a:off x="1973579" y="2409623"/>
                <a:ext cx="1691640" cy="1606415"/>
                <a:chOff x="1973579" y="2409623"/>
                <a:chExt cx="1691640" cy="1606415"/>
              </a:xfrm>
            </p:grpSpPr>
            <p:sp>
              <p:nvSpPr>
                <p:cNvPr id="77" name="Rounded Rectangle 18"/>
                <p:cNvSpPr/>
                <p:nvPr/>
              </p:nvSpPr>
              <p:spPr>
                <a:xfrm>
                  <a:off x="1973579" y="2409623"/>
                  <a:ext cx="1691640" cy="160641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6">
                        <a:shade val="30000"/>
                        <a:satMod val="115000"/>
                      </a:schemeClr>
                    </a:gs>
                    <a:gs pos="50000">
                      <a:schemeClr val="accent6"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sp3d extrusionH="76200">
                  <a:bevelT/>
                </a:sp3d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sp>
            <p:sp>
              <p:nvSpPr>
                <p:cNvPr id="78" name="Rounded Rectangle 4"/>
                <p:cNvSpPr/>
                <p:nvPr/>
              </p:nvSpPr>
              <p:spPr>
                <a:xfrm>
                  <a:off x="2051998" y="2488042"/>
                  <a:ext cx="1534802" cy="1449577"/>
                </a:xfrm>
                <a:prstGeom prst="rect">
                  <a:avLst/>
                </a:prstGeom>
                <a:sp3d z="50080"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0" tIns="180000" rIns="0" bIns="106680" numCol="1" spcCol="1270" anchor="t" anchorCtr="0">
                  <a:noAutofit/>
                </a:bodyPr>
                <a:lstStyle/>
                <a:p>
                  <a:pPr lvl="0" algn="ctr" defTabSz="1244600">
                    <a:lnSpc>
                      <a:spcPct val="7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600" kern="1200" dirty="0" smtClean="0"/>
                    <a:t>CUBE </a:t>
                  </a:r>
                  <a:r>
                    <a:rPr lang="en-CA" sz="1600" dirty="0" smtClean="0"/>
                    <a:t>WORKFLOW</a:t>
                  </a:r>
                  <a:endParaRPr lang="en-US" sz="1600" kern="1200" dirty="0" smtClean="0"/>
                </a:p>
              </p:txBody>
            </p:sp>
          </p:grpSp>
        </p:grpSp>
        <p:pic>
          <p:nvPicPr>
            <p:cNvPr id="75" name="Picture 74" descr="QUADRIGA_Icon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87303" y="2612966"/>
              <a:ext cx="785870" cy="92875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3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4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5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3" dur="5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4" dur="5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5" dur="5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8" dur="5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9" dur="5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60" dur="5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8" dur="5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69" dur="5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0" dur="5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78" dur="500" fill="hold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9" dur="500" fill="hold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0" dur="500" fill="hold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93" dur="500" fill="hold"/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94" dur="500" fill="hold"/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95" dur="500" fill="hold"/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03" dur="500" fill="hold"/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04" dur="500" fill="hold"/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05" dur="500" fill="hold"/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3" dur="500" fill="hold"/>
                                        <p:tgtEl>
                                          <p:spTgt spid="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14" dur="500" fill="hold"/>
                                        <p:tgtEl>
                                          <p:spTgt spid="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15" dur="500" fill="hold"/>
                                        <p:tgtEl>
                                          <p:spTgt spid="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71345"/>
            <a:ext cx="4248472" cy="2984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611560" y="1179301"/>
            <a:ext cx="4248472" cy="2976625"/>
            <a:chOff x="611560" y="1131590"/>
            <a:chExt cx="4248472" cy="224130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611560" y="1131590"/>
              <a:ext cx="4248472" cy="2022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611560" y="3219822"/>
              <a:ext cx="4248472" cy="153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Loudness Assimilator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Audio Analysis &amp; Processing in Multi-Media Formats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4644008" y="1071563"/>
            <a:ext cx="3888432" cy="3375422"/>
          </a:xfrm>
        </p:spPr>
        <p:txBody>
          <a:bodyPr/>
          <a:lstStyle/>
          <a:p>
            <a:r>
              <a:rPr lang="en-US" dirty="0" smtClean="0"/>
              <a:t>Loudness Assimilator metadata includes old &amp; new loudness specifications for EBU R128 and ITU 1770 standards.</a:t>
            </a:r>
          </a:p>
          <a:p>
            <a:r>
              <a:rPr lang="en-US" sz="1400" dirty="0" smtClean="0"/>
              <a:t> </a:t>
            </a:r>
          </a:p>
          <a:p>
            <a:r>
              <a:rPr lang="en-US" dirty="0" smtClean="0"/>
              <a:t>A Loudness curve chart can also be displayed as histograms - displaying continuous loudness over file duration. 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(Cube-Workflow Dashboard)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Video Restoration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Audio Analysis &amp; Processing in Multi-Media Formats</a:t>
            </a:r>
            <a:endParaRPr lang="en-US" dirty="0"/>
          </a:p>
        </p:txBody>
      </p:sp>
      <p:pic>
        <p:nvPicPr>
          <p:cNvPr id="8" name="Picture 4" descr="C:\Documents and Settings\Rob Poretti\My Documents\My Pictures\Cube-Tec Images\Dobbin Stuff\Dobbin VIdeo\DV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51670"/>
            <a:ext cx="2232247" cy="845549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054" y="1149186"/>
            <a:ext cx="21431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3"/>
          <p:cNvSpPr txBox="1">
            <a:spLocks/>
          </p:cNvSpPr>
          <p:nvPr/>
        </p:nvSpPr>
        <p:spPr bwMode="auto">
          <a:xfrm>
            <a:off x="2555776" y="1071563"/>
            <a:ext cx="6106166" cy="171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marL="342900" lvl="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</a:rPr>
              <a:t>With over 20 years of research and development the </a:t>
            </a:r>
            <a:r>
              <a:rPr lang="en-US" sz="1600" b="1" dirty="0" smtClean="0">
                <a:solidFill>
                  <a:schemeClr val="bg1"/>
                </a:solidFill>
              </a:rPr>
              <a:t>Digital Vision Optics </a:t>
            </a:r>
            <a:r>
              <a:rPr lang="en-US" sz="1600" dirty="0" smtClean="0">
                <a:solidFill>
                  <a:schemeClr val="bg1"/>
                </a:solidFill>
              </a:rPr>
              <a:t>(</a:t>
            </a:r>
            <a:r>
              <a:rPr lang="en-US" sz="1600" b="1" dirty="0" smtClean="0">
                <a:solidFill>
                  <a:schemeClr val="bg1"/>
                </a:solidFill>
              </a:rPr>
              <a:t>DVO</a:t>
            </a:r>
            <a:r>
              <a:rPr lang="en-US" sz="1600" dirty="0" smtClean="0">
                <a:solidFill>
                  <a:schemeClr val="bg1"/>
                </a:solidFill>
              </a:rPr>
              <a:t>) software tools have become one of the most revered toolsets in the post production industry. 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Known for presenting the best image manipulation tools for restoration, enhancement and format conversion, they were previously available only on the </a:t>
            </a:r>
            <a:r>
              <a:rPr lang="en-US" sz="1600" dirty="0" err="1" smtClean="0">
                <a:solidFill>
                  <a:schemeClr val="bg1"/>
                </a:solidFill>
              </a:rPr>
              <a:t>Nucoda</a:t>
            </a:r>
            <a:r>
              <a:rPr lang="en-US" sz="1600" dirty="0" smtClean="0">
                <a:solidFill>
                  <a:schemeClr val="bg1"/>
                </a:solidFill>
              </a:rPr>
              <a:t> and Phoenix platforms.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515296" y="3363838"/>
            <a:ext cx="1440160" cy="920451"/>
            <a:chOff x="395536" y="3350103"/>
            <a:chExt cx="1440160" cy="920451"/>
          </a:xfrm>
        </p:grpSpPr>
        <p:pic>
          <p:nvPicPr>
            <p:cNvPr id="7" name="Picture 4" descr="C:\Documents and Settings\Rob Poretti\My Documents\My Pictures\Cube-Tec Images\Dobbin Stuff\Dobbin VIdeo\DVO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00C032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459453" y="3350103"/>
              <a:ext cx="1260396" cy="477423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395536" y="3747334"/>
              <a:ext cx="14401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pc="300" dirty="0" smtClean="0">
                  <a:solidFill>
                    <a:srgbClr val="006600"/>
                  </a:solidFill>
                  <a:latin typeface="Arial Black" pitchFamily="34" charset="0"/>
                </a:rPr>
                <a:t>DUST</a:t>
              </a:r>
              <a:endParaRPr lang="en-US" sz="2800" spc="300" dirty="0">
                <a:solidFill>
                  <a:srgbClr val="006600"/>
                </a:solidFill>
                <a:latin typeface="Arial Black" pitchFamily="34" charset="0"/>
              </a:endParaRPr>
            </a:p>
          </p:txBody>
        </p:sp>
      </p:grpSp>
      <p:sp>
        <p:nvSpPr>
          <p:cNvPr id="13" name="Content Placeholder 3"/>
          <p:cNvSpPr txBox="1">
            <a:spLocks/>
          </p:cNvSpPr>
          <p:nvPr/>
        </p:nvSpPr>
        <p:spPr bwMode="auto">
          <a:xfrm>
            <a:off x="2555776" y="3363839"/>
            <a:ext cx="6106166" cy="1296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42900" lvl="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</a:rPr>
              <a:t>“</a:t>
            </a:r>
            <a:r>
              <a:rPr lang="en-US" sz="1600" i="1" dirty="0" smtClean="0">
                <a:solidFill>
                  <a:schemeClr val="bg1"/>
                </a:solidFill>
              </a:rPr>
              <a:t>Fully automatic and highly accurate film dirt and dust concealment and video drop-out removal system, that will automatically remove a high degree of visible imperfections without introducing artifacts</a:t>
            </a:r>
            <a:r>
              <a:rPr lang="en-US" sz="1600" dirty="0" smtClean="0">
                <a:solidFill>
                  <a:schemeClr val="bg1"/>
                </a:solidFill>
              </a:rPr>
              <a:t>.”</a:t>
            </a:r>
            <a:br>
              <a:rPr lang="en-US" sz="1600" dirty="0" smtClean="0">
                <a:solidFill>
                  <a:schemeClr val="bg1"/>
                </a:solidFill>
              </a:rPr>
            </a:br>
            <a:endParaRPr lang="en-CA" sz="1600" i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47664" y="2850490"/>
            <a:ext cx="578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i="1" dirty="0" smtClean="0">
                <a:solidFill>
                  <a:schemeClr val="bg1"/>
                </a:solidFill>
              </a:rPr>
              <a:t>Now, they are available as Dobbin FPU’s by Cube-Tec.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4" grpId="1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DVO Dust:</a:t>
            </a:r>
            <a:endParaRPr lang="en-CA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Audio Analysis &amp; Processing in Multi-Media Formats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588224" y="1071562"/>
            <a:ext cx="2088232" cy="3516411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“Dust busting” manually is hugely time consuming and expensive. 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DVO Dust works automatically and intelligently, it can turn in excellent results around ten times faster than a manual operator - without the artifacts some algorithms leave behind.</a:t>
            </a:r>
          </a:p>
          <a:p>
            <a:pPr marL="0" indent="0">
              <a:spcBef>
                <a:spcPts val="0"/>
              </a:spcBef>
              <a:buNone/>
            </a:pPr>
            <a:endParaRPr lang="en-CA" dirty="0" smtClean="0"/>
          </a:p>
        </p:txBody>
      </p:sp>
      <p:grpSp>
        <p:nvGrpSpPr>
          <p:cNvPr id="2" name="Group 32"/>
          <p:cNvGrpSpPr/>
          <p:nvPr/>
        </p:nvGrpSpPr>
        <p:grpSpPr>
          <a:xfrm>
            <a:off x="634807" y="723475"/>
            <a:ext cx="5881409" cy="3656490"/>
            <a:chOff x="428626" y="571500"/>
            <a:chExt cx="7500043" cy="5105400"/>
          </a:xfrm>
        </p:grpSpPr>
        <p:pic>
          <p:nvPicPr>
            <p:cNvPr id="8" name="Picture 2" descr="F:\My Pictures\Cube-Tec\Dobbin Stuff\Job Designer\AudioAnalysis2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26" y="571500"/>
              <a:ext cx="7500043" cy="5105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9" name="Picture 3" descr="F:\My Pictures\Cube-Tec\Dobbin Stuff\Plug-ins\Start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3888349" y="1767181"/>
              <a:ext cx="584493" cy="58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Elbow Connector 13"/>
            <p:cNvCxnSpPr>
              <a:stCxn id="9" idx="2"/>
              <a:endCxn id="28" idx="0"/>
            </p:cNvCxnSpPr>
            <p:nvPr/>
          </p:nvCxnSpPr>
          <p:spPr>
            <a:xfrm rot="5400000" flipH="1" flipV="1">
              <a:off x="4947348" y="1279454"/>
              <a:ext cx="305465" cy="1838972"/>
            </a:xfrm>
            <a:prstGeom prst="bentConnector5">
              <a:avLst>
                <a:gd name="adj1" fmla="val -104491"/>
                <a:gd name="adj2" fmla="val 42443"/>
                <a:gd name="adj3" fmla="val 204491"/>
              </a:avLst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7" descr="F:\My Pictures\Cube-Tec\Dobbin Stuff\Plug-ins\End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88349" y="4381264"/>
              <a:ext cx="590549" cy="466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3" name="Shape 22"/>
            <p:cNvCxnSpPr/>
            <p:nvPr/>
          </p:nvCxnSpPr>
          <p:spPr>
            <a:xfrm rot="5400000" flipH="1" flipV="1">
              <a:off x="4707111" y="3404116"/>
              <a:ext cx="1965771" cy="2025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hape 22"/>
            <p:cNvCxnSpPr>
              <a:endCxn id="29" idx="0"/>
            </p:cNvCxnSpPr>
            <p:nvPr/>
          </p:nvCxnSpPr>
          <p:spPr>
            <a:xfrm rot="16200000" flipH="1">
              <a:off x="6093174" y="2513769"/>
              <a:ext cx="905624" cy="416366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hape 11"/>
            <p:cNvCxnSpPr>
              <a:stCxn id="29" idx="2"/>
            </p:cNvCxnSpPr>
            <p:nvPr/>
          </p:nvCxnSpPr>
          <p:spPr>
            <a:xfrm rot="5400000">
              <a:off x="6056369" y="3982959"/>
              <a:ext cx="979238" cy="416366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hape 11"/>
            <p:cNvCxnSpPr>
              <a:stCxn id="32" idx="2"/>
              <a:endCxn id="15" idx="3"/>
            </p:cNvCxnSpPr>
            <p:nvPr/>
          </p:nvCxnSpPr>
          <p:spPr>
            <a:xfrm rot="5400000" flipH="1">
              <a:off x="5113833" y="3979693"/>
              <a:ext cx="270798" cy="1540668"/>
            </a:xfrm>
            <a:prstGeom prst="bentConnector4">
              <a:avLst>
                <a:gd name="adj1" fmla="val -117868"/>
                <a:gd name="adj2" fmla="val 68504"/>
              </a:avLst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572000" y="1779662"/>
            <a:ext cx="894259" cy="377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148064" y="2571750"/>
            <a:ext cx="894257" cy="377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9" descr="F:\My Pictures\Cube-Tec\Dobbin Stuff\Plug-ins\MPEF-Enc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572000" y="3435846"/>
            <a:ext cx="894257" cy="377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4848" y="723818"/>
            <a:ext cx="7879860" cy="3701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 descr="C:\Documents and Settings\Rob\My Documents\Cube-Tec\Powerpoint\Client Logos\britishlibrary_698313.jpg"/>
          <p:cNvPicPr>
            <a:picLocks noChangeAspect="1" noChangeArrowheads="1"/>
          </p:cNvPicPr>
          <p:nvPr/>
        </p:nvPicPr>
        <p:blipFill>
          <a:blip r:embed="rId3" cstate="print">
            <a:lum bright="-20000" contrast="-30000"/>
          </a:blip>
          <a:srcRect/>
          <a:stretch>
            <a:fillRect/>
          </a:stretch>
        </p:blipFill>
        <p:spPr bwMode="auto">
          <a:xfrm>
            <a:off x="6948264" y="1059582"/>
            <a:ext cx="914779" cy="1779662"/>
          </a:xfrm>
          <a:prstGeom prst="rect">
            <a:avLst/>
          </a:prstGeom>
          <a:noFill/>
          <a:effectLst/>
        </p:spPr>
      </p:pic>
      <p:pic>
        <p:nvPicPr>
          <p:cNvPr id="29" name="Picture 1043" descr="WDR mediagroup GmbH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lum bright="-20000" contrast="-30000"/>
          </a:blip>
          <a:srcRect/>
          <a:stretch>
            <a:fillRect/>
          </a:stretch>
        </p:blipFill>
        <p:spPr bwMode="auto">
          <a:xfrm rot="5400000">
            <a:off x="5970565" y="1893265"/>
            <a:ext cx="2058864" cy="823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6" descr="C:\Documents and Settings\Rob\My Documents\Cube-Tec\Powerpoint\Client Logos\SLNSW_logo.jpg"/>
          <p:cNvPicPr>
            <a:picLocks noChangeAspect="1" noChangeArrowheads="1"/>
          </p:cNvPicPr>
          <p:nvPr/>
        </p:nvPicPr>
        <p:blipFill>
          <a:blip r:embed="rId6" cstate="print">
            <a:lum bright="-20000" contrast="-20000"/>
          </a:blip>
          <a:srcRect l="6299" t="5860" r="5039" b="5860"/>
          <a:stretch>
            <a:fillRect/>
          </a:stretch>
        </p:blipFill>
        <p:spPr bwMode="auto">
          <a:xfrm>
            <a:off x="6660232" y="2067694"/>
            <a:ext cx="1025443" cy="878088"/>
          </a:xfrm>
          <a:prstGeom prst="rect">
            <a:avLst/>
          </a:prstGeom>
          <a:noFill/>
        </p:spPr>
      </p:pic>
      <p:pic>
        <p:nvPicPr>
          <p:cNvPr id="25" name="Picture 7" descr="C:\Documents and Settings\Rob\My Documents\Cube-Tec\Powerpoint\Client Logos\ScreenSound Australia.jpg"/>
          <p:cNvPicPr>
            <a:picLocks noChangeAspect="1" noChangeArrowheads="1"/>
          </p:cNvPicPr>
          <p:nvPr/>
        </p:nvPicPr>
        <p:blipFill>
          <a:blip r:embed="rId7" cstate="print">
            <a:lum bright="-20000" contrast="-20000"/>
          </a:blip>
          <a:stretch>
            <a:fillRect/>
          </a:stretch>
        </p:blipFill>
        <p:spPr bwMode="auto">
          <a:xfrm>
            <a:off x="323528" y="797188"/>
            <a:ext cx="2276580" cy="635325"/>
          </a:xfrm>
          <a:prstGeom prst="rect">
            <a:avLst/>
          </a:prstGeom>
          <a:noFill/>
        </p:spPr>
      </p:pic>
      <p:pic>
        <p:nvPicPr>
          <p:cNvPr id="39" name="Picture 1027" descr="slv_logo"/>
          <p:cNvPicPr>
            <a:picLocks noChangeAspect="1" noChangeArrowheads="1"/>
          </p:cNvPicPr>
          <p:nvPr/>
        </p:nvPicPr>
        <p:blipFill>
          <a:blip r:embed="rId8" cstate="print">
            <a:lum bright="-10000" contrast="-20000"/>
          </a:blip>
          <a:stretch>
            <a:fillRect/>
          </a:stretch>
        </p:blipFill>
        <p:spPr bwMode="auto">
          <a:xfrm>
            <a:off x="323528" y="771550"/>
            <a:ext cx="863030" cy="699969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7" name="Picture 6" descr="C:\Documents and Settings\Rob\My Documents\Cube-Tec\Powerpoint\Client Logos\800px-SRG_SSR_2011_logo.svg.png"/>
          <p:cNvPicPr>
            <a:picLocks noChangeAspect="1" noChangeArrowheads="1"/>
          </p:cNvPicPr>
          <p:nvPr/>
        </p:nvPicPr>
        <p:blipFill>
          <a:blip r:embed="rId9" cstate="print">
            <a:lum bright="-20000" contrast="-30000"/>
          </a:blip>
          <a:srcRect/>
          <a:stretch>
            <a:fillRect/>
          </a:stretch>
        </p:blipFill>
        <p:spPr bwMode="auto">
          <a:xfrm>
            <a:off x="2555776" y="2715766"/>
            <a:ext cx="1970468" cy="709368"/>
          </a:xfrm>
          <a:prstGeom prst="rect">
            <a:avLst/>
          </a:prstGeom>
          <a:noFill/>
          <a:effectLst/>
        </p:spPr>
      </p:pic>
      <p:pic>
        <p:nvPicPr>
          <p:cNvPr id="50" name="Picture 5" descr="C:\Documents and Settings\Rob\My Documents\Cube-Tec\Powerpoint\Client Logos\TVC.png"/>
          <p:cNvPicPr>
            <a:picLocks noChangeAspect="1" noChangeArrowheads="1"/>
          </p:cNvPicPr>
          <p:nvPr/>
        </p:nvPicPr>
        <p:blipFill>
          <a:blip r:embed="rId10" cstate="print">
            <a:lum bright="-20000" contrast="-20000"/>
          </a:blip>
          <a:srcRect/>
          <a:stretch>
            <a:fillRect/>
          </a:stretch>
        </p:blipFill>
        <p:spPr bwMode="auto">
          <a:xfrm>
            <a:off x="2771800" y="1419622"/>
            <a:ext cx="1238250" cy="523875"/>
          </a:xfrm>
          <a:prstGeom prst="rect">
            <a:avLst/>
          </a:prstGeom>
          <a:noFill/>
        </p:spPr>
      </p:pic>
      <p:pic>
        <p:nvPicPr>
          <p:cNvPr id="54" name="Picture 3" descr="C:\Documents and Settings\Rob\My Documents\Cube-Tec\Powerpoint\Client Logos\BR_Logo.JPG"/>
          <p:cNvPicPr>
            <a:picLocks noChangeAspect="1" noChangeArrowheads="1"/>
          </p:cNvPicPr>
          <p:nvPr/>
        </p:nvPicPr>
        <p:blipFill>
          <a:blip r:embed="rId11" cstate="print">
            <a:lum bright="-20000" contrast="-20000"/>
          </a:blip>
          <a:stretch>
            <a:fillRect/>
          </a:stretch>
        </p:blipFill>
        <p:spPr bwMode="auto">
          <a:xfrm>
            <a:off x="6516216" y="2355726"/>
            <a:ext cx="1258891" cy="475044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</p:pic>
      <p:pic>
        <p:nvPicPr>
          <p:cNvPr id="49" name="Picture 1040" descr="drs"/>
          <p:cNvPicPr>
            <a:picLocks noChangeAspect="1" noChangeArrowheads="1"/>
          </p:cNvPicPr>
          <p:nvPr/>
        </p:nvPicPr>
        <p:blipFill>
          <a:blip r:embed="rId12" cstate="print">
            <a:lum bright="-20000" contrast="-20000"/>
          </a:blip>
          <a:stretch>
            <a:fillRect/>
          </a:stretch>
        </p:blipFill>
        <p:spPr bwMode="auto">
          <a:xfrm>
            <a:off x="2627784" y="2067694"/>
            <a:ext cx="1695672" cy="431916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31754" name="Picture 10" descr="C:\Documents and Settings\Rob Poretti\My Documents\My Pictures\Cube-Tec Images\Client Logos\200px-Virginiatechseal.svg.pn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626358" y="1635646"/>
            <a:ext cx="1711081" cy="1728192"/>
          </a:xfrm>
          <a:prstGeom prst="rect">
            <a:avLst/>
          </a:prstGeom>
          <a:noFill/>
        </p:spPr>
      </p:pic>
      <p:pic>
        <p:nvPicPr>
          <p:cNvPr id="31750" name="Picture 6" descr="C:\Documents and Settings\Rob Poretti\My Documents\My Pictures\Cube-Tec Images\Client Logos\200px-TexasTechSeal.svg.png"/>
          <p:cNvPicPr>
            <a:picLocks noChangeAspect="1" noChangeArrowheads="1"/>
          </p:cNvPicPr>
          <p:nvPr/>
        </p:nvPicPr>
        <p:blipFill>
          <a:blip r:embed="rId14" cstate="print">
            <a:lum bright="-20000" contrast="-20000"/>
          </a:blip>
          <a:srcRect/>
          <a:stretch>
            <a:fillRect/>
          </a:stretch>
        </p:blipFill>
        <p:spPr bwMode="auto">
          <a:xfrm>
            <a:off x="5292080" y="843558"/>
            <a:ext cx="1584176" cy="1584176"/>
          </a:xfrm>
          <a:prstGeom prst="rect">
            <a:avLst/>
          </a:prstGeom>
          <a:noFill/>
        </p:spPr>
      </p:pic>
      <p:pic>
        <p:nvPicPr>
          <p:cNvPr id="42" name="Picture 1033"/>
          <p:cNvPicPr>
            <a:picLocks noChangeAspect="1" noChangeArrowheads="1"/>
          </p:cNvPicPr>
          <p:nvPr/>
        </p:nvPicPr>
        <p:blipFill>
          <a:blip r:embed="rId15" cstate="print">
            <a:lum bright="-20000" contrast="-20000"/>
          </a:blip>
          <a:srcRect/>
          <a:stretch>
            <a:fillRect/>
          </a:stretch>
        </p:blipFill>
        <p:spPr bwMode="auto">
          <a:xfrm>
            <a:off x="539552" y="3435846"/>
            <a:ext cx="1608485" cy="56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Picture 7" descr="C:\Documents and Settings\Rob\My Documents\Cube-Tec\Powerpoint\Client Logos\500px-SBS_Logo.svg.png"/>
          <p:cNvPicPr>
            <a:picLocks noChangeAspect="1" noChangeArrowheads="1"/>
          </p:cNvPicPr>
          <p:nvPr/>
        </p:nvPicPr>
        <p:blipFill>
          <a:blip r:embed="rId16" cstate="print">
            <a:lum bright="-20000" contrast="-20000"/>
          </a:blip>
          <a:stretch>
            <a:fillRect/>
          </a:stretch>
        </p:blipFill>
        <p:spPr bwMode="auto">
          <a:xfrm>
            <a:off x="896969" y="771550"/>
            <a:ext cx="1143656" cy="720080"/>
          </a:xfrm>
          <a:prstGeom prst="rect">
            <a:avLst/>
          </a:prstGeom>
          <a:noFill/>
        </p:spPr>
      </p:pic>
      <p:pic>
        <p:nvPicPr>
          <p:cNvPr id="18" name="Picture 5" descr="C:\Documents and Settings\Rob\My Documents\Cube-Tec\Powerpoint\Client Logos\LOClogo3a.jpg"/>
          <p:cNvPicPr>
            <a:picLocks noChangeAspect="1" noChangeArrowheads="1"/>
          </p:cNvPicPr>
          <p:nvPr/>
        </p:nvPicPr>
        <p:blipFill>
          <a:blip r:embed="rId17" cstate="print">
            <a:lum bright="-20000" contrast="-30000"/>
          </a:blip>
          <a:srcRect/>
          <a:stretch>
            <a:fillRect/>
          </a:stretch>
        </p:blipFill>
        <p:spPr bwMode="auto">
          <a:xfrm>
            <a:off x="1043608" y="1635646"/>
            <a:ext cx="1108486" cy="1008112"/>
          </a:xfrm>
          <a:prstGeom prst="rect">
            <a:avLst/>
          </a:prstGeom>
          <a:noFill/>
          <a:ln w="76200">
            <a:solidFill>
              <a:schemeClr val="bg1">
                <a:lumMod val="65000"/>
              </a:schemeClr>
            </a:solidFill>
          </a:ln>
          <a:effectLst/>
        </p:spPr>
      </p:pic>
      <p:grpSp>
        <p:nvGrpSpPr>
          <p:cNvPr id="32" name="Group 31"/>
          <p:cNvGrpSpPr/>
          <p:nvPr/>
        </p:nvGrpSpPr>
        <p:grpSpPr>
          <a:xfrm>
            <a:off x="107504" y="1684602"/>
            <a:ext cx="2088232" cy="820921"/>
            <a:chOff x="2267744" y="3772834"/>
            <a:chExt cx="2088232" cy="820921"/>
          </a:xfrm>
        </p:grpSpPr>
        <p:pic>
          <p:nvPicPr>
            <p:cNvPr id="33" name="Picture 1033" descr="orf"/>
            <p:cNvPicPr>
              <a:picLocks noChangeAspect="1" noChangeArrowheads="1"/>
            </p:cNvPicPr>
            <p:nvPr/>
          </p:nvPicPr>
          <p:blipFill>
            <a:blip r:embed="rId18" cstate="print">
              <a:lum bright="-20000" contrast="-20000"/>
            </a:blip>
            <a:stretch>
              <a:fillRect/>
            </a:stretch>
          </p:blipFill>
          <p:spPr bwMode="auto">
            <a:xfrm>
              <a:off x="2473620" y="3772834"/>
              <a:ext cx="1691462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 Box 1046"/>
            <p:cNvSpPr txBox="1">
              <a:spLocks noChangeArrowheads="1"/>
            </p:cNvSpPr>
            <p:nvPr/>
          </p:nvSpPr>
          <p:spPr bwMode="auto">
            <a:xfrm>
              <a:off x="2267744" y="4254623"/>
              <a:ext cx="2088232" cy="339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52968" tIns="76486" rIns="152968" bIns="76486">
              <a:spAutoFit/>
            </a:bodyPr>
            <a:lstStyle/>
            <a:p>
              <a:pPr algn="ctr" defTabSz="1376363" eaLnBrk="0" hangingPunct="0">
                <a:spcBef>
                  <a:spcPct val="0"/>
                </a:spcBef>
                <a:buClr>
                  <a:srgbClr val="CC3300"/>
                </a:buClr>
                <a:buSzTx/>
                <a:buFont typeface="Webdings" pitchFamily="18" charset="2"/>
                <a:buNone/>
              </a:pPr>
              <a:endParaRPr lang="en-US" sz="1200" b="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52" name="Picture 1041"/>
          <p:cNvPicPr>
            <a:picLocks noChangeAspect="1" noChangeArrowheads="1"/>
          </p:cNvPicPr>
          <p:nvPr/>
        </p:nvPicPr>
        <p:blipFill>
          <a:blip r:embed="rId19" cstate="print">
            <a:lum bright="-20000" contrast="-20000"/>
          </a:blip>
          <a:srcRect/>
          <a:stretch>
            <a:fillRect/>
          </a:stretch>
        </p:blipFill>
        <p:spPr bwMode="auto">
          <a:xfrm>
            <a:off x="1043608" y="1612250"/>
            <a:ext cx="959500" cy="9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 descr="C:\Documents and Settings\Rob\My Documents\Cube-Tec\Powerpoint\Client Logos\logo_llgc_mawr.jpg"/>
          <p:cNvPicPr>
            <a:picLocks noChangeAspect="1" noChangeArrowheads="1"/>
          </p:cNvPicPr>
          <p:nvPr/>
        </p:nvPicPr>
        <p:blipFill>
          <a:blip r:embed="rId20" cstate="print">
            <a:lum bright="-20000" contrast="-30000"/>
          </a:blip>
          <a:srcRect/>
          <a:stretch>
            <a:fillRect/>
          </a:stretch>
        </p:blipFill>
        <p:spPr bwMode="auto">
          <a:xfrm>
            <a:off x="5364088" y="1059582"/>
            <a:ext cx="1152128" cy="1082109"/>
          </a:xfrm>
          <a:prstGeom prst="rect">
            <a:avLst/>
          </a:prstGeom>
          <a:noFill/>
          <a:effectLst/>
        </p:spPr>
      </p:pic>
      <p:pic>
        <p:nvPicPr>
          <p:cNvPr id="53" name="Picture 8" descr="C:\Documents and Settings\Rob\My Documents\Cube-Tec\Powerpoint\Client Logos\Vidipax logo.jpg"/>
          <p:cNvPicPr>
            <a:picLocks noChangeAspect="1" noChangeArrowheads="1"/>
          </p:cNvPicPr>
          <p:nvPr/>
        </p:nvPicPr>
        <p:blipFill>
          <a:blip r:embed="rId21" cstate="print">
            <a:lum bright="-20000" contrast="-30000"/>
          </a:blip>
          <a:srcRect/>
          <a:stretch>
            <a:fillRect/>
          </a:stretch>
        </p:blipFill>
        <p:spPr bwMode="auto">
          <a:xfrm>
            <a:off x="5148064" y="195486"/>
            <a:ext cx="1584176" cy="531279"/>
          </a:xfrm>
          <a:prstGeom prst="rect">
            <a:avLst/>
          </a:prstGeom>
          <a:noFill/>
        </p:spPr>
      </p:pic>
      <p:pic>
        <p:nvPicPr>
          <p:cNvPr id="31" name="Picture 2" descr="C:\Documents and Settings\Rob\My Documents\Cube-Tec\Powerpoint\Client Logos\TheMediaPreserveLOGO.jpg"/>
          <p:cNvPicPr>
            <a:picLocks noChangeAspect="1" noChangeArrowheads="1"/>
          </p:cNvPicPr>
          <p:nvPr/>
        </p:nvPicPr>
        <p:blipFill>
          <a:blip r:embed="rId22" cstate="print">
            <a:lum bright="-20000" contrast="-30000"/>
          </a:blip>
          <a:srcRect/>
          <a:stretch>
            <a:fillRect/>
          </a:stretch>
        </p:blipFill>
        <p:spPr bwMode="auto">
          <a:xfrm>
            <a:off x="6588224" y="3075806"/>
            <a:ext cx="2374035" cy="64807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Picture 6" descr="C:\Documents and Settings\Rob\My Documents\Cube-Tec\Powerpoint\Client Logos\top-logo.gif"/>
          <p:cNvPicPr>
            <a:picLocks noChangeAspect="1" noChangeArrowheads="1"/>
          </p:cNvPicPr>
          <p:nvPr/>
        </p:nvPicPr>
        <p:blipFill>
          <a:blip r:embed="rId23" cstate="print">
            <a:lum bright="-20000" contrast="-30000"/>
          </a:blip>
          <a:srcRect/>
          <a:stretch>
            <a:fillRect/>
          </a:stretch>
        </p:blipFill>
        <p:spPr bwMode="auto">
          <a:xfrm>
            <a:off x="6588224" y="3075806"/>
            <a:ext cx="2276475" cy="781050"/>
          </a:xfrm>
          <a:prstGeom prst="rect">
            <a:avLst/>
          </a:prstGeom>
          <a:noFill/>
          <a:effectLst/>
        </p:spPr>
      </p:pic>
      <p:pic>
        <p:nvPicPr>
          <p:cNvPr id="51" name="Picture 2" descr="C:\Documents and Settings\Rob Poretti\My Documents\My Pictures\Cube-Tec Images\Client Logos\Deutsche_Telekom_Logo.png"/>
          <p:cNvPicPr>
            <a:picLocks noChangeAspect="1" noChangeArrowheads="1"/>
          </p:cNvPicPr>
          <p:nvPr/>
        </p:nvPicPr>
        <p:blipFill>
          <a:blip r:embed="rId24" cstate="print">
            <a:lum bright="-20000" contrast="-20000"/>
          </a:blip>
          <a:srcRect/>
          <a:stretch>
            <a:fillRect/>
          </a:stretch>
        </p:blipFill>
        <p:spPr bwMode="auto">
          <a:xfrm>
            <a:off x="6156176" y="3031791"/>
            <a:ext cx="2842635" cy="703552"/>
          </a:xfrm>
          <a:prstGeom prst="rect">
            <a:avLst/>
          </a:prstGeom>
          <a:noFill/>
        </p:spPr>
      </p:pic>
      <p:pic>
        <p:nvPicPr>
          <p:cNvPr id="30" name="Picture 3" descr="C:\Documents and Settings\Rob\My Documents\Cube-Tec\Powerpoint\Client Logos\logo-pp.gif"/>
          <p:cNvPicPr>
            <a:picLocks noChangeAspect="1" noChangeArrowheads="1"/>
          </p:cNvPicPr>
          <p:nvPr/>
        </p:nvPicPr>
        <p:blipFill>
          <a:blip r:embed="rId25" cstate="print">
            <a:lum bright="-20000" contrast="-40000"/>
          </a:blip>
          <a:stretch>
            <a:fillRect/>
          </a:stretch>
        </p:blipFill>
        <p:spPr bwMode="auto">
          <a:xfrm>
            <a:off x="2555776" y="1563638"/>
            <a:ext cx="2012624" cy="936104"/>
          </a:xfrm>
          <a:prstGeom prst="rect">
            <a:avLst/>
          </a:prstGeom>
          <a:noFill/>
          <a:effectLst/>
        </p:spPr>
      </p:pic>
      <p:pic>
        <p:nvPicPr>
          <p:cNvPr id="17" name="Picture 8" descr="C:\Documents and Settings\Rob\My Documents\Cube-Tec\Powerpoint\Client Logos\430px-National_Archives_logo.svg.png"/>
          <p:cNvPicPr>
            <a:picLocks noChangeAspect="1" noChangeArrowheads="1"/>
          </p:cNvPicPr>
          <p:nvPr/>
        </p:nvPicPr>
        <p:blipFill>
          <a:blip r:embed="rId26" cstate="print">
            <a:lum bright="-20000" contrast="-30000"/>
          </a:blip>
          <a:stretch>
            <a:fillRect/>
          </a:stretch>
        </p:blipFill>
        <p:spPr bwMode="auto">
          <a:xfrm>
            <a:off x="2483768" y="1275606"/>
            <a:ext cx="1296144" cy="1296144"/>
          </a:xfrm>
          <a:prstGeom prst="rect">
            <a:avLst/>
          </a:prstGeom>
          <a:noFill/>
        </p:spPr>
      </p:pic>
      <p:pic>
        <p:nvPicPr>
          <p:cNvPr id="22" name="Picture 1031" descr="v_logo_ina"/>
          <p:cNvPicPr>
            <a:picLocks noChangeAspect="1" noChangeArrowheads="1"/>
          </p:cNvPicPr>
          <p:nvPr/>
        </p:nvPicPr>
        <p:blipFill>
          <a:blip r:embed="rId27" cstate="print">
            <a:lum bright="-20000" contrast="-30000"/>
          </a:blip>
          <a:srcRect/>
          <a:stretch>
            <a:fillRect/>
          </a:stretch>
        </p:blipFill>
        <p:spPr bwMode="auto">
          <a:xfrm>
            <a:off x="2627784" y="2715766"/>
            <a:ext cx="2040077" cy="593189"/>
          </a:xfrm>
          <a:prstGeom prst="rect">
            <a:avLst/>
          </a:prstGeom>
          <a:noFill/>
        </p:spPr>
      </p:pic>
      <p:pic>
        <p:nvPicPr>
          <p:cNvPr id="15" name="Picture 3" descr="C:\Documents and Settings\Rob\My Documents\Cube-Tec\Powerpoint\Client Logos\logo.gif"/>
          <p:cNvPicPr>
            <a:picLocks noChangeAspect="1" noChangeArrowheads="1"/>
          </p:cNvPicPr>
          <p:nvPr/>
        </p:nvPicPr>
        <p:blipFill>
          <a:blip r:embed="rId28" cstate="print">
            <a:lum bright="-20000" contrast="-40000"/>
          </a:blip>
          <a:srcRect/>
          <a:stretch>
            <a:fillRect/>
          </a:stretch>
        </p:blipFill>
        <p:spPr bwMode="auto">
          <a:xfrm>
            <a:off x="2843808" y="2715766"/>
            <a:ext cx="1772505" cy="720080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</p:pic>
      <p:pic>
        <p:nvPicPr>
          <p:cNvPr id="12" name="Picture 1029" descr="zdf"/>
          <p:cNvPicPr>
            <a:picLocks noChangeAspect="1" noChangeArrowheads="1"/>
          </p:cNvPicPr>
          <p:nvPr/>
        </p:nvPicPr>
        <p:blipFill>
          <a:blip r:embed="rId29" cstate="print">
            <a:lum bright="-30000" contrast="-40000"/>
          </a:blip>
          <a:stretch>
            <a:fillRect/>
          </a:stretch>
        </p:blipFill>
        <p:spPr bwMode="auto">
          <a:xfrm>
            <a:off x="5220072" y="1203598"/>
            <a:ext cx="1535156" cy="89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031" descr="ndr"/>
          <p:cNvPicPr>
            <a:picLocks noChangeAspect="1" noChangeArrowheads="1"/>
          </p:cNvPicPr>
          <p:nvPr/>
        </p:nvPicPr>
        <p:blipFill>
          <a:blip r:embed="rId30" cstate="print">
            <a:lum bright="-10000" contrast="-30000"/>
          </a:blip>
          <a:srcRect/>
          <a:stretch>
            <a:fillRect/>
          </a:stretch>
        </p:blipFill>
        <p:spPr bwMode="auto">
          <a:xfrm>
            <a:off x="5508104" y="1131590"/>
            <a:ext cx="922263" cy="764275"/>
          </a:xfrm>
          <a:prstGeom prst="rect">
            <a:avLst/>
          </a:prstGeom>
          <a:noFill/>
        </p:spPr>
      </p:pic>
      <p:pic>
        <p:nvPicPr>
          <p:cNvPr id="38" name="Picture 4" descr="C:\Documents and Settings\Rob\My Documents\Cube-Tec\Powerpoint\Client Logos\Dial_Global.png"/>
          <p:cNvPicPr>
            <a:picLocks noChangeAspect="1" noChangeArrowheads="1"/>
          </p:cNvPicPr>
          <p:nvPr/>
        </p:nvPicPr>
        <p:blipFill>
          <a:blip r:embed="rId31" cstate="print">
            <a:lum bright="-30000" contrast="10000"/>
          </a:blip>
          <a:srcRect/>
          <a:stretch>
            <a:fillRect/>
          </a:stretch>
        </p:blipFill>
        <p:spPr bwMode="auto">
          <a:xfrm>
            <a:off x="5508104" y="195486"/>
            <a:ext cx="2130235" cy="648072"/>
          </a:xfrm>
          <a:prstGeom prst="rect">
            <a:avLst/>
          </a:prstGeom>
          <a:noFill/>
          <a:ln w="28575">
            <a:noFill/>
          </a:ln>
        </p:spPr>
      </p:pic>
      <p:pic>
        <p:nvPicPr>
          <p:cNvPr id="37" name="Picture 2" descr="C:\Documents and Settings\Rob Poretti\My Documents\My Pictures\Cube-Tec Images\Client Logos\20090121221659hoover_institution_logo.jpg"/>
          <p:cNvPicPr>
            <a:picLocks noChangeAspect="1" noChangeArrowheads="1"/>
          </p:cNvPicPr>
          <p:nvPr/>
        </p:nvPicPr>
        <p:blipFill>
          <a:blip r:embed="rId32" cstate="print">
            <a:lum bright="-20000" contrast="-30000"/>
          </a:blip>
          <a:srcRect/>
          <a:stretch>
            <a:fillRect/>
          </a:stretch>
        </p:blipFill>
        <p:spPr bwMode="auto">
          <a:xfrm>
            <a:off x="7812360" y="483518"/>
            <a:ext cx="988865" cy="2369219"/>
          </a:xfrm>
          <a:prstGeom prst="rect">
            <a:avLst/>
          </a:prstGeom>
          <a:noFill/>
        </p:spPr>
      </p:pic>
      <p:pic>
        <p:nvPicPr>
          <p:cNvPr id="21" name="Picture 1036" descr="npr"/>
          <p:cNvPicPr>
            <a:picLocks noChangeAspect="1" noChangeArrowheads="1"/>
          </p:cNvPicPr>
          <p:nvPr/>
        </p:nvPicPr>
        <p:blipFill>
          <a:blip r:embed="rId33" cstate="print">
            <a:lum bright="-20000" contrast="-30000"/>
          </a:blip>
          <a:stretch>
            <a:fillRect/>
          </a:stretch>
        </p:blipFill>
        <p:spPr bwMode="auto">
          <a:xfrm>
            <a:off x="434558" y="3291830"/>
            <a:ext cx="1977202" cy="650280"/>
          </a:xfrm>
          <a:prstGeom prst="rect">
            <a:avLst/>
          </a:prstGeom>
          <a:noFill/>
          <a:effectLst/>
        </p:spPr>
      </p:pic>
      <p:pic>
        <p:nvPicPr>
          <p:cNvPr id="27" name="Picture 1031" descr="E:\H-Dive JH-Texte\Kunden&amp;Partner\Netherlands Institute for Sound and Vision - Beelden Geluid\image001.gif"/>
          <p:cNvPicPr>
            <a:picLocks noChangeAspect="1" noChangeArrowheads="1"/>
          </p:cNvPicPr>
          <p:nvPr/>
        </p:nvPicPr>
        <p:blipFill>
          <a:blip r:embed="rId34" cstate="print">
            <a:lum bright="-20000" contrast="-30000"/>
          </a:blip>
          <a:stretch>
            <a:fillRect/>
          </a:stretch>
        </p:blipFill>
        <p:spPr bwMode="auto">
          <a:xfrm>
            <a:off x="2517689" y="195486"/>
            <a:ext cx="2270335" cy="583055"/>
          </a:xfrm>
          <a:prstGeom prst="rect">
            <a:avLst/>
          </a:prstGeom>
          <a:noFill/>
          <a:effectLst/>
        </p:spPr>
      </p:pic>
      <p:pic>
        <p:nvPicPr>
          <p:cNvPr id="20" name="Picture 3" descr="C:\Documents and Settings\Rob\My Documents\Cube-Tec\Powerpoint\Client Logos\main_logo.png"/>
          <p:cNvPicPr>
            <a:picLocks noChangeAspect="1" noChangeArrowheads="1"/>
          </p:cNvPicPr>
          <p:nvPr/>
        </p:nvPicPr>
        <p:blipFill>
          <a:blip r:embed="rId35" cstate="print">
            <a:lum bright="-20000" contrast="-30000"/>
          </a:blip>
          <a:srcRect/>
          <a:stretch>
            <a:fillRect/>
          </a:stretch>
        </p:blipFill>
        <p:spPr bwMode="auto">
          <a:xfrm>
            <a:off x="5004048" y="411510"/>
            <a:ext cx="3801368" cy="873607"/>
          </a:xfrm>
          <a:prstGeom prst="rect">
            <a:avLst/>
          </a:prstGeom>
          <a:noFill/>
        </p:spPr>
      </p:pic>
      <p:pic>
        <p:nvPicPr>
          <p:cNvPr id="19" name="Picture 6" descr="C:\Documents and Settings\Rob\My Documents\Cube-Tec\Powerpoint\Client Logos\National_Library_of_Australia-logo-D5ECB07FEB-seeklogo.com.gif"/>
          <p:cNvPicPr>
            <a:picLocks noChangeAspect="1" noChangeArrowheads="1"/>
          </p:cNvPicPr>
          <p:nvPr/>
        </p:nvPicPr>
        <p:blipFill>
          <a:blip r:embed="rId36" cstate="print">
            <a:lum bright="-20000" contrast="-30000"/>
          </a:blip>
          <a:srcRect l="1890" t="5669" r="1890" b="7559"/>
          <a:stretch>
            <a:fillRect/>
          </a:stretch>
        </p:blipFill>
        <p:spPr bwMode="auto">
          <a:xfrm>
            <a:off x="5220072" y="2373630"/>
            <a:ext cx="1177870" cy="1062216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13" name="Picture 10" descr="C:\Documents and Settings\Rob\My Documents\Cube-Tec\Powerpoint\Client Logos\000001-fip01-e.gif"/>
          <p:cNvPicPr>
            <a:picLocks noChangeAspect="1" noChangeArrowheads="1"/>
          </p:cNvPicPr>
          <p:nvPr/>
        </p:nvPicPr>
        <p:blipFill>
          <a:blip r:embed="rId37" cstate="print">
            <a:lum bright="-20000" contrast="-20000"/>
          </a:blip>
          <a:srcRect/>
          <a:stretch>
            <a:fillRect/>
          </a:stretch>
        </p:blipFill>
        <p:spPr bwMode="auto">
          <a:xfrm>
            <a:off x="395536" y="339502"/>
            <a:ext cx="3836685" cy="255779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 </a:t>
            </a: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1292940" y="4450402"/>
            <a:ext cx="2418804" cy="5847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Rob Poretti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Cube-Tec North America</a:t>
            </a:r>
            <a:endParaRPr lang="en-CA" sz="16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9" name="Picture 1037" descr="sr"/>
          <p:cNvPicPr>
            <a:picLocks noChangeAspect="1" noChangeArrowheads="1"/>
          </p:cNvPicPr>
          <p:nvPr/>
        </p:nvPicPr>
        <p:blipFill>
          <a:blip r:embed="rId38" cstate="print">
            <a:lum bright="-10000" contrast="-20000"/>
          </a:blip>
          <a:srcRect r="52913"/>
          <a:stretch>
            <a:fillRect/>
          </a:stretch>
        </p:blipFill>
        <p:spPr bwMode="auto">
          <a:xfrm>
            <a:off x="467544" y="2787774"/>
            <a:ext cx="1345511" cy="814388"/>
          </a:xfrm>
          <a:prstGeom prst="rect">
            <a:avLst/>
          </a:prstGeom>
          <a:noFill/>
          <a:effectLst/>
        </p:spPr>
      </p:pic>
      <p:pic>
        <p:nvPicPr>
          <p:cNvPr id="23" name="Picture 2" descr="C:\Documents and Settings\Rob\My Documents\Cube-Tec\Powerpoint\Client Logos\webcast.png"/>
          <p:cNvPicPr>
            <a:picLocks noChangeAspect="1" noChangeArrowheads="1"/>
          </p:cNvPicPr>
          <p:nvPr/>
        </p:nvPicPr>
        <p:blipFill>
          <a:blip r:embed="rId39" cstate="print">
            <a:lum bright="-20000" contrast="-30000"/>
          </a:blip>
          <a:srcRect l="17008" r="17008"/>
          <a:stretch>
            <a:fillRect/>
          </a:stretch>
        </p:blipFill>
        <p:spPr bwMode="auto">
          <a:xfrm>
            <a:off x="8028384" y="1635646"/>
            <a:ext cx="823575" cy="936104"/>
          </a:xfrm>
          <a:prstGeom prst="rect">
            <a:avLst/>
          </a:prstGeom>
          <a:noFill/>
        </p:spPr>
      </p:pic>
      <p:pic>
        <p:nvPicPr>
          <p:cNvPr id="26" name="Picture 1030" descr="br"/>
          <p:cNvPicPr>
            <a:picLocks noChangeAspect="1" noChangeArrowheads="1"/>
          </p:cNvPicPr>
          <p:nvPr/>
        </p:nvPicPr>
        <p:blipFill>
          <a:blip r:embed="rId40" cstate="print">
            <a:lum bright="-20000" contrast="-30000"/>
          </a:blip>
          <a:stretch>
            <a:fillRect/>
          </a:stretch>
        </p:blipFill>
        <p:spPr bwMode="auto">
          <a:xfrm>
            <a:off x="5213764" y="2499742"/>
            <a:ext cx="960043" cy="708347"/>
          </a:xfrm>
          <a:prstGeom prst="rect">
            <a:avLst/>
          </a:prstGeom>
          <a:noFill/>
        </p:spPr>
      </p:pic>
      <p:pic>
        <p:nvPicPr>
          <p:cNvPr id="36" name="Picture 1038" descr="National Library of New Zealand - Te Puna Mātauranga o Aoteatoa">
            <a:hlinkClick r:id="rId41"/>
          </p:cNvPr>
          <p:cNvPicPr>
            <a:picLocks noChangeAspect="1" noChangeArrowheads="1"/>
          </p:cNvPicPr>
          <p:nvPr/>
        </p:nvPicPr>
        <p:blipFill>
          <a:blip r:embed="rId42" cstate="print">
            <a:lum bright="-20000" contrast="-30000"/>
          </a:blip>
          <a:stretch>
            <a:fillRect/>
          </a:stretch>
        </p:blipFill>
        <p:spPr bwMode="auto">
          <a:xfrm>
            <a:off x="251520" y="195486"/>
            <a:ext cx="2124153" cy="46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" descr="C:\Documents and Settings\Rob\My Documents\Cube-Tec\Powerpoint\Client Logos\bnf_logo.jpg"/>
          <p:cNvPicPr>
            <a:picLocks noChangeAspect="1" noChangeArrowheads="1"/>
          </p:cNvPicPr>
          <p:nvPr/>
        </p:nvPicPr>
        <p:blipFill>
          <a:blip r:embed="rId43" cstate="print">
            <a:lum bright="-10000" contrast="-20000"/>
          </a:blip>
          <a:srcRect/>
          <a:stretch>
            <a:fillRect/>
          </a:stretch>
        </p:blipFill>
        <p:spPr bwMode="auto">
          <a:xfrm>
            <a:off x="1619672" y="771550"/>
            <a:ext cx="864096" cy="683421"/>
          </a:xfrm>
          <a:prstGeom prst="rect">
            <a:avLst/>
          </a:prstGeom>
          <a:noFill/>
          <a:effectLst/>
        </p:spPr>
      </p:pic>
      <p:pic>
        <p:nvPicPr>
          <p:cNvPr id="41" name="Picture 1034" descr="swr"/>
          <p:cNvPicPr>
            <a:picLocks noChangeAspect="1" noChangeArrowheads="1"/>
          </p:cNvPicPr>
          <p:nvPr/>
        </p:nvPicPr>
        <p:blipFill>
          <a:blip r:embed="rId44" cstate="print">
            <a:lum bright="-10000" contrast="-20000"/>
          </a:blip>
          <a:srcRect r="50551"/>
          <a:stretch>
            <a:fillRect/>
          </a:stretch>
        </p:blipFill>
        <p:spPr bwMode="auto">
          <a:xfrm>
            <a:off x="683568" y="2571750"/>
            <a:ext cx="1710360" cy="760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2" descr="C:\Documents and Settings\Rob\My Documents\Cube-Tec\Powerpoint\Client Logos\RTE.png"/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3131840" y="771550"/>
            <a:ext cx="1014642" cy="531418"/>
          </a:xfrm>
          <a:prstGeom prst="rect">
            <a:avLst/>
          </a:prstGeom>
          <a:noFill/>
        </p:spPr>
      </p:pic>
      <p:pic>
        <p:nvPicPr>
          <p:cNvPr id="45" name="Picture 1037"/>
          <p:cNvPicPr>
            <a:picLocks noChangeAspect="1" noChangeArrowheads="1"/>
          </p:cNvPicPr>
          <p:nvPr/>
        </p:nvPicPr>
        <p:blipFill>
          <a:blip r:embed="rId46" cstate="print">
            <a:lum bright="-20000" contrast="-20000"/>
          </a:blip>
          <a:stretch>
            <a:fillRect/>
          </a:stretch>
        </p:blipFill>
        <p:spPr bwMode="auto">
          <a:xfrm>
            <a:off x="323528" y="62662"/>
            <a:ext cx="3024336" cy="62754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46" name="Picture 11" descr="C:\Documents and Settings\Rob\My Documents\Cube-Tec\Powerpoint\Client Logos\NFSA.jpg"/>
          <p:cNvPicPr>
            <a:picLocks noChangeAspect="1" noChangeArrowheads="1"/>
          </p:cNvPicPr>
          <p:nvPr/>
        </p:nvPicPr>
        <p:blipFill>
          <a:blip r:embed="rId47" cstate="print">
            <a:lum bright="-20000" contrast="-30000"/>
          </a:blip>
          <a:srcRect/>
          <a:stretch>
            <a:fillRect/>
          </a:stretch>
        </p:blipFill>
        <p:spPr bwMode="auto">
          <a:xfrm>
            <a:off x="5220072" y="2787774"/>
            <a:ext cx="936104" cy="585066"/>
          </a:xfrm>
          <a:prstGeom prst="rect">
            <a:avLst/>
          </a:prstGeom>
          <a:noFill/>
          <a:effectLst/>
        </p:spPr>
      </p:pic>
      <p:sp>
        <p:nvSpPr>
          <p:cNvPr id="8" name="TextBox 7"/>
          <p:cNvSpPr txBox="1"/>
          <p:nvPr/>
        </p:nvSpPr>
        <p:spPr>
          <a:xfrm>
            <a:off x="3851920" y="699542"/>
            <a:ext cx="1440160" cy="3170099"/>
          </a:xfrm>
          <a:prstGeom prst="rect">
            <a:avLst/>
          </a:prstGeom>
          <a:noFill/>
          <a:effectLst>
            <a:outerShdw blurRad="381000" dist="381000" dir="16200000" rotWithShape="0">
              <a:prstClr val="black"/>
            </a:outerShdw>
          </a:effectLst>
          <a:scene3d>
            <a:camera prst="orthographicFront"/>
            <a:lightRig rig="soft" dir="tl"/>
          </a:scene3d>
          <a:sp3d prstMaterial="dkEdge">
            <a:bevelT w="152400" h="152400"/>
            <a:bevelB w="152400" h="152400"/>
          </a:sp3d>
        </p:spPr>
        <p:txBody>
          <a:bodyPr wrap="square">
            <a:spAutoFit/>
            <a:scene3d>
              <a:camera prst="orthographicFront"/>
              <a:lightRig rig="soft" dir="tl"/>
            </a:scene3d>
            <a:sp3d extrusionH="57150" prstMaterial="metal">
              <a:bevelT w="190500" h="25400" prst="coolSlant"/>
              <a:contourClr>
                <a:schemeClr val="accent6">
                  <a:lumMod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Jokerman" pitchFamily="82" charset="0"/>
              </a:rPr>
              <a:t>?</a:t>
            </a:r>
            <a:endParaRPr lang="en-CA" sz="20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Jokerman" pitchFamily="82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193152" y="2643759"/>
            <a:ext cx="1791702" cy="817448"/>
            <a:chOff x="3044556" y="1075483"/>
            <a:chExt cx="1916577" cy="874421"/>
          </a:xfrm>
        </p:grpSpPr>
        <p:pic>
          <p:nvPicPr>
            <p:cNvPr id="56" name="Picture 1038" descr="yle"/>
            <p:cNvPicPr>
              <a:picLocks noChangeAspect="1" noChangeArrowheads="1"/>
            </p:cNvPicPr>
            <p:nvPr/>
          </p:nvPicPr>
          <p:blipFill>
            <a:blip r:embed="rId48" cstate="print">
              <a:lum bright="-20000" contrast="-20000"/>
            </a:blip>
            <a:stretch>
              <a:fillRect/>
            </a:stretch>
          </p:blipFill>
          <p:spPr bwMode="auto">
            <a:xfrm>
              <a:off x="3242613" y="1075483"/>
              <a:ext cx="1536172" cy="576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Rectangle 1039"/>
            <p:cNvSpPr>
              <a:spLocks noChangeArrowheads="1"/>
            </p:cNvSpPr>
            <p:nvPr/>
          </p:nvSpPr>
          <p:spPr bwMode="auto">
            <a:xfrm>
              <a:off x="3044556" y="1533567"/>
              <a:ext cx="1916577" cy="416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52968" tIns="76486" rIns="152968" bIns="76486">
              <a:spAutoFit/>
            </a:bodyPr>
            <a:lstStyle/>
            <a:p>
              <a:pPr algn="ctr" defTabSz="1376363" eaLnBrk="0" hangingPunct="0">
                <a:lnSpc>
                  <a:spcPct val="120000"/>
                </a:lnSpc>
                <a:spcBef>
                  <a:spcPct val="0"/>
                </a:spcBef>
                <a:buClr>
                  <a:srgbClr val="CC3300"/>
                </a:buClr>
                <a:buSzTx/>
                <a:buFont typeface="Webdings" pitchFamily="18" charset="2"/>
                <a:buNone/>
              </a:pPr>
              <a:r>
                <a:rPr lang="en-GB" sz="1400" b="0" dirty="0">
                  <a:solidFill>
                    <a:schemeClr val="bg1">
                      <a:lumMod val="65000"/>
                    </a:schemeClr>
                  </a:solidFill>
                  <a:cs typeface="Arial" charset="0"/>
                </a:rPr>
                <a:t>Finnish </a:t>
              </a:r>
              <a:r>
                <a:rPr lang="en-GB" sz="1400" b="0" dirty="0" smtClean="0">
                  <a:solidFill>
                    <a:schemeClr val="bg1">
                      <a:lumMod val="65000"/>
                    </a:schemeClr>
                  </a:solidFill>
                  <a:cs typeface="Arial" charset="0"/>
                </a:rPr>
                <a:t> Broadcast</a:t>
              </a:r>
              <a:endParaRPr lang="en-GB" sz="1400" b="0" dirty="0">
                <a:solidFill>
                  <a:schemeClr val="bg1">
                    <a:lumMod val="65000"/>
                  </a:schemeClr>
                </a:solidFill>
                <a:cs typeface="Arial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160618" y="3335962"/>
            <a:ext cx="5354864" cy="1107996"/>
          </a:xfrm>
          <a:prstGeom prst="rect">
            <a:avLst/>
          </a:prstGeom>
          <a:noFill/>
          <a:effectLst>
            <a:outerShdw blurRad="381000" dist="381000" dir="16200000" rotWithShape="0">
              <a:prstClr val="black">
                <a:alpha val="8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rial Black" pitchFamily="34" charset="0"/>
              </a:rPr>
              <a:t>Thank-You</a:t>
            </a:r>
            <a:r>
              <a:rPr lang="en-CA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rial Black" pitchFamily="34" charset="0"/>
              </a:rPr>
              <a:t>!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1763688" y="0"/>
            <a:ext cx="3150201" cy="576064"/>
            <a:chOff x="4829991" y="3028100"/>
            <a:chExt cx="3914578" cy="715828"/>
          </a:xfrm>
        </p:grpSpPr>
        <p:pic>
          <p:nvPicPr>
            <p:cNvPr id="60" name="Picture 4" descr="C:\Documents and Settings\Rob\My Documents\Cube-Tec\Powerpoint\Client Logos\fe_logo_114x100.png"/>
            <p:cNvPicPr>
              <a:picLocks noChangeAspect="1" noChangeArrowheads="1"/>
            </p:cNvPicPr>
            <p:nvPr/>
          </p:nvPicPr>
          <p:blipFill>
            <a:blip r:embed="rId49" cstate="print">
              <a:lum bright="-20000" contrast="-20000"/>
            </a:blip>
            <a:srcRect/>
            <a:stretch>
              <a:fillRect/>
            </a:stretch>
          </p:blipFill>
          <p:spPr bwMode="auto">
            <a:xfrm>
              <a:off x="4829991" y="3137586"/>
              <a:ext cx="691244" cy="606342"/>
            </a:xfrm>
            <a:prstGeom prst="rect">
              <a:avLst/>
            </a:prstGeom>
            <a:noFill/>
            <a:effectLst/>
          </p:spPr>
        </p:pic>
        <p:pic>
          <p:nvPicPr>
            <p:cNvPr id="61" name="Picture 5" descr="C:\Documents and Settings\Rob\My Documents\Cube-Tec\Powerpoint\Client Logos\header_429x90.png"/>
            <p:cNvPicPr>
              <a:picLocks noChangeAspect="1" noChangeArrowheads="1"/>
            </p:cNvPicPr>
            <p:nvPr/>
          </p:nvPicPr>
          <p:blipFill>
            <a:blip r:embed="rId50" cstate="print">
              <a:lum bright="-20000" contrast="-20000"/>
            </a:blip>
            <a:srcRect/>
            <a:stretch>
              <a:fillRect/>
            </a:stretch>
          </p:blipFill>
          <p:spPr bwMode="auto">
            <a:xfrm>
              <a:off x="5580112" y="3028100"/>
              <a:ext cx="3164457" cy="663872"/>
            </a:xfrm>
            <a:prstGeom prst="rect">
              <a:avLst/>
            </a:prstGeom>
            <a:noFill/>
          </p:spPr>
        </p:pic>
      </p:grpSp>
      <p:pic>
        <p:nvPicPr>
          <p:cNvPr id="31747" name="Picture 3" descr="C:\Documents and Settings\Rob Poretti\My Documents\My Pictures\Cube-Tec Images\Client Logos\Baylor.png"/>
          <p:cNvPicPr>
            <a:picLocks noChangeAspect="1" noChangeArrowheads="1"/>
          </p:cNvPicPr>
          <p:nvPr/>
        </p:nvPicPr>
        <p:blipFill>
          <a:blip r:embed="rId51" cstate="print">
            <a:lum bright="-10000" contrast="-30000"/>
          </a:blip>
          <a:srcRect/>
          <a:stretch>
            <a:fillRect/>
          </a:stretch>
        </p:blipFill>
        <p:spPr bwMode="auto">
          <a:xfrm rot="5400000">
            <a:off x="7291337" y="1292573"/>
            <a:ext cx="2419350" cy="6572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5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8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9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2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22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24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26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28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30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33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34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3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38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40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42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437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45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4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49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5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53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56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578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5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606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6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644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65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668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696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7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72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738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73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7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778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7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804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8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829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8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4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872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8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882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90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91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93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942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949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4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9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98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10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1019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10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105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1059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107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1092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110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11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1124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11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1154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118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1202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12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12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1242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12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12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1288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1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1320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13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1345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137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13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14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14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147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15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15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15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159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16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Integration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92500" lnSpcReduction="20000"/>
          </a:bodyPr>
          <a:lstStyle/>
          <a:p>
            <a:r>
              <a:rPr lang="en-US" dirty="0" smtClean="0"/>
              <a:t>Audio Analysis &amp; Processing in Multi-Media Formats</a:t>
            </a:r>
            <a:endParaRPr lang="en-US" dirty="0"/>
          </a:p>
        </p:txBody>
      </p:sp>
      <p:sp>
        <p:nvSpPr>
          <p:cNvPr id="44" name="Content Placeholder 6"/>
          <p:cNvSpPr>
            <a:spLocks noGrp="1"/>
          </p:cNvSpPr>
          <p:nvPr>
            <p:ph sz="quarter" idx="12"/>
          </p:nvPr>
        </p:nvSpPr>
        <p:spPr>
          <a:xfrm>
            <a:off x="498923" y="1287587"/>
            <a:ext cx="976733" cy="56408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1400" b="1" dirty="0" smtClean="0"/>
              <a:t>Legacy</a:t>
            </a:r>
          </a:p>
          <a:p>
            <a:pPr algn="ctr">
              <a:buNone/>
            </a:pPr>
            <a:r>
              <a:rPr lang="en-US" sz="1400" b="1" dirty="0" smtClean="0"/>
              <a:t>Database</a:t>
            </a:r>
            <a:endParaRPr lang="en-US" sz="1400" b="1" dirty="0"/>
          </a:p>
        </p:txBody>
      </p:sp>
      <p:sp>
        <p:nvSpPr>
          <p:cNvPr id="8" name="Content Placeholder 6"/>
          <p:cNvSpPr txBox="1">
            <a:spLocks/>
          </p:cNvSpPr>
          <p:nvPr/>
        </p:nvSpPr>
        <p:spPr bwMode="auto">
          <a:xfrm>
            <a:off x="7072359" y="3714759"/>
            <a:ext cx="1428731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ts val="12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bg1"/>
                </a:solidFill>
                <a:latin typeface="Calibri" pitchFamily="34" charset="0"/>
              </a:rPr>
              <a:t>Asset</a:t>
            </a:r>
            <a:endParaRPr lang="en-US" sz="1400" b="1" dirty="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 algn="ctr">
              <a:lnSpc>
                <a:spcPts val="12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Management</a:t>
            </a:r>
          </a:p>
          <a:p>
            <a:pPr marL="342900" indent="-342900" algn="ctr">
              <a:lnSpc>
                <a:spcPts val="12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System</a:t>
            </a:r>
          </a:p>
        </p:txBody>
      </p:sp>
      <p:grpSp>
        <p:nvGrpSpPr>
          <p:cNvPr id="2" name="Group 15"/>
          <p:cNvGrpSpPr/>
          <p:nvPr/>
        </p:nvGrpSpPr>
        <p:grpSpPr>
          <a:xfrm>
            <a:off x="2285984" y="1142984"/>
            <a:ext cx="1357322" cy="1214452"/>
            <a:chOff x="2571736" y="1000108"/>
            <a:chExt cx="1357322" cy="1857388"/>
          </a:xfrm>
        </p:grpSpPr>
        <p:grpSp>
          <p:nvGrpSpPr>
            <p:cNvPr id="3" name="Diagram group"/>
            <p:cNvGrpSpPr/>
            <p:nvPr/>
          </p:nvGrpSpPr>
          <p:grpSpPr>
            <a:xfrm>
              <a:off x="2571736" y="1000108"/>
              <a:ext cx="1357322" cy="1857388"/>
              <a:chOff x="1973579" y="2409623"/>
              <a:chExt cx="1691640" cy="1606415"/>
            </a:xfrm>
            <a:scene3d>
              <a:camera prst="perspectiveRelaxedModerately" zoom="92000"/>
              <a:lightRig rig="balanced" dir="t">
                <a:rot lat="0" lon="0" rev="12700000"/>
              </a:lightRig>
            </a:scene3d>
          </p:grpSpPr>
          <p:grpSp>
            <p:nvGrpSpPr>
              <p:cNvPr id="4" name="Group 10"/>
              <p:cNvGrpSpPr/>
              <p:nvPr/>
            </p:nvGrpSpPr>
            <p:grpSpPr>
              <a:xfrm>
                <a:off x="1973579" y="2409623"/>
                <a:ext cx="1691640" cy="1606415"/>
                <a:chOff x="1973579" y="2409623"/>
                <a:chExt cx="1691640" cy="1606415"/>
              </a:xfrm>
            </p:grpSpPr>
            <p:sp>
              <p:nvSpPr>
                <p:cNvPr id="55" name="Rounded Rectangle 54"/>
                <p:cNvSpPr/>
                <p:nvPr/>
              </p:nvSpPr>
              <p:spPr>
                <a:xfrm>
                  <a:off x="1973579" y="2409623"/>
                  <a:ext cx="1691640" cy="160641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6">
                        <a:shade val="30000"/>
                        <a:satMod val="115000"/>
                      </a:schemeClr>
                    </a:gs>
                    <a:gs pos="50000">
                      <a:schemeClr val="accent6"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sp3d extrusionH="76200">
                  <a:bevelT/>
                </a:sp3d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sp>
            <p:sp>
              <p:nvSpPr>
                <p:cNvPr id="56" name="Rounded Rectangle 4"/>
                <p:cNvSpPr/>
                <p:nvPr/>
              </p:nvSpPr>
              <p:spPr>
                <a:xfrm>
                  <a:off x="2051998" y="2488042"/>
                  <a:ext cx="1534802" cy="1449577"/>
                </a:xfrm>
                <a:prstGeom prst="rect">
                  <a:avLst/>
                </a:prstGeom>
                <a:sp3d z="50080"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06680" tIns="180000" rIns="106680" bIns="106680" numCol="1" spcCol="1270" anchor="t" anchorCtr="0">
                  <a:noAutofit/>
                </a:bodyPr>
                <a:lstStyle/>
                <a:p>
                  <a:pPr lvl="0" algn="ctr" defTabSz="12446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600" kern="1200" dirty="0" smtClean="0">
                      <a:effectLst>
                        <a:innerShdw blurRad="114300">
                          <a:prstClr val="black"/>
                        </a:innerShdw>
                      </a:effectLst>
                    </a:rPr>
                    <a:t>QUADRIGA</a:t>
                  </a:r>
                  <a:endParaRPr lang="en-US" sz="1600" kern="1200" dirty="0">
                    <a:effectLst>
                      <a:innerShdw blurRad="114300">
                        <a:prstClr val="black"/>
                      </a:innerShdw>
                    </a:effectLst>
                  </a:endParaRPr>
                </a:p>
              </p:txBody>
            </p:sp>
          </p:grpSp>
        </p:grpSp>
        <p:pic>
          <p:nvPicPr>
            <p:cNvPr id="53" name="Picture 52" descr="QUADRIGA_Ico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728" y="1729365"/>
              <a:ext cx="642938" cy="874055"/>
            </a:xfrm>
            <a:prstGeom prst="rect">
              <a:avLst/>
            </a:prstGeom>
          </p:spPr>
        </p:pic>
      </p:grpSp>
      <p:grpSp>
        <p:nvGrpSpPr>
          <p:cNvPr id="7" name="Group 16"/>
          <p:cNvGrpSpPr/>
          <p:nvPr/>
        </p:nvGrpSpPr>
        <p:grpSpPr>
          <a:xfrm>
            <a:off x="3781409" y="1142984"/>
            <a:ext cx="1357322" cy="1214452"/>
            <a:chOff x="2571736" y="1000108"/>
            <a:chExt cx="1357322" cy="1857388"/>
          </a:xfrm>
        </p:grpSpPr>
        <p:grpSp>
          <p:nvGrpSpPr>
            <p:cNvPr id="9" name="Diagram group"/>
            <p:cNvGrpSpPr/>
            <p:nvPr/>
          </p:nvGrpSpPr>
          <p:grpSpPr>
            <a:xfrm>
              <a:off x="2571736" y="1000108"/>
              <a:ext cx="1357322" cy="1857388"/>
              <a:chOff x="1973579" y="2409623"/>
              <a:chExt cx="1691640" cy="1606415"/>
            </a:xfrm>
            <a:scene3d>
              <a:camera prst="perspectiveRelaxedModerately" zoom="92000"/>
              <a:lightRig rig="balanced" dir="t">
                <a:rot lat="0" lon="0" rev="12700000"/>
              </a:lightRig>
            </a:scene3d>
          </p:grpSpPr>
          <p:grpSp>
            <p:nvGrpSpPr>
              <p:cNvPr id="10" name="Group 19"/>
              <p:cNvGrpSpPr/>
              <p:nvPr/>
            </p:nvGrpSpPr>
            <p:grpSpPr>
              <a:xfrm>
                <a:off x="1973579" y="2409623"/>
                <a:ext cx="1691640" cy="1606415"/>
                <a:chOff x="1973579" y="2409623"/>
                <a:chExt cx="1691640" cy="1606415"/>
              </a:xfrm>
            </p:grpSpPr>
            <p:sp>
              <p:nvSpPr>
                <p:cNvPr id="61" name="Rounded Rectangle 60"/>
                <p:cNvSpPr/>
                <p:nvPr/>
              </p:nvSpPr>
              <p:spPr>
                <a:xfrm>
                  <a:off x="1973579" y="2409623"/>
                  <a:ext cx="1691640" cy="160641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6">
                        <a:shade val="30000"/>
                        <a:satMod val="115000"/>
                      </a:schemeClr>
                    </a:gs>
                    <a:gs pos="50000">
                      <a:schemeClr val="accent6"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sp3d extrusionH="76200">
                  <a:bevelT/>
                </a:sp3d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sp>
            <p:sp>
              <p:nvSpPr>
                <p:cNvPr id="62" name="Rounded Rectangle 4"/>
                <p:cNvSpPr/>
                <p:nvPr/>
              </p:nvSpPr>
              <p:spPr>
                <a:xfrm>
                  <a:off x="2051998" y="2488042"/>
                  <a:ext cx="1534802" cy="1449577"/>
                </a:xfrm>
                <a:prstGeom prst="rect">
                  <a:avLst/>
                </a:prstGeom>
                <a:sp3d z="50080"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06680" tIns="180000" rIns="106680" bIns="106680" numCol="1" spcCol="1270" anchor="t" anchorCtr="0">
                  <a:noAutofit/>
                </a:bodyPr>
                <a:lstStyle/>
                <a:p>
                  <a:pPr lvl="0" algn="ctr" defTabSz="12446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600" kern="1200" dirty="0" smtClean="0"/>
                    <a:t>DOBBIN</a:t>
                  </a:r>
                </a:p>
              </p:txBody>
            </p:sp>
          </p:grpSp>
        </p:grpSp>
        <p:pic>
          <p:nvPicPr>
            <p:cNvPr id="59" name="Picture 58" descr="QUADRIGA_Icon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3975" y="1750048"/>
              <a:ext cx="642938" cy="87405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 28"/>
          <p:cNvGrpSpPr/>
          <p:nvPr/>
        </p:nvGrpSpPr>
        <p:grpSpPr>
          <a:xfrm>
            <a:off x="5286380" y="1142984"/>
            <a:ext cx="1357322" cy="1214452"/>
            <a:chOff x="2571736" y="1000108"/>
            <a:chExt cx="1357322" cy="1857388"/>
          </a:xfrm>
        </p:grpSpPr>
        <p:grpSp>
          <p:nvGrpSpPr>
            <p:cNvPr id="12" name="Diagram group"/>
            <p:cNvGrpSpPr/>
            <p:nvPr/>
          </p:nvGrpSpPr>
          <p:grpSpPr>
            <a:xfrm>
              <a:off x="2571736" y="1000108"/>
              <a:ext cx="1357322" cy="1857388"/>
              <a:chOff x="1973579" y="2409623"/>
              <a:chExt cx="1691640" cy="1606415"/>
            </a:xfrm>
            <a:scene3d>
              <a:camera prst="perspectiveRelaxedModerately" zoom="92000"/>
              <a:lightRig rig="balanced" dir="t">
                <a:rot lat="0" lon="0" rev="12700000"/>
              </a:lightRig>
            </a:scene3d>
          </p:grpSpPr>
          <p:grpSp>
            <p:nvGrpSpPr>
              <p:cNvPr id="13" name="Group 31"/>
              <p:cNvGrpSpPr/>
              <p:nvPr/>
            </p:nvGrpSpPr>
            <p:grpSpPr>
              <a:xfrm>
                <a:off x="1973579" y="2409623"/>
                <a:ext cx="1691640" cy="1606415"/>
                <a:chOff x="1973579" y="2409623"/>
                <a:chExt cx="1691640" cy="1606415"/>
              </a:xfrm>
            </p:grpSpPr>
            <p:sp>
              <p:nvSpPr>
                <p:cNvPr id="67" name="Rounded Rectangle 66"/>
                <p:cNvSpPr/>
                <p:nvPr/>
              </p:nvSpPr>
              <p:spPr>
                <a:xfrm>
                  <a:off x="1973579" y="2409623"/>
                  <a:ext cx="1691640" cy="160641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6">
                        <a:shade val="30000"/>
                        <a:satMod val="115000"/>
                      </a:schemeClr>
                    </a:gs>
                    <a:gs pos="50000">
                      <a:schemeClr val="accent6"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sp3d extrusionH="76200">
                  <a:bevelT/>
                </a:sp3d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sp>
            <p:sp>
              <p:nvSpPr>
                <p:cNvPr id="68" name="Rounded Rectangle 4"/>
                <p:cNvSpPr/>
                <p:nvPr/>
              </p:nvSpPr>
              <p:spPr>
                <a:xfrm>
                  <a:off x="2051998" y="2488042"/>
                  <a:ext cx="1534802" cy="1449577"/>
                </a:xfrm>
                <a:prstGeom prst="rect">
                  <a:avLst/>
                </a:prstGeom>
                <a:sp3d z="50080"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06680" tIns="180000" rIns="106680" bIns="106680" numCol="1" spcCol="1270" anchor="t" anchorCtr="0">
                  <a:noAutofit/>
                </a:bodyPr>
                <a:lstStyle/>
                <a:p>
                  <a:pPr lvl="0" algn="ctr" defTabSz="12446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600" kern="1200" dirty="0" smtClean="0"/>
                    <a:t>AUDIOCUBE</a:t>
                  </a:r>
                </a:p>
              </p:txBody>
            </p:sp>
          </p:grpSp>
        </p:grpSp>
        <p:pic>
          <p:nvPicPr>
            <p:cNvPr id="65" name="Picture 64" descr="QUADRIGA_Icon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25584" y="1768062"/>
              <a:ext cx="642938" cy="874055"/>
            </a:xfrm>
            <a:prstGeom prst="rect">
              <a:avLst/>
            </a:prstGeom>
          </p:spPr>
        </p:pic>
      </p:grpSp>
      <p:grpSp>
        <p:nvGrpSpPr>
          <p:cNvPr id="14" name="Group 34"/>
          <p:cNvGrpSpPr/>
          <p:nvPr/>
        </p:nvGrpSpPr>
        <p:grpSpPr>
          <a:xfrm>
            <a:off x="2214546" y="2714620"/>
            <a:ext cx="4572032" cy="1214452"/>
            <a:chOff x="2571736" y="1000108"/>
            <a:chExt cx="1357322" cy="1857388"/>
          </a:xfrm>
        </p:grpSpPr>
        <p:grpSp>
          <p:nvGrpSpPr>
            <p:cNvPr id="15" name="Diagram group"/>
            <p:cNvGrpSpPr/>
            <p:nvPr/>
          </p:nvGrpSpPr>
          <p:grpSpPr>
            <a:xfrm>
              <a:off x="2571736" y="1000108"/>
              <a:ext cx="1357322" cy="1857388"/>
              <a:chOff x="1973579" y="2409623"/>
              <a:chExt cx="1691640" cy="1606415"/>
            </a:xfrm>
            <a:scene3d>
              <a:camera prst="perspectiveRelaxedModerately" zoom="92000"/>
              <a:lightRig rig="balanced" dir="t">
                <a:rot lat="0" lon="0" rev="12700000"/>
              </a:lightRig>
            </a:scene3d>
          </p:grpSpPr>
          <p:grpSp>
            <p:nvGrpSpPr>
              <p:cNvPr id="16" name="Group 37"/>
              <p:cNvGrpSpPr/>
              <p:nvPr/>
            </p:nvGrpSpPr>
            <p:grpSpPr>
              <a:xfrm>
                <a:off x="1973579" y="2409623"/>
                <a:ext cx="1691640" cy="1606415"/>
                <a:chOff x="1973579" y="2409623"/>
                <a:chExt cx="1691640" cy="1606415"/>
              </a:xfrm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1973579" y="2409623"/>
                  <a:ext cx="1691640" cy="160641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6">
                        <a:shade val="30000"/>
                        <a:satMod val="115000"/>
                      </a:schemeClr>
                    </a:gs>
                    <a:gs pos="50000">
                      <a:schemeClr val="accent6"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sp3d extrusionH="76200">
                  <a:bevelT/>
                </a:sp3d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sp>
            <p:sp>
              <p:nvSpPr>
                <p:cNvPr id="74" name="Rounded Rectangle 4"/>
                <p:cNvSpPr/>
                <p:nvPr/>
              </p:nvSpPr>
              <p:spPr>
                <a:xfrm>
                  <a:off x="2051998" y="2488042"/>
                  <a:ext cx="1534802" cy="1449577"/>
                </a:xfrm>
                <a:prstGeom prst="rect">
                  <a:avLst/>
                </a:prstGeom>
                <a:sp3d z="50080"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06680" tIns="180000" rIns="106680" bIns="106680" numCol="1" spcCol="1270" anchor="t" anchorCtr="0">
                  <a:noAutofit/>
                </a:bodyPr>
                <a:lstStyle/>
                <a:p>
                  <a:pPr lvl="0" algn="ctr" defTabSz="12446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600" kern="1200" dirty="0" smtClean="0"/>
                    <a:t>CUBE WORK-FLOW</a:t>
                  </a:r>
                </a:p>
              </p:txBody>
            </p:sp>
          </p:grpSp>
        </p:grpSp>
        <p:pic>
          <p:nvPicPr>
            <p:cNvPr id="71" name="Picture 70" descr="QUADRIGA_Icon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41468" y="1655663"/>
              <a:ext cx="209975" cy="983384"/>
            </a:xfrm>
            <a:prstGeom prst="rect">
              <a:avLst/>
            </a:prstGeom>
          </p:spPr>
        </p:pic>
      </p:grpSp>
      <p:pic>
        <p:nvPicPr>
          <p:cNvPr id="75" name="Picture 74" descr="CyberCurvedoo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1471" y="1857365"/>
            <a:ext cx="922496" cy="2334101"/>
          </a:xfrm>
          <a:prstGeom prst="rect">
            <a:avLst/>
          </a:prstGeom>
        </p:spPr>
      </p:pic>
      <p:pic>
        <p:nvPicPr>
          <p:cNvPr id="76" name="Picture 75" descr="Serverflippn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75418" y="1571618"/>
            <a:ext cx="959644" cy="2166938"/>
          </a:xfrm>
          <a:prstGeom prst="rect">
            <a:avLst/>
          </a:prstGeom>
        </p:spPr>
      </p:pic>
      <p:sp>
        <p:nvSpPr>
          <p:cNvPr id="77" name="Up-Down Arrow 76"/>
          <p:cNvSpPr/>
          <p:nvPr/>
        </p:nvSpPr>
        <p:spPr>
          <a:xfrm>
            <a:off x="2857488" y="2357430"/>
            <a:ext cx="214314" cy="467097"/>
          </a:xfrm>
          <a:prstGeom prst="upDownArrow">
            <a:avLst/>
          </a:prstGeom>
          <a:ln/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78" name="Up-Down Arrow 77"/>
          <p:cNvSpPr/>
          <p:nvPr/>
        </p:nvSpPr>
        <p:spPr>
          <a:xfrm>
            <a:off x="4343388" y="2357430"/>
            <a:ext cx="214314" cy="467097"/>
          </a:xfrm>
          <a:prstGeom prst="upDownArrow">
            <a:avLst/>
          </a:prstGeom>
          <a:ln/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79" name="Up-Down Arrow 78"/>
          <p:cNvSpPr/>
          <p:nvPr/>
        </p:nvSpPr>
        <p:spPr>
          <a:xfrm>
            <a:off x="5848338" y="2357430"/>
            <a:ext cx="214314" cy="467097"/>
          </a:xfrm>
          <a:prstGeom prst="upDownArrow">
            <a:avLst/>
          </a:prstGeom>
          <a:ln/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80" name="Right Arrow 79"/>
          <p:cNvSpPr/>
          <p:nvPr/>
        </p:nvSpPr>
        <p:spPr>
          <a:xfrm>
            <a:off x="1714480" y="3133712"/>
            <a:ext cx="500066" cy="140129"/>
          </a:xfrm>
          <a:prstGeom prst="rightArrow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81" name="Up-Down Arrow 80"/>
          <p:cNvSpPr/>
          <p:nvPr/>
        </p:nvSpPr>
        <p:spPr>
          <a:xfrm rot="5400000">
            <a:off x="6883202" y="1784553"/>
            <a:ext cx="140129" cy="571504"/>
          </a:xfrm>
          <a:prstGeom prst="upDownArrow">
            <a:avLst/>
          </a:prstGeom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82" name="Up-Down Arrow 81"/>
          <p:cNvSpPr/>
          <p:nvPr/>
        </p:nvSpPr>
        <p:spPr>
          <a:xfrm rot="5400000">
            <a:off x="6883202" y="2941844"/>
            <a:ext cx="140129" cy="571504"/>
          </a:xfrm>
          <a:prstGeom prst="upDownArrow">
            <a:avLst/>
          </a:prstGeom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405696" y="2413558"/>
            <a:ext cx="2373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Web             Services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76" dur="3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7" dur="3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8" dur="3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" dur="3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8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9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9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9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9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9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/>
      <p:bldP spid="8" grpId="0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Audio Analysis &amp; Processing in Multi-Media Formats</a:t>
            </a:r>
            <a:endParaRPr lang="en-US" dirty="0"/>
          </a:p>
        </p:txBody>
      </p:sp>
      <p:pic>
        <p:nvPicPr>
          <p:cNvPr id="9" name="Picture 2" descr="C:\Documents and Settings\Rob Poretti\My Documents\My Pictures\Cube-Tec Images\Cube-Workflow\CWF Logo - LR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987574"/>
            <a:ext cx="3240360" cy="3240360"/>
          </a:xfrm>
          <a:prstGeom prst="rect">
            <a:avLst/>
          </a:prstGeom>
          <a:noFill/>
          <a:effectLst>
            <a:outerShdw blurRad="266700" dist="12700" dir="2700000" sy="-23000" kx="-800400" algn="bl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12" name="Title 4"/>
          <p:cNvSpPr txBox="1">
            <a:spLocks/>
          </p:cNvSpPr>
          <p:nvPr/>
        </p:nvSpPr>
        <p:spPr bwMode="auto">
          <a:xfrm>
            <a:off x="670955" y="649479"/>
            <a:ext cx="7789477" cy="37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 lnSpcReduction="1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Cube-Workflow</a:t>
            </a:r>
            <a:endParaRPr kumimoji="0" lang="en-CA" sz="2000" b="0" i="0" u="none" strike="noStrike" kern="1200" cap="none" spc="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Content Placeholder 6"/>
          <p:cNvSpPr>
            <a:spLocks noGrp="1"/>
          </p:cNvSpPr>
          <p:nvPr>
            <p:ph sz="quarter" idx="12"/>
          </p:nvPr>
        </p:nvSpPr>
        <p:spPr>
          <a:xfrm>
            <a:off x="642939" y="1071563"/>
            <a:ext cx="6377333" cy="337542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j-lt"/>
                <a:cs typeface="Arial" pitchFamily="34" charset="0"/>
              </a:rPr>
              <a:t>Fully integrated into existing IT infra-structures, including cataloguing systems and external storage systems…</a:t>
            </a:r>
            <a:endParaRPr lang="de-DE" dirty="0" smtClean="0">
              <a:latin typeface="+mj-lt"/>
              <a:cs typeface="Arial" pitchFamily="34" charset="0"/>
            </a:endParaRPr>
          </a:p>
          <a:p>
            <a:r>
              <a:rPr lang="en-US" dirty="0" smtClean="0">
                <a:latin typeface="+mj-lt"/>
              </a:rPr>
              <a:t>Collaboration environment - supports 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structured/unstructured communication 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for definable roles through ad-hoc 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messaging.</a:t>
            </a:r>
          </a:p>
          <a:p>
            <a:r>
              <a:rPr lang="en-US" dirty="0" smtClean="0">
                <a:latin typeface="+mj-lt"/>
                <a:cs typeface="Arial" pitchFamily="34" charset="0"/>
              </a:rPr>
              <a:t>Ensures that team members have access </a:t>
            </a:r>
            <a:br>
              <a:rPr lang="en-US" dirty="0" smtClean="0">
                <a:latin typeface="+mj-lt"/>
                <a:cs typeface="Arial" pitchFamily="34" charset="0"/>
              </a:rPr>
            </a:br>
            <a:r>
              <a:rPr lang="en-US" dirty="0" smtClean="0">
                <a:latin typeface="+mj-lt"/>
                <a:cs typeface="Arial" pitchFamily="34" charset="0"/>
              </a:rPr>
              <a:t>to all necessary information available </a:t>
            </a:r>
            <a:br>
              <a:rPr lang="en-US" dirty="0" smtClean="0">
                <a:latin typeface="+mj-lt"/>
                <a:cs typeface="Arial" pitchFamily="34" charset="0"/>
              </a:rPr>
            </a:br>
            <a:r>
              <a:rPr lang="en-US" dirty="0" smtClean="0">
                <a:latin typeface="+mj-lt"/>
                <a:cs typeface="Arial" pitchFamily="34" charset="0"/>
              </a:rPr>
              <a:t>throughout the work-process, streamlining </a:t>
            </a:r>
            <a:br>
              <a:rPr lang="en-US" dirty="0" smtClean="0">
                <a:latin typeface="+mj-lt"/>
                <a:cs typeface="Arial" pitchFamily="34" charset="0"/>
              </a:rPr>
            </a:br>
            <a:r>
              <a:rPr lang="en-US" dirty="0" smtClean="0">
                <a:latin typeface="+mj-lt"/>
                <a:cs typeface="Arial" pitchFamily="34" charset="0"/>
              </a:rPr>
              <a:t>workflows and error detection.</a:t>
            </a:r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378461" y="1635646"/>
            <a:ext cx="4168182" cy="2520280"/>
          </a:xfrm>
          <a:prstGeom prst="rect">
            <a:avLst/>
          </a:prstGeom>
          <a:solidFill>
            <a:schemeClr val="tx1">
              <a:lumMod val="75000"/>
              <a:lumOff val="25000"/>
              <a:alpha val="10000"/>
            </a:schemeClr>
          </a:solidFill>
          <a:ln w="9525">
            <a:noFill/>
            <a:miter lim="800000"/>
            <a:headEnd/>
            <a:tailEnd/>
          </a:ln>
          <a:effectLst>
            <a:outerShdw blurRad="88900" dist="1905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perspectiveLeft" fov="4500000">
              <a:rot lat="0" lon="2400000" rev="0"/>
            </a:camera>
            <a:lightRig rig="threePt" dir="t"/>
          </a:scene3d>
          <a:sp3d prstMaterial="dkEdge">
            <a:bevelT w="152400" h="25400" prst="coolSlant"/>
            <a:bevelB h="25400" prst="coolSlant"/>
            <a:extrusionClr>
              <a:schemeClr val="accent6">
                <a:lumMod val="50000"/>
              </a:schemeClr>
            </a:extrusionClr>
          </a:sp3d>
        </p:spPr>
      </p:pic>
      <p:pic>
        <p:nvPicPr>
          <p:cNvPr id="11" name="Picture 3"/>
          <p:cNvPicPr>
            <a:picLocks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386125" y="1632704"/>
            <a:ext cx="4168800" cy="2520280"/>
          </a:xfrm>
          <a:prstGeom prst="rect">
            <a:avLst/>
          </a:prstGeom>
          <a:solidFill>
            <a:schemeClr val="tx1">
              <a:lumMod val="75000"/>
              <a:lumOff val="25000"/>
              <a:alpha val="10000"/>
            </a:schemeClr>
          </a:solidFill>
          <a:ln w="9525">
            <a:noFill/>
            <a:miter lim="800000"/>
            <a:headEnd/>
            <a:tailEnd/>
          </a:ln>
          <a:effectLst>
            <a:outerShdw blurRad="88900" dist="1905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perspectiveLeft" fov="4500000">
              <a:rot lat="0" lon="2400000" rev="0"/>
            </a:camera>
            <a:lightRig rig="threePt" dir="t"/>
          </a:scene3d>
          <a:sp3d prstMaterial="dkEdge">
            <a:bevelT w="152400" h="25400" prst="coolSlant"/>
            <a:bevelB h="25400" prst="coolSlant"/>
            <a:extrusionClr>
              <a:schemeClr val="accent6">
                <a:lumMod val="50000"/>
              </a:schemeClr>
            </a:extrusionClr>
          </a:sp3d>
        </p:spPr>
      </p:pic>
      <p:pic>
        <p:nvPicPr>
          <p:cNvPr id="15" name="Picture 3"/>
          <p:cNvPicPr>
            <a:picLocks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385956" y="1635646"/>
            <a:ext cx="4168800" cy="2520000"/>
          </a:xfrm>
          <a:prstGeom prst="rect">
            <a:avLst/>
          </a:prstGeom>
          <a:solidFill>
            <a:schemeClr val="tx1">
              <a:lumMod val="75000"/>
              <a:lumOff val="25000"/>
              <a:alpha val="10000"/>
            </a:schemeClr>
          </a:solidFill>
          <a:ln w="9525">
            <a:noFill/>
            <a:miter lim="800000"/>
            <a:headEnd/>
            <a:tailEnd/>
          </a:ln>
          <a:effectLst>
            <a:outerShdw blurRad="88900" dist="1905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perspectiveLeft" fov="4500000">
              <a:rot lat="0" lon="2400000" rev="0"/>
            </a:camera>
            <a:lightRig rig="threePt" dir="t"/>
          </a:scene3d>
          <a:sp3d prstMaterial="dkEdge">
            <a:bevelT w="152400" h="25400" prst="coolSlant"/>
            <a:bevelB h="25400" prst="coolSlant"/>
            <a:extrusionClr>
              <a:schemeClr val="accent6">
                <a:lumMod val="50000"/>
              </a:schemeClr>
            </a:extrusion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6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.55556E-7 -1.23457E-7 L 0.39722 -0.696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" y="-34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6500" y="165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Custom Designed for your Facility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Audio Analysis &amp; Processing in Multi-Media Formats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42939" y="1071563"/>
            <a:ext cx="4145085" cy="3375422"/>
          </a:xfrm>
        </p:spPr>
        <p:txBody>
          <a:bodyPr>
            <a:normAutofit/>
          </a:bodyPr>
          <a:lstStyle/>
          <a:p>
            <a:r>
              <a:rPr lang="en-US" dirty="0" smtClean="0"/>
              <a:t>Exchanges process information with Dobbin and QUADRIGA. Process chains can be dynamic and adaptive.</a:t>
            </a:r>
          </a:p>
          <a:p>
            <a:r>
              <a:rPr lang="en-US" dirty="0" smtClean="0"/>
              <a:t>Underlying engine defined by </a:t>
            </a:r>
            <a:r>
              <a:rPr lang="en-US" i="1" dirty="0" smtClean="0"/>
              <a:t>Business Process Modeling</a:t>
            </a:r>
            <a:r>
              <a:rPr lang="en-US" dirty="0" smtClean="0"/>
              <a:t>.  Easy to modify – easy to extend.</a:t>
            </a:r>
          </a:p>
          <a:p>
            <a:r>
              <a:rPr lang="en-US" dirty="0" smtClean="0"/>
              <a:t>Internet client – easily customizable and updateable.  Simplifies deployment and accessible via the internet.</a:t>
            </a:r>
            <a:endParaRPr lang="en-US" i="1" dirty="0" smtClean="0"/>
          </a:p>
        </p:txBody>
      </p:sp>
      <p:pic>
        <p:nvPicPr>
          <p:cNvPr id="8" name="Picture 2" descr="D:\PP Files\Cube-Tec\Powerpoint\Images\JobManager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27984" y="1428742"/>
            <a:ext cx="3876681" cy="2753556"/>
          </a:xfrm>
          <a:prstGeom prst="rect">
            <a:avLst/>
          </a:prstGeom>
          <a:gradFill>
            <a:gsLst>
              <a:gs pos="0">
                <a:schemeClr val="bg1">
                  <a:alpha val="73000"/>
                </a:schemeClr>
              </a:gs>
              <a:gs pos="100000">
                <a:schemeClr val="tx1">
                  <a:lumMod val="50000"/>
                  <a:lumOff val="50000"/>
                  <a:alpha val="95000"/>
                </a:schemeClr>
              </a:gs>
            </a:gsLst>
            <a:lin ang="13500000" scaled="1"/>
          </a:gradFill>
          <a:effectLst>
            <a:reflection blurRad="6350" stA="50000" endA="300" endPos="38500" dist="50800" dir="5400000" sy="-100000" algn="bl" rotWithShape="0"/>
            <a:softEdge rad="12700"/>
          </a:effectLst>
          <a:scene3d>
            <a:camera prst="perspectiveLeft" fov="4800000">
              <a:rot lat="0" lon="1200001" rev="0"/>
            </a:camera>
            <a:lightRig rig="threePt" dir="t"/>
          </a:scene3d>
          <a:sp3d extrusionH="50800">
            <a:bevelT/>
            <a:extrusionClr>
              <a:schemeClr val="tx1">
                <a:lumMod val="75000"/>
                <a:lumOff val="25000"/>
              </a:schemeClr>
            </a:extrusion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Driven by Metadata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Audio Analysis &amp; Processing in Multi-Media Formats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42939" y="1071563"/>
            <a:ext cx="4073077" cy="3375422"/>
          </a:xfrm>
        </p:spPr>
        <p:txBody>
          <a:bodyPr>
            <a:normAutofit/>
          </a:bodyPr>
          <a:lstStyle/>
          <a:p>
            <a:r>
              <a:rPr lang="en-US" dirty="0" smtClean="0"/>
              <a:t>Cube Workflow generates work-order processes for QUADRIGA and Dobbin systems.</a:t>
            </a:r>
          </a:p>
          <a:p>
            <a:r>
              <a:rPr lang="en-US" dirty="0" smtClean="0"/>
              <a:t>Manages the migration of media assets from local storage to a trusted digital repository.</a:t>
            </a:r>
          </a:p>
          <a:p>
            <a:r>
              <a:rPr lang="en-US" dirty="0" smtClean="0"/>
              <a:t>Time-line based statistical information  can be viewed in the Cube-Workflow </a:t>
            </a:r>
            <a:r>
              <a:rPr lang="en-US" i="1" dirty="0" smtClean="0"/>
              <a:t>Dashboard</a:t>
            </a:r>
            <a:r>
              <a:rPr lang="en-US" dirty="0" smtClean="0"/>
              <a:t>.</a:t>
            </a:r>
          </a:p>
        </p:txBody>
      </p:sp>
      <p:pic>
        <p:nvPicPr>
          <p:cNvPr id="8" name="Picture 2" descr="D:\PP Files\Cube-Tec\Powerpoint\Images\JobManager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72000" y="1428742"/>
            <a:ext cx="3773923" cy="2753556"/>
          </a:xfrm>
          <a:prstGeom prst="rect">
            <a:avLst/>
          </a:prstGeom>
          <a:gradFill>
            <a:gsLst>
              <a:gs pos="0">
                <a:schemeClr val="bg1">
                  <a:alpha val="73000"/>
                </a:schemeClr>
              </a:gs>
              <a:gs pos="100000">
                <a:schemeClr val="tx1">
                  <a:lumMod val="50000"/>
                  <a:lumOff val="50000"/>
                  <a:alpha val="95000"/>
                </a:schemeClr>
              </a:gs>
            </a:gsLst>
            <a:lin ang="13500000" scaled="1"/>
          </a:gradFill>
          <a:effectLst>
            <a:reflection blurRad="6350" stA="50000" endA="300" endPos="38500" dist="50800" dir="5400000" sy="-100000" algn="bl" rotWithShape="0"/>
            <a:softEdge rad="12700"/>
          </a:effectLst>
          <a:scene3d>
            <a:camera prst="perspectiveLeft" fov="4800000">
              <a:rot lat="0" lon="1200001" rev="0"/>
            </a:camera>
            <a:lightRig rig="threePt" dir="t"/>
          </a:scene3d>
          <a:sp3d extrusionH="50800">
            <a:bevelT/>
            <a:extrusionClr>
              <a:schemeClr val="tx1">
                <a:lumMod val="75000"/>
                <a:lumOff val="25000"/>
              </a:schemeClr>
            </a:extrusionClr>
          </a:sp3d>
        </p:spPr>
      </p:pic>
      <p:pic>
        <p:nvPicPr>
          <p:cNvPr id="9" name="Picture 2" descr="D:\PP Files\Cube-Tec\Powerpoint\Images\JobManager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72000" y="1429200"/>
            <a:ext cx="3751066" cy="2736304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  <a:softEdge rad="12700"/>
          </a:effectLst>
          <a:scene3d>
            <a:camera prst="perspectiveLeft" fov="4800000">
              <a:rot lat="0" lon="1200001" rev="0"/>
            </a:camera>
            <a:lightRig rig="chilly" dir="t">
              <a:rot lat="0" lon="0" rev="5400000"/>
            </a:lightRig>
          </a:scene3d>
          <a:sp3d prstMaterial="dkEdge"/>
        </p:spPr>
      </p:pic>
      <p:pic>
        <p:nvPicPr>
          <p:cNvPr id="10" name="Picture 2" descr="D:\PP Files\Cube-Tec\Powerpoint\Images\JobManager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572000" y="1429200"/>
            <a:ext cx="3775619" cy="2839810"/>
          </a:xfrm>
          <a:prstGeom prst="rect">
            <a:avLst/>
          </a:prstGeom>
          <a:gradFill>
            <a:gsLst>
              <a:gs pos="0">
                <a:schemeClr val="bg1">
                  <a:alpha val="73000"/>
                </a:schemeClr>
              </a:gs>
              <a:gs pos="100000">
                <a:schemeClr val="tx1">
                  <a:lumMod val="50000"/>
                  <a:lumOff val="50000"/>
                  <a:alpha val="95000"/>
                </a:schemeClr>
              </a:gs>
            </a:gsLst>
            <a:lin ang="13500000" scaled="1"/>
          </a:gradFill>
          <a:effectLst>
            <a:reflection blurRad="6350" stA="50000" endA="300" endPos="38500" dist="50800" dir="5400000" sy="-100000" algn="bl" rotWithShape="0"/>
            <a:softEdge rad="12700"/>
          </a:effectLst>
          <a:scene3d>
            <a:camera prst="perspectiveLeft" fov="4800000">
              <a:rot lat="0" lon="1200001" rev="0"/>
            </a:camera>
            <a:lightRig rig="threePt" dir="t"/>
          </a:scene3d>
          <a:sp3d extrusionH="50800">
            <a:bevelT/>
            <a:extrusionClr>
              <a:schemeClr val="tx1">
                <a:lumMod val="75000"/>
                <a:lumOff val="25000"/>
              </a:schemeClr>
            </a:extrusion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QUADRIGA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Audio Analysis &amp; Processing in Multi-Media Formats</a:t>
            </a:r>
            <a:endParaRPr lang="en-US" dirty="0"/>
          </a:p>
        </p:txBody>
      </p:sp>
      <p:pic>
        <p:nvPicPr>
          <p:cNvPr id="6" name="Picture 2" descr="C:\Documents and Settings\Rob Poretti\My Documents\My Pictures\Cube-Tec Images\Cube-Workflow\CWF Logo - LRG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347864" y="987574"/>
            <a:ext cx="3240360" cy="2759299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Content Placeholder 6"/>
          <p:cNvSpPr>
            <a:spLocks noGrp="1"/>
          </p:cNvSpPr>
          <p:nvPr>
            <p:ph sz="quarter" idx="12"/>
          </p:nvPr>
        </p:nvSpPr>
        <p:spPr>
          <a:xfrm>
            <a:off x="642939" y="1071563"/>
            <a:ext cx="3643309" cy="34290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Efficient, purpose-built ingest system.</a:t>
            </a:r>
          </a:p>
          <a:p>
            <a:r>
              <a:rPr lang="en-US" sz="1600" dirty="0" smtClean="0"/>
              <a:t>One workstation can provide up to </a:t>
            </a:r>
            <a:r>
              <a:rPr lang="en-US" sz="1600" b="1" i="1" dirty="0" smtClean="0"/>
              <a:t>eight parallel ingest streams </a:t>
            </a:r>
            <a:r>
              <a:rPr lang="en-US" sz="1600" dirty="0" smtClean="0"/>
              <a:t>simultaneously.</a:t>
            </a:r>
          </a:p>
          <a:p>
            <a:r>
              <a:rPr lang="en-US" sz="1600" dirty="0" smtClean="0"/>
              <a:t>Media stream supervision and complete quality analysis.</a:t>
            </a:r>
          </a:p>
          <a:p>
            <a:r>
              <a:rPr lang="en-US" sz="1600" dirty="0" smtClean="0"/>
              <a:t>Sophisticated transport and monitoring systems built for various media formats</a:t>
            </a:r>
          </a:p>
          <a:p>
            <a:r>
              <a:rPr lang="en-US" sz="1600" dirty="0" smtClean="0"/>
              <a:t>Integrated workflows with Cube-Workflows and Dobbin.</a:t>
            </a:r>
          </a:p>
        </p:txBody>
      </p:sp>
      <p:pic>
        <p:nvPicPr>
          <p:cNvPr id="11" name="Picture 2" descr="D:\PP Files\Cube-Tec\Powerpoint\Images\JobManager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923928" y="1419622"/>
            <a:ext cx="4447098" cy="2759483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  <a:softEdge rad="12700"/>
          </a:effectLst>
          <a:scene3d>
            <a:camera prst="perspectiveLeft" fov="4800000">
              <a:rot lat="0" lon="1200001" rev="0"/>
            </a:camera>
            <a:lightRig rig="threePt" dir="t"/>
          </a:scene3d>
          <a:sp3d>
            <a:bevelT w="38100" h="38100"/>
          </a:sp3d>
        </p:spPr>
      </p:pic>
      <p:pic>
        <p:nvPicPr>
          <p:cNvPr id="7" name="Picture 2" descr="D:\PP Files\Cube-Tec\Powerpoint\Images\JobManager.jpg"/>
          <p:cNvPicPr>
            <a:picLocks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924000" y="1418400"/>
            <a:ext cx="4460367" cy="2754630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  <a:softEdge rad="12700"/>
          </a:effectLst>
          <a:scene3d>
            <a:camera prst="perspectiveLeft" fov="4800000">
              <a:rot lat="0" lon="1200001" rev="0"/>
            </a:camera>
            <a:lightRig rig="threePt" dir="t"/>
          </a:scene3d>
          <a:sp3d>
            <a:bevelT w="38100" h="38100"/>
          </a:sp3d>
        </p:spPr>
      </p:pic>
      <p:pic>
        <p:nvPicPr>
          <p:cNvPr id="9" name="Picture 2" descr="D:\PP Files\Cube-Tec\Powerpoint\Images\JobManager.jpg"/>
          <p:cNvPicPr>
            <a:picLocks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924000" y="1418400"/>
            <a:ext cx="4460367" cy="2754630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  <a:softEdge rad="12700"/>
          </a:effectLst>
          <a:scene3d>
            <a:camera prst="perspectiveLeft" fov="4800000">
              <a:rot lat="0" lon="1200001" rev="0"/>
            </a:camera>
            <a:lightRig rig="threePt" dir="t"/>
          </a:scene3d>
          <a:sp3d>
            <a:bevelT w="38100" h="38100"/>
          </a:sp3d>
        </p:spPr>
      </p:pic>
      <p:pic>
        <p:nvPicPr>
          <p:cNvPr id="12" name="Picture 2" descr="D:\PP Files\Cube-Tec\Powerpoint\Images\JobManager.jpg"/>
          <p:cNvPicPr>
            <a:picLocks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924000" y="1418400"/>
            <a:ext cx="4460367" cy="2754630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  <a:softEdge rad="12700"/>
          </a:effectLst>
          <a:scene3d>
            <a:camera prst="perspectiveLeft" fov="4800000">
              <a:rot lat="0" lon="1200001" rev="0"/>
            </a:camera>
            <a:lightRig rig="threePt" dir="t"/>
          </a:scene3d>
          <a:sp3d>
            <a:bevelT w="38100" h="38100"/>
          </a:sp3d>
        </p:spPr>
      </p:pic>
      <p:pic>
        <p:nvPicPr>
          <p:cNvPr id="13" name="Picture 2" descr="D:\PP Files\Cube-Tec\Powerpoint\Images\JobManager.jpg"/>
          <p:cNvPicPr>
            <a:picLocks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924000" y="1418400"/>
            <a:ext cx="4460367" cy="2754630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  <a:softEdge rad="12700"/>
          </a:effectLst>
          <a:scene3d>
            <a:camera prst="perspectiveLeft" fov="4800000">
              <a:rot lat="0" lon="1200001" rev="0"/>
            </a:camera>
            <a:lightRig rig="threePt" dir="t"/>
          </a:scene3d>
          <a:sp3d>
            <a:bevelT w="38100" h="38100"/>
          </a:sp3d>
        </p:spPr>
      </p:pic>
      <p:pic>
        <p:nvPicPr>
          <p:cNvPr id="14" name="Picture 2" descr="D:\PP Files\Cube-Tec\Powerpoint\Images\JobManager.jpg"/>
          <p:cNvPicPr>
            <a:picLocks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3924000" y="1418400"/>
            <a:ext cx="4460367" cy="2754630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  <a:softEdge rad="12700"/>
          </a:effectLst>
          <a:scene3d>
            <a:camera prst="perspectiveLeft" fov="4800000">
              <a:rot lat="0" lon="1200001" rev="0"/>
            </a:camera>
            <a:lightRig rig="threePt" dir="t"/>
          </a:scene3d>
          <a:sp3d>
            <a:bevelT w="38100" h="38100"/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6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8.33333E-7 4.81481E-6 L 0.36719 -0.4453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" y="-22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9000" y="19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7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QUADRIGA: State-of-the-Art Ingest</a:t>
            </a:r>
            <a:endParaRPr lang="en-US" dirty="0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Audio Analysis &amp; Processing in Multi-Media Formats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2"/>
          </p:nvPr>
        </p:nvSpPr>
        <p:spPr>
          <a:xfrm>
            <a:off x="1140488" y="1059582"/>
            <a:ext cx="3431512" cy="3312368"/>
          </a:xfrm>
        </p:spPr>
        <p:txBody>
          <a:bodyPr>
            <a:noAutofit/>
          </a:bodyPr>
          <a:lstStyle/>
          <a:p>
            <a:pPr>
              <a:lnSpc>
                <a:spcPts val="1400"/>
              </a:lnSpc>
              <a:buNone/>
            </a:pPr>
            <a:r>
              <a:rPr lang="en-US" sz="1600" b="1" dirty="0" smtClean="0"/>
              <a:t>Multi-Machine Recording</a:t>
            </a:r>
          </a:p>
          <a:p>
            <a:pPr marL="0">
              <a:lnSpc>
                <a:spcPts val="14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105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Eight parallel ingest streams w/integrated monitoring, transport control and quality supervision.</a:t>
            </a:r>
          </a:p>
          <a:p>
            <a:pPr marL="0">
              <a:spcBef>
                <a:spcPts val="0"/>
              </a:spcBef>
              <a:buFont typeface="Wingdings" pitchFamily="2" charset="2"/>
              <a:buNone/>
            </a:pPr>
            <a:r>
              <a:rPr lang="en-US" sz="5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  </a:t>
            </a:r>
            <a:endParaRPr lang="en-US" sz="500" b="1" dirty="0" smtClean="0"/>
          </a:p>
          <a:p>
            <a:pPr>
              <a:lnSpc>
                <a:spcPts val="1400"/>
              </a:lnSpc>
              <a:buFont typeface="Wingdings" pitchFamily="2" charset="2"/>
              <a:buNone/>
            </a:pPr>
            <a:r>
              <a:rPr lang="en-US" sz="1600" b="1" dirty="0" smtClean="0"/>
              <a:t>Multi-Speed Recording</a:t>
            </a:r>
          </a:p>
          <a:p>
            <a:pPr marL="0">
              <a:lnSpc>
                <a:spcPts val="1400"/>
              </a:lnSpc>
              <a:spcBef>
                <a:spcPts val="0"/>
              </a:spcBef>
              <a:buNone/>
            </a:pPr>
            <a:r>
              <a:rPr lang="en-US" sz="105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1/2x to 4x recording w/playback equalization and speed correction .  Compensated teal-time  monitoring.</a:t>
            </a:r>
          </a:p>
          <a:p>
            <a:pPr marL="0">
              <a:spcBef>
                <a:spcPts val="0"/>
              </a:spcBef>
              <a:buNone/>
            </a:pPr>
            <a:r>
              <a:rPr lang="en-US" sz="5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</a:t>
            </a:r>
            <a:endParaRPr lang="en-US" sz="500" b="1" dirty="0" smtClean="0"/>
          </a:p>
          <a:p>
            <a:pPr>
              <a:lnSpc>
                <a:spcPts val="1400"/>
              </a:lnSpc>
              <a:buFont typeface="Wingdings" pitchFamily="2" charset="2"/>
              <a:buNone/>
            </a:pPr>
            <a:r>
              <a:rPr lang="en-US" sz="1600" b="1" dirty="0" smtClean="0"/>
              <a:t>Multi-Channel Recording</a:t>
            </a:r>
          </a:p>
          <a:p>
            <a:pPr marL="0">
              <a:lnSpc>
                <a:spcPts val="1400"/>
              </a:lnSpc>
              <a:spcBef>
                <a:spcPts val="0"/>
              </a:spcBef>
              <a:buNone/>
            </a:pPr>
            <a:r>
              <a:rPr lang="en-US" sz="105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Mono, stereo or multi-channel formats – with requisite monitoring , metering and analysis displays.</a:t>
            </a:r>
          </a:p>
          <a:p>
            <a:pPr marL="0">
              <a:spcBef>
                <a:spcPts val="0"/>
              </a:spcBef>
              <a:buNone/>
            </a:pPr>
            <a:r>
              <a:rPr lang="en-US" sz="5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</a:t>
            </a:r>
            <a:endParaRPr lang="en-US" sz="500" b="1" dirty="0" smtClean="0"/>
          </a:p>
          <a:p>
            <a:pPr>
              <a:lnSpc>
                <a:spcPts val="1400"/>
              </a:lnSpc>
              <a:buFont typeface="Wingdings" pitchFamily="2" charset="2"/>
              <a:buNone/>
            </a:pPr>
            <a:r>
              <a:rPr lang="en-US" sz="1600" b="1" dirty="0" smtClean="0"/>
              <a:t>Dual-Direction</a:t>
            </a:r>
          </a:p>
          <a:p>
            <a:pPr marL="0">
              <a:lnSpc>
                <a:spcPts val="1400"/>
              </a:lnSpc>
              <a:spcBef>
                <a:spcPts val="0"/>
              </a:spcBef>
              <a:buNone/>
            </a:pPr>
            <a:r>
              <a:rPr lang="en-US" sz="105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Ingest ½ track or ¼ track stereo open reel or cassette formats in one pass.  Real-time corrected monitoring.</a:t>
            </a:r>
          </a:p>
          <a:p>
            <a:pPr marL="0">
              <a:spcBef>
                <a:spcPts val="0"/>
              </a:spcBef>
              <a:buNone/>
            </a:pPr>
            <a:r>
              <a:rPr lang="en-US" sz="5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</a:t>
            </a:r>
            <a:endParaRPr lang="en-US" sz="500" b="1" dirty="0" smtClean="0"/>
          </a:p>
          <a:p>
            <a:pPr>
              <a:lnSpc>
                <a:spcPts val="1400"/>
              </a:lnSpc>
              <a:buFont typeface="Wingdings" pitchFamily="2" charset="2"/>
              <a:buNone/>
            </a:pPr>
            <a:r>
              <a:rPr lang="en-US" sz="1600" b="1" dirty="0" smtClean="0"/>
              <a:t>Multi-format</a:t>
            </a:r>
          </a:p>
          <a:p>
            <a:pPr marL="0">
              <a:spcBef>
                <a:spcPts val="0"/>
              </a:spcBef>
              <a:buNone/>
            </a:pPr>
            <a:r>
              <a:rPr lang="en-US" sz="105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Ingest up to 192kHz/24bit recording and store as BWF, MBWF, WAV, RF64.  Dynamically switch between formats.</a:t>
            </a:r>
            <a:endParaRPr lang="en-US" sz="1050" b="1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399034"/>
            <a:ext cx="589193" cy="589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063055"/>
            <a:ext cx="589193" cy="589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735013"/>
            <a:ext cx="589193" cy="589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D:\My Pictures\Cube-Tec\QUADRIGA Stuff\images\system_integration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365" y="3727077"/>
            <a:ext cx="589193" cy="589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39552" y="1070992"/>
            <a:ext cx="589193" cy="589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6"/>
          <p:cNvSpPr txBox="1">
            <a:spLocks/>
          </p:cNvSpPr>
          <p:nvPr/>
        </p:nvSpPr>
        <p:spPr bwMode="auto">
          <a:xfrm>
            <a:off x="4499992" y="1059582"/>
            <a:ext cx="351526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r" defTabSz="914400" rtl="0" eaLnBrk="1" fontAlgn="base" latinLnBrk="0" hangingPunct="1">
              <a:lnSpc>
                <a:spcPts val="1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Observation</a:t>
            </a:r>
          </a:p>
          <a:p>
            <a:pPr marL="0" algn="r">
              <a:lnSpc>
                <a:spcPts val="1400"/>
              </a:lnSpc>
              <a:spcBef>
                <a:spcPts val="0"/>
              </a:spcBef>
              <a:buNone/>
            </a:pPr>
            <a:r>
              <a:rPr lang="en-US" sz="105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Automatic error detection and real-time analysis of both analog (content) and digital borne artifacts.</a:t>
            </a:r>
          </a:p>
          <a:p>
            <a:pPr marL="0" algn="r">
              <a:spcBef>
                <a:spcPts val="0"/>
              </a:spcBef>
              <a:buNone/>
            </a:pPr>
            <a:r>
              <a:rPr lang="en-US" sz="5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</a:t>
            </a:r>
            <a:endParaRPr lang="en-US" sz="500" b="1" dirty="0" smtClean="0"/>
          </a:p>
          <a:p>
            <a:pPr marL="342900" marR="0" lvl="0" indent="-342900" algn="r" defTabSz="914400" rtl="0" eaLnBrk="1" fontAlgn="base" latinLnBrk="0" hangingPunct="1">
              <a:lnSpc>
                <a:spcPts val="1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Integration</a:t>
            </a:r>
          </a:p>
          <a:p>
            <a:pPr marL="342900" lvl="0" indent="-342900" algn="r">
              <a:spcBef>
                <a:spcPct val="20000"/>
              </a:spcBef>
              <a:defRPr/>
            </a:pPr>
            <a:r>
              <a:rPr lang="en-US" sz="105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Standard interfaces like ODBC, SQL, and XML, to connect to catalog systems as well as Dobbin or CWF.</a:t>
            </a:r>
          </a:p>
          <a:p>
            <a:pPr marL="342900" lvl="0" indent="-342900" algn="r">
              <a:spcBef>
                <a:spcPct val="20000"/>
              </a:spcBef>
              <a:defRPr/>
            </a:pPr>
            <a:endParaRPr kumimoji="0" lang="en-US" sz="5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r">
              <a:lnSpc>
                <a:spcPts val="1400"/>
              </a:lnSpc>
              <a:spcBef>
                <a:spcPct val="20000"/>
              </a:spcBef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File Security</a:t>
            </a:r>
          </a:p>
          <a:p>
            <a:pPr marL="342900" lvl="0" indent="-342900" algn="r">
              <a:spcBef>
                <a:spcPct val="20000"/>
              </a:spcBef>
              <a:defRPr/>
            </a:pPr>
            <a:r>
              <a:rPr lang="en-US" sz="105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Guarantees media file integrity and metadata integrity.  Supports  FSC, MD5 and SHA-1/2.</a:t>
            </a:r>
          </a:p>
          <a:p>
            <a:pPr marL="342900" lvl="0" indent="-342900" algn="r">
              <a:spcBef>
                <a:spcPct val="20000"/>
              </a:spcBef>
              <a:defRPr/>
            </a:pPr>
            <a:endParaRPr lang="en-US" sz="500" b="1" dirty="0" smtClean="0">
              <a:solidFill>
                <a:schemeClr val="bg1"/>
              </a:solidFill>
            </a:endParaRPr>
          </a:p>
          <a:p>
            <a:pPr marL="342900" marR="0" lvl="0" indent="-342900" algn="r" defTabSz="914400" rtl="0" eaLnBrk="1" fontAlgn="base" latinLnBrk="0" hangingPunct="1">
              <a:lnSpc>
                <a:spcPts val="1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Automated Reports and Self Logging</a:t>
            </a:r>
          </a:p>
          <a:p>
            <a:pPr marL="342900" lvl="0" indent="-342900" algn="r">
              <a:spcBef>
                <a:spcPct val="20000"/>
              </a:spcBef>
              <a:defRPr/>
            </a:pPr>
            <a:r>
              <a:rPr lang="en-US" sz="105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BWF Coding History is automatically maintained.  Automatic quality analysis reports and process logs.</a:t>
            </a:r>
          </a:p>
          <a:p>
            <a:pPr marL="342900" lvl="0" indent="-342900" algn="r">
              <a:spcBef>
                <a:spcPct val="20000"/>
              </a:spcBef>
              <a:defRPr/>
            </a:pPr>
            <a:endParaRPr lang="en-US" sz="500" b="1" dirty="0" smtClean="0">
              <a:solidFill>
                <a:schemeClr val="bg1"/>
              </a:solidFill>
            </a:endParaRPr>
          </a:p>
          <a:p>
            <a:pPr marL="342900" marR="0" lvl="0" indent="-342900" algn="r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Scalable</a:t>
            </a:r>
          </a:p>
          <a:p>
            <a:pPr marL="342900" lvl="0" indent="-342900" algn="r">
              <a:spcBef>
                <a:spcPct val="20000"/>
              </a:spcBef>
              <a:defRPr/>
            </a:pPr>
            <a:r>
              <a:rPr lang="en-US" sz="105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Seamless scalable from a single stream, “single-box” solution - up to any size “preservation factory”.</a:t>
            </a:r>
            <a:endParaRPr kumimoji="0" lang="en-US" sz="105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7991442" y="2399034"/>
            <a:ext cx="589193" cy="589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7991442" y="3063055"/>
            <a:ext cx="589193" cy="589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7991442" y="1735013"/>
            <a:ext cx="589193" cy="589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D:\My Pictures\Cube-Tec\QUADRIGA Stuff\images\system_integration.gif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8015255" y="3727077"/>
            <a:ext cx="589193" cy="589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7991442" y="1070992"/>
            <a:ext cx="589193" cy="589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25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6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7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0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52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53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54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57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58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59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2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63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64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7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5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0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4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6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9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0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2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20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000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3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64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65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6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be-Tec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FDDFC7"/>
            </a:gs>
            <a:gs pos="50000">
              <a:srgbClr val="FDEADA"/>
            </a:gs>
            <a:gs pos="100000">
              <a:srgbClr val="F6F5F4"/>
            </a:gs>
          </a:gsLst>
          <a:lin ang="2700000" scaled="1"/>
          <a:tileRect/>
        </a:gradFill>
        <a:ln>
          <a:solidFill>
            <a:schemeClr val="accent6">
              <a:lumMod val="20000"/>
              <a:lumOff val="80000"/>
            </a:schemeClr>
          </a:solidFill>
        </a:ln>
        <a:effectLst>
          <a:outerShdw blurRad="101600" sx="105000" sy="105000" algn="ctr" rotWithShape="0">
            <a:prstClr val="black">
              <a:alpha val="30000"/>
            </a:prstClr>
          </a:outerShdw>
        </a:effectLst>
        <a:scene3d>
          <a:camera prst="orthographicFront"/>
          <a:lightRig rig="chilly" dir="t">
            <a:rot lat="0" lon="0" rev="5400000"/>
          </a:lightRig>
        </a:scene3d>
        <a:sp3d contourW="12700" prstMaterial="dkEdge">
          <a:bevelT w="25400"/>
          <a:bevelB w="19050"/>
          <a:contourClr>
            <a:schemeClr val="accent6">
              <a:lumMod val="50000"/>
            </a:schemeClr>
          </a:contourClr>
        </a:sp3d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FF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65225</TotalTime>
  <Words>4808</Words>
  <Application>Microsoft Office PowerPoint</Application>
  <PresentationFormat>On-screen Show (16:9)</PresentationFormat>
  <Paragraphs>539</Paragraphs>
  <Slides>33</Slides>
  <Notes>33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Cube-Tec Theme</vt:lpstr>
      <vt:lpstr>Image</vt:lpstr>
      <vt:lpstr>Slide 1</vt:lpstr>
      <vt:lpstr>Audio processing requirements in Multi-Media Files</vt:lpstr>
      <vt:lpstr>Cube-Tec Archiving Suite</vt:lpstr>
      <vt:lpstr>Integration</vt:lpstr>
      <vt:lpstr>Slide 5</vt:lpstr>
      <vt:lpstr>Custom Designed for your Facility</vt:lpstr>
      <vt:lpstr>Driven by Metadata</vt:lpstr>
      <vt:lpstr>QUADRIGA</vt:lpstr>
      <vt:lpstr>QUADRIGA: State-of-the-Art Ingest</vt:lpstr>
      <vt:lpstr>QUADRIGA  Connectivity</vt:lpstr>
      <vt:lpstr>Operator Managing 8 Parallel Ingest Streams</vt:lpstr>
      <vt:lpstr> Single Operator up to 64 Ingest Streams</vt:lpstr>
      <vt:lpstr>Dobbin:  Automate…  Anything.</vt:lpstr>
      <vt:lpstr>The Dobbin Tool Set</vt:lpstr>
      <vt:lpstr>Create Powerful Workflows …Simply</vt:lpstr>
      <vt:lpstr>Supervise Concurrent Jobs</vt:lpstr>
      <vt:lpstr>Automated Drill-Down Reporting</vt:lpstr>
      <vt:lpstr>View Your Results… and then Listen to Them!</vt:lpstr>
      <vt:lpstr>Transform Your Data</vt:lpstr>
      <vt:lpstr>Build In Your Intelligence</vt:lpstr>
      <vt:lpstr>A/V Ingest</vt:lpstr>
      <vt:lpstr>Audio Analysis</vt:lpstr>
      <vt:lpstr>Auto-Restoration</vt:lpstr>
      <vt:lpstr>Slide 24</vt:lpstr>
      <vt:lpstr>Loudness Control</vt:lpstr>
      <vt:lpstr>Up-Mixing</vt:lpstr>
      <vt:lpstr>Up-Mixing for Surround</vt:lpstr>
      <vt:lpstr>Loudness Normalization for file-based TV Workflows</vt:lpstr>
      <vt:lpstr>MXF Wrapped Dolby</vt:lpstr>
      <vt:lpstr>Loudness Assimilator</vt:lpstr>
      <vt:lpstr>Video Restoration</vt:lpstr>
      <vt:lpstr>DVO Dust:</vt:lpstr>
      <vt:lpstr>  </vt:lpstr>
    </vt:vector>
  </TitlesOfParts>
  <Company>Poretti Productions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DOBBIN 2007</dc:title>
  <dc:creator>Rob Poretti</dc:creator>
  <cp:lastModifiedBy>Sennheiser </cp:lastModifiedBy>
  <cp:revision>3815</cp:revision>
  <dcterms:created xsi:type="dcterms:W3CDTF">2008-11-11T15:50:21Z</dcterms:created>
  <dcterms:modified xsi:type="dcterms:W3CDTF">2011-05-14T17:56:30Z</dcterms:modified>
</cp:coreProperties>
</file>