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4" r:id="rId7"/>
    <p:sldId id="260" r:id="rId8"/>
    <p:sldId id="263" r:id="rId9"/>
    <p:sldId id="262" r:id="rId10"/>
    <p:sldId id="261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230A-5470-D247-9FA9-AAD171D9253D}" type="datetimeFigureOut">
              <a:rPr lang="en-US" smtClean="0"/>
              <a:pPr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C671-3D9D-0543-A6ED-FCB0F4760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8570"/>
            <a:ext cx="7772400" cy="1470025"/>
          </a:xfrm>
        </p:spPr>
        <p:txBody>
          <a:bodyPr/>
          <a:lstStyle/>
          <a:p>
            <a:r>
              <a:rPr lang="en-US" dirty="0" smtClean="0"/>
              <a:t>Accessing the Florida </a:t>
            </a:r>
            <a:r>
              <a:rPr lang="en-US" dirty="0" err="1" smtClean="0"/>
              <a:t>Folklife</a:t>
            </a:r>
            <a:r>
              <a:rPr lang="en-US" dirty="0" smtClean="0"/>
              <a:t> Collection with </a:t>
            </a:r>
            <a:r>
              <a:rPr lang="en-US" dirty="0" err="1" smtClean="0"/>
              <a:t>Omeka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5700"/>
            <a:ext cx="6400800" cy="1125651"/>
          </a:xfrm>
        </p:spPr>
        <p:txBody>
          <a:bodyPr>
            <a:noAutofit/>
          </a:bodyPr>
          <a:lstStyle/>
          <a:p>
            <a:r>
              <a:rPr lang="en-US" sz="3000" i="1" dirty="0" smtClean="0"/>
              <a:t>William Chase, Sound Archivist </a:t>
            </a:r>
          </a:p>
          <a:p>
            <a:r>
              <a:rPr lang="en-US" sz="3000" i="1" dirty="0" smtClean="0"/>
              <a:t>State Archives of Florida</a:t>
            </a:r>
            <a:endParaRPr lang="en-US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Florida Memory Audio Page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audio_hom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00" b="496"/>
          <a:stretch>
            <a:fillRect/>
          </a:stretch>
        </p:blipFill>
        <p:spPr>
          <a:xfrm>
            <a:off x="3708400" y="1419782"/>
            <a:ext cx="5156201" cy="5146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1417638"/>
            <a:ext cx="3086100" cy="36317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Search Box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Category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  Highlights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Podcasts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Sampler CDs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Florida Folk 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  Festival Recordings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 RSS Feed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to </a:t>
            </a:r>
            <a:r>
              <a:rPr lang="en-US" dirty="0" err="1" smtClean="0"/>
              <a:t>Omeka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Reasons to change publishing platforms</a:t>
            </a:r>
          </a:p>
          <a:p>
            <a:pPr lvl="1"/>
            <a:r>
              <a:rPr lang="en-US" dirty="0" smtClean="0"/>
              <a:t>Unify collection databases</a:t>
            </a:r>
          </a:p>
          <a:p>
            <a:pPr lvl="1"/>
            <a:r>
              <a:rPr lang="en-US" dirty="0" smtClean="0"/>
              <a:t>Update interface and site design</a:t>
            </a:r>
          </a:p>
          <a:p>
            <a:pPr lvl="1"/>
            <a:r>
              <a:rPr lang="en-US" dirty="0" smtClean="0"/>
              <a:t>Desire for flexible, open-source software</a:t>
            </a:r>
          </a:p>
          <a:p>
            <a:r>
              <a:rPr lang="en-US" dirty="0" smtClean="0"/>
              <a:t>Decision-making process</a:t>
            </a:r>
          </a:p>
          <a:p>
            <a:pPr lvl="1"/>
            <a:r>
              <a:rPr lang="en-US" dirty="0" smtClean="0"/>
              <a:t>Consultation with Division of Library and Information Services and IT staff, FSU faculty</a:t>
            </a:r>
          </a:p>
          <a:p>
            <a:pPr lvl="1"/>
            <a:r>
              <a:rPr lang="en-US" dirty="0" smtClean="0"/>
              <a:t>Comparison with other content management systems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to </a:t>
            </a:r>
            <a:r>
              <a:rPr lang="en-US" dirty="0" err="1" smtClean="0"/>
              <a:t>Omeka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Easy to use out of the box</a:t>
            </a:r>
          </a:p>
          <a:p>
            <a:r>
              <a:rPr lang="en-US" dirty="0" smtClean="0"/>
              <a:t>Straightforward </a:t>
            </a:r>
            <a:r>
              <a:rPr lang="en-US" dirty="0" smtClean="0"/>
              <a:t>content creation and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Customizable</a:t>
            </a:r>
          </a:p>
          <a:p>
            <a:r>
              <a:rPr lang="en-US" dirty="0" smtClean="0"/>
              <a:t>Useful </a:t>
            </a:r>
            <a:r>
              <a:rPr lang="en-US" dirty="0" err="1" smtClean="0"/>
              <a:t>plugins</a:t>
            </a:r>
            <a:endParaRPr lang="en-US" dirty="0" smtClean="0"/>
          </a:p>
          <a:p>
            <a:pPr lvl="1"/>
            <a:r>
              <a:rPr lang="en-US" dirty="0" smtClean="0"/>
              <a:t>CSV Import</a:t>
            </a:r>
            <a:endParaRPr lang="en-US" dirty="0" smtClean="0"/>
          </a:p>
          <a:p>
            <a:pPr lvl="1"/>
            <a:r>
              <a:rPr lang="en-US" dirty="0" err="1" smtClean="0"/>
              <a:t>SolrSearch</a:t>
            </a:r>
            <a:endParaRPr lang="en-US" dirty="0" smtClean="0"/>
          </a:p>
          <a:p>
            <a:r>
              <a:rPr lang="en-US" dirty="0" smtClean="0"/>
              <a:t>Strong support community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Scalability issues – built for smaller collections</a:t>
            </a:r>
          </a:p>
          <a:p>
            <a:r>
              <a:rPr lang="en-US" dirty="0" smtClean="0"/>
              <a:t>Default search engine did not provide relevant results</a:t>
            </a:r>
          </a:p>
          <a:p>
            <a:r>
              <a:rPr lang="en-US" dirty="0" smtClean="0"/>
              <a:t>Search engine cannot search site </a:t>
            </a:r>
            <a:r>
              <a:rPr lang="en-US" dirty="0" smtClean="0"/>
              <a:t>pages</a:t>
            </a:r>
            <a:r>
              <a:rPr lang="en-US" dirty="0" smtClean="0"/>
              <a:t> – </a:t>
            </a:r>
            <a:r>
              <a:rPr lang="en-US" dirty="0" smtClean="0"/>
              <a:t>only </a:t>
            </a:r>
            <a:r>
              <a:rPr lang="en-US" dirty="0" smtClean="0"/>
              <a:t>collection items</a:t>
            </a:r>
          </a:p>
          <a:p>
            <a:r>
              <a:rPr lang="en-US" dirty="0" smtClean="0"/>
              <a:t>New server caused a decrease in Google Analytics site visitor statistics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Future </a:t>
            </a:r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Enhancing site </a:t>
            </a:r>
            <a:r>
              <a:rPr lang="en-US" dirty="0" err="1" smtClean="0"/>
              <a:t>searchability</a:t>
            </a:r>
            <a:endParaRPr lang="en-US" dirty="0" smtClean="0"/>
          </a:p>
          <a:p>
            <a:pPr lvl="1"/>
            <a:r>
              <a:rPr lang="en-US" dirty="0" smtClean="0"/>
              <a:t>Expanding audio page to include other collections</a:t>
            </a:r>
            <a:endParaRPr lang="en-US" dirty="0" smtClean="0"/>
          </a:p>
          <a:p>
            <a:pPr lvl="1"/>
            <a:r>
              <a:rPr lang="en-US" dirty="0" smtClean="0"/>
              <a:t>Incorporation of </a:t>
            </a:r>
            <a:r>
              <a:rPr lang="en-US" dirty="0" err="1" smtClean="0"/>
              <a:t>MyOmeka</a:t>
            </a:r>
            <a:r>
              <a:rPr lang="en-US" dirty="0" smtClean="0"/>
              <a:t> </a:t>
            </a:r>
            <a:r>
              <a:rPr lang="en-US" dirty="0" err="1" smtClean="0"/>
              <a:t>plugin</a:t>
            </a:r>
            <a:endParaRPr lang="en-US" dirty="0" smtClean="0"/>
          </a:p>
          <a:p>
            <a:r>
              <a:rPr lang="en-US" dirty="0" smtClean="0"/>
              <a:t>Acknowledgments</a:t>
            </a:r>
          </a:p>
          <a:p>
            <a:pPr lvl="1"/>
            <a:r>
              <a:rPr lang="en-US" dirty="0" smtClean="0"/>
              <a:t>ARSC Conference Travel Grants Committee</a:t>
            </a:r>
          </a:p>
          <a:p>
            <a:pPr lvl="1"/>
            <a:r>
              <a:rPr lang="en-US" dirty="0" smtClean="0"/>
              <a:t>Jody </a:t>
            </a:r>
            <a:r>
              <a:rPr lang="en-US" dirty="0" smtClean="0"/>
              <a:t>Norman, Jamie Madden, </a:t>
            </a:r>
            <a:r>
              <a:rPr lang="en-US" dirty="0" smtClean="0"/>
              <a:t>and Florida Memory Staff</a:t>
            </a:r>
          </a:p>
          <a:p>
            <a:r>
              <a:rPr lang="en-US" dirty="0" smtClean="0"/>
              <a:t>Photo Credits</a:t>
            </a:r>
          </a:p>
          <a:p>
            <a:pPr lvl="1"/>
            <a:r>
              <a:rPr lang="en-US" dirty="0" smtClean="0"/>
              <a:t>Florida Photographic Collection</a:t>
            </a:r>
          </a:p>
          <a:p>
            <a:pPr lvl="1"/>
            <a:r>
              <a:rPr lang="en-US" dirty="0" smtClean="0"/>
              <a:t>Beatrice </a:t>
            </a:r>
            <a:r>
              <a:rPr lang="en-US" dirty="0" err="1" smtClean="0"/>
              <a:t>Queral</a:t>
            </a:r>
            <a:endParaRPr lang="en-US" dirty="0" smtClean="0"/>
          </a:p>
          <a:p>
            <a:r>
              <a:rPr lang="en-US" dirty="0" smtClean="0"/>
              <a:t>Audio</a:t>
            </a:r>
          </a:p>
          <a:p>
            <a:pPr lvl="1"/>
            <a:r>
              <a:rPr lang="en-US" dirty="0" smtClean="0"/>
              <a:t>“Apple Farm Blues” - Moses Williams, recorded May 29, 1982 at the Florida Folk Festival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241800" cy="4737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Florida </a:t>
            </a:r>
            <a:r>
              <a:rPr lang="en-US" dirty="0" err="1" smtClean="0"/>
              <a:t>Folklife</a:t>
            </a:r>
            <a:r>
              <a:rPr lang="en-US" dirty="0" smtClean="0"/>
              <a:t> Collection</a:t>
            </a:r>
          </a:p>
          <a:p>
            <a:pPr lvl="1"/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Highlights</a:t>
            </a:r>
          </a:p>
          <a:p>
            <a:r>
              <a:rPr lang="en-US" dirty="0" smtClean="0"/>
              <a:t>Florida Memory Program</a:t>
            </a:r>
          </a:p>
          <a:p>
            <a:pPr lvl="1"/>
            <a:r>
              <a:rPr lang="en-US" dirty="0" smtClean="0"/>
              <a:t>Online access to the collection</a:t>
            </a:r>
          </a:p>
          <a:p>
            <a:r>
              <a:rPr lang="en-US" dirty="0" err="1" smtClean="0"/>
              <a:t>Omeka</a:t>
            </a:r>
            <a:endParaRPr lang="en-US" dirty="0" smtClean="0"/>
          </a:p>
          <a:p>
            <a:pPr lvl="1"/>
            <a:r>
              <a:rPr lang="en-US" dirty="0" smtClean="0"/>
              <a:t>Reasons for migration</a:t>
            </a:r>
          </a:p>
          <a:p>
            <a:pPr lvl="1"/>
            <a:r>
              <a:rPr lang="en-US" dirty="0" smtClean="0"/>
              <a:t>Advantages and challenges</a:t>
            </a:r>
          </a:p>
        </p:txBody>
      </p:sp>
      <p:pic>
        <p:nvPicPr>
          <p:cNvPr id="5" name="Picture 4" descr="audio_home.jpg"/>
          <p:cNvPicPr>
            <a:picLocks noChangeAspect="1"/>
          </p:cNvPicPr>
          <p:nvPr/>
        </p:nvPicPr>
        <p:blipFill>
          <a:blip r:embed="rId2"/>
          <a:srcRect t="6837" b="6504"/>
          <a:stretch>
            <a:fillRect/>
          </a:stretch>
        </p:blipFill>
        <p:spPr>
          <a:xfrm>
            <a:off x="5604422" y="3871201"/>
            <a:ext cx="3124200" cy="270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helv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1430338"/>
            <a:ext cx="2937422" cy="220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the Florida </a:t>
            </a:r>
            <a:r>
              <a:rPr lang="en-US" dirty="0" err="1" smtClean="0"/>
              <a:t>Folklife</a:t>
            </a:r>
            <a:r>
              <a:rPr lang="en-US" dirty="0" smtClean="0"/>
              <a:t>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91100" cy="45593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Florida </a:t>
            </a:r>
            <a:r>
              <a:rPr lang="en-US" dirty="0" err="1" smtClean="0"/>
              <a:t>Folklife</a:t>
            </a:r>
            <a:r>
              <a:rPr lang="en-US" dirty="0" smtClean="0"/>
              <a:t> Program established in 1976</a:t>
            </a:r>
          </a:p>
          <a:p>
            <a:r>
              <a:rPr lang="en-US" dirty="0" smtClean="0"/>
              <a:t>Collection accessioned by State Archives in 1995</a:t>
            </a:r>
          </a:p>
          <a:p>
            <a:r>
              <a:rPr lang="en-US" dirty="0" smtClean="0"/>
              <a:t>Over 5,000 audio recordings</a:t>
            </a:r>
          </a:p>
          <a:p>
            <a:pPr lvl="1"/>
            <a:r>
              <a:rPr lang="en-US" dirty="0" smtClean="0"/>
              <a:t>Open reel tape</a:t>
            </a:r>
          </a:p>
          <a:p>
            <a:pPr lvl="1"/>
            <a:r>
              <a:rPr lang="en-US" dirty="0" smtClean="0"/>
              <a:t>Analog cassette</a:t>
            </a:r>
          </a:p>
          <a:p>
            <a:pPr lvl="1"/>
            <a:r>
              <a:rPr lang="en-US" dirty="0" smtClean="0"/>
              <a:t>DAT</a:t>
            </a:r>
          </a:p>
          <a:p>
            <a:pPr lvl="1"/>
            <a:r>
              <a:rPr lang="en-US" dirty="0" smtClean="0"/>
              <a:t>Optical disc</a:t>
            </a:r>
          </a:p>
          <a:p>
            <a:endParaRPr lang="en-US" dirty="0"/>
          </a:p>
        </p:txBody>
      </p:sp>
      <p:pic>
        <p:nvPicPr>
          <p:cNvPr id="6" name="Picture 5" descr="folklifearch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46" y="1481138"/>
            <a:ext cx="3255981" cy="242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orm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46" y="4121488"/>
            <a:ext cx="3255981" cy="249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Highlights from the Florida </a:t>
            </a:r>
            <a:r>
              <a:rPr lang="en-US" dirty="0" err="1" smtClean="0"/>
              <a:t>Folklife</a:t>
            </a:r>
            <a:r>
              <a:rPr lang="en-US" dirty="0" smtClean="0"/>
              <a:t>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5277440" cy="22871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Florida Folk Festival Recordings</a:t>
            </a:r>
          </a:p>
          <a:p>
            <a:pPr lvl="1"/>
            <a:r>
              <a:rPr lang="en-US" dirty="0" smtClean="0"/>
              <a:t>1954-2006</a:t>
            </a:r>
          </a:p>
          <a:p>
            <a:r>
              <a:rPr lang="en-US" dirty="0" smtClean="0"/>
              <a:t>Florida Record Project - </a:t>
            </a:r>
            <a:r>
              <a:rPr lang="en-US" i="1" dirty="0" smtClean="0"/>
              <a:t>Drop on Down in Florida </a:t>
            </a:r>
            <a:endParaRPr lang="en-US" dirty="0" smtClean="0"/>
          </a:p>
          <a:p>
            <a:r>
              <a:rPr lang="en-US" dirty="0" smtClean="0"/>
              <a:t>Ida Goodson Recording Project</a:t>
            </a:r>
          </a:p>
          <a:p>
            <a:r>
              <a:rPr lang="en-US" dirty="0" smtClean="0"/>
              <a:t>Sacred Steel fieldwork</a:t>
            </a:r>
          </a:p>
        </p:txBody>
      </p:sp>
      <p:pic>
        <p:nvPicPr>
          <p:cNvPr id="5" name="Picture 4" descr="ida19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741" y="4409161"/>
            <a:ext cx="3310059" cy="22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osterpi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376" y="1600201"/>
            <a:ext cx="3153424" cy="252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emme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3974917"/>
            <a:ext cx="3797300" cy="2683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Florida Memory Program</a:t>
            </a:r>
            <a:endParaRPr lang="en-US" dirty="0"/>
          </a:p>
        </p:txBody>
      </p:sp>
      <p:pic>
        <p:nvPicPr>
          <p:cNvPr id="5" name="Picture 4" descr="Screen Shot 2012-05-12 at 3.10.39 PM.png"/>
          <p:cNvPicPr>
            <a:picLocks noChangeAspect="1"/>
          </p:cNvPicPr>
          <p:nvPr/>
        </p:nvPicPr>
        <p:blipFill>
          <a:blip r:embed="rId2"/>
          <a:srcRect l="13411" t="3340" r="14907" b="28771"/>
          <a:stretch>
            <a:fillRect/>
          </a:stretch>
        </p:blipFill>
        <p:spPr>
          <a:xfrm>
            <a:off x="4793693" y="3658543"/>
            <a:ext cx="3943907" cy="2617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" y="1206500"/>
            <a:ext cx="8458200" cy="22606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Began in 1999 as online access point	                        </a:t>
            </a:r>
          </a:p>
          <a:p>
            <a:r>
              <a:rPr lang="en-US" sz="2000" dirty="0" smtClean="0"/>
              <a:t>  for the Florida Photographic Collection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Finding aids for archival collections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Other collections digitized</a:t>
            </a:r>
          </a:p>
          <a:p>
            <a:pPr lvl="1">
              <a:buFont typeface="Lucida Grande"/>
              <a:buChar char="-"/>
            </a:pPr>
            <a:r>
              <a:rPr lang="en-US" sz="2000" dirty="0" smtClean="0"/>
              <a:t> Confederate Pension Records</a:t>
            </a:r>
          </a:p>
          <a:p>
            <a:pPr lvl="1">
              <a:buFont typeface="Lucida Grande"/>
              <a:buChar char="-"/>
            </a:pPr>
            <a:r>
              <a:rPr lang="en-US" sz="2000" dirty="0" smtClean="0"/>
              <a:t> Call and Brevard Family Papers</a:t>
            </a:r>
          </a:p>
          <a:p>
            <a:pPr lvl="1">
              <a:buFont typeface="Lucida Grande"/>
              <a:buChar char="-"/>
            </a:pPr>
            <a:r>
              <a:rPr lang="en-US" sz="2000" dirty="0" smtClean="0"/>
              <a:t> Spanish Land Grants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Online exhibits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Educational Units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Florida History Timeline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Awards and Recognition</a:t>
            </a:r>
          </a:p>
          <a:p>
            <a:pPr lvl="1">
              <a:buFont typeface="Lucida Grande"/>
              <a:buChar char="-"/>
            </a:pPr>
            <a:r>
              <a:rPr lang="en-US" sz="1600" dirty="0" smtClean="0"/>
              <a:t> AFS Brenda McCallum Prize</a:t>
            </a:r>
          </a:p>
          <a:p>
            <a:pPr lvl="1">
              <a:buFont typeface="Lucida Grande"/>
              <a:buChar char="-"/>
            </a:pPr>
            <a:r>
              <a:rPr lang="en-US" sz="1600" dirty="0" smtClean="0"/>
              <a:t> SAA Philip M. </a:t>
            </a:r>
            <a:r>
              <a:rPr lang="en-US" sz="1600" dirty="0" err="1" smtClean="0"/>
              <a:t>Hamer</a:t>
            </a:r>
            <a:r>
              <a:rPr lang="en-US" sz="1600" dirty="0" smtClean="0"/>
              <a:t> and  </a:t>
            </a:r>
          </a:p>
          <a:p>
            <a:pPr lvl="1"/>
            <a:r>
              <a:rPr lang="en-US" sz="1600" dirty="0" smtClean="0"/>
              <a:t>   Elizabeth </a:t>
            </a:r>
            <a:r>
              <a:rPr lang="en-US" sz="1600" dirty="0" err="1" smtClean="0"/>
              <a:t>Hamer</a:t>
            </a:r>
            <a:r>
              <a:rPr lang="en-US" sz="1600" dirty="0" smtClean="0"/>
              <a:t> </a:t>
            </a:r>
            <a:r>
              <a:rPr lang="en-US" sz="1600" dirty="0" err="1" smtClean="0"/>
              <a:t>Kegan</a:t>
            </a:r>
            <a:r>
              <a:rPr lang="en-US" sz="1600" dirty="0" smtClean="0"/>
              <a:t> Award</a:t>
            </a:r>
          </a:p>
          <a:p>
            <a:pPr lvl="1">
              <a:buFont typeface="Lucida Grande"/>
              <a:buChar char="-"/>
            </a:pPr>
            <a:r>
              <a:rPr lang="en-US" sz="1600" dirty="0" smtClean="0"/>
              <a:t> FLA Special Web </a:t>
            </a:r>
            <a:r>
              <a:rPr lang="en-US" sz="1600" dirty="0" smtClean="0"/>
              <a:t>Site Award</a:t>
            </a:r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3569" y="6355834"/>
            <a:ext cx="652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Florida Memory then and now:  </a:t>
            </a:r>
            <a:r>
              <a:rPr lang="en-US" dirty="0" smtClean="0"/>
              <a:t>2011,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9" name="Content Placeholder 8" descr="Screen Shot 2012-05-14 at 10.29.37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6822" r="39828" b="22553"/>
          <a:stretch>
            <a:fillRect/>
          </a:stretch>
        </p:blipFill>
        <p:spPr>
          <a:xfrm>
            <a:off x="584200" y="3646088"/>
            <a:ext cx="3657600" cy="2642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Creating Online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7900"/>
          </a:xfrm>
        </p:spPr>
        <p:txBody>
          <a:bodyPr>
            <a:normAutofit/>
          </a:bodyPr>
          <a:lstStyle/>
          <a:p>
            <a:r>
              <a:rPr lang="en-US" dirty="0" smtClean="0"/>
              <a:t>Funding from </a:t>
            </a:r>
            <a:r>
              <a:rPr lang="en-US" dirty="0" smtClean="0"/>
              <a:t>the Institute of Museum and Library Services and the Library Services and Technology Act </a:t>
            </a:r>
          </a:p>
          <a:p>
            <a:r>
              <a:rPr lang="en-US" dirty="0" smtClean="0"/>
              <a:t>In-</a:t>
            </a:r>
            <a:r>
              <a:rPr lang="en-US" dirty="0" smtClean="0"/>
              <a:t>depth, item-level </a:t>
            </a:r>
            <a:r>
              <a:rPr lang="en-US" dirty="0" smtClean="0"/>
              <a:t>cataloging of sound recordings, photos, and video</a:t>
            </a:r>
          </a:p>
          <a:p>
            <a:r>
              <a:rPr lang="en-US" dirty="0" smtClean="0"/>
              <a:t>Digitization of media</a:t>
            </a:r>
          </a:p>
          <a:p>
            <a:r>
              <a:rPr lang="en-US" dirty="0"/>
              <a:t>S</a:t>
            </a:r>
            <a:r>
              <a:rPr lang="en-US" dirty="0" smtClean="0"/>
              <a:t>earchable online database, educational units, exhibits, and other outreach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Florida </a:t>
            </a:r>
            <a:r>
              <a:rPr lang="en-US" dirty="0" err="1" smtClean="0"/>
              <a:t>Folklife</a:t>
            </a:r>
            <a:r>
              <a:rPr lang="en-US" dirty="0" smtClean="0"/>
              <a:t> Database</a:t>
            </a:r>
            <a:endParaRPr lang="en-US" dirty="0"/>
          </a:p>
        </p:txBody>
      </p:sp>
      <p:pic>
        <p:nvPicPr>
          <p:cNvPr id="4" name="Content Placeholder 3" descr="folklife_home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9" b="47602"/>
          <a:stretch>
            <a:fillRect/>
          </a:stretch>
        </p:blipFill>
        <p:spPr>
          <a:xfrm>
            <a:off x="984315" y="3387408"/>
            <a:ext cx="7156385" cy="3057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2800" y="1417638"/>
            <a:ext cx="7531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300" dirty="0" smtClean="0"/>
              <a:t> Keyword search</a:t>
            </a:r>
          </a:p>
          <a:p>
            <a:pPr>
              <a:buFont typeface="Arial"/>
              <a:buChar char="•"/>
            </a:pPr>
            <a:r>
              <a:rPr lang="en-US" sz="2300" dirty="0" smtClean="0"/>
              <a:t> Customized controlled vocabulary</a:t>
            </a:r>
          </a:p>
          <a:p>
            <a:pPr>
              <a:buFont typeface="Arial"/>
              <a:buChar char="•"/>
            </a:pPr>
            <a:r>
              <a:rPr lang="en-US" sz="2300" dirty="0" smtClean="0"/>
              <a:t> Search limiters</a:t>
            </a:r>
          </a:p>
          <a:p>
            <a:pPr lvl="1">
              <a:buFont typeface="Lucida Grande"/>
              <a:buChar char="-"/>
            </a:pPr>
            <a:r>
              <a:rPr lang="en-US" sz="2300" dirty="0" smtClean="0"/>
              <a:t> Item type (Sound, Still Image, Moving Image)</a:t>
            </a:r>
          </a:p>
          <a:p>
            <a:pPr lvl="1">
              <a:buFont typeface="Lucida Grande"/>
              <a:buChar char="-"/>
            </a:pPr>
            <a:r>
              <a:rPr lang="en-US" sz="2300" dirty="0" smtClean="0"/>
              <a:t> “Has MP3”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</a:t>
            </a:r>
            <a:r>
              <a:rPr lang="en-US" dirty="0" err="1" smtClean="0"/>
              <a:t>Folklife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300" y="1417638"/>
            <a:ext cx="3327400" cy="42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700" dirty="0" smtClean="0"/>
              <a:t> Item-level      </a:t>
            </a:r>
          </a:p>
          <a:p>
            <a:r>
              <a:rPr lang="en-US" sz="2700" dirty="0" smtClean="0"/>
              <a:t>  description</a:t>
            </a:r>
          </a:p>
          <a:p>
            <a:pPr>
              <a:buFont typeface="Arial"/>
              <a:buChar char="•"/>
            </a:pPr>
            <a:r>
              <a:rPr lang="en-US" sz="2700" dirty="0" smtClean="0"/>
              <a:t> Hyperlinked   </a:t>
            </a:r>
          </a:p>
          <a:p>
            <a:r>
              <a:rPr lang="en-US" sz="2700" dirty="0" smtClean="0"/>
              <a:t>  personal, geographic, </a:t>
            </a:r>
          </a:p>
          <a:p>
            <a:r>
              <a:rPr lang="en-US" sz="2700" dirty="0" smtClean="0"/>
              <a:t>  and subject terms</a:t>
            </a:r>
          </a:p>
          <a:p>
            <a:pPr>
              <a:buFont typeface="Arial"/>
              <a:buChar char="•"/>
            </a:pPr>
            <a:r>
              <a:rPr lang="en-US" sz="2700" dirty="0" smtClean="0"/>
              <a:t> Embedded MP3</a:t>
            </a:r>
          </a:p>
          <a:p>
            <a:pPr>
              <a:buFont typeface="Arial"/>
              <a:buChar char="•"/>
            </a:pPr>
            <a:r>
              <a:rPr lang="en-US" sz="2700" dirty="0" smtClean="0"/>
              <a:t> Ordering </a:t>
            </a:r>
          </a:p>
          <a:p>
            <a:r>
              <a:rPr lang="en-US" sz="2700" dirty="0" smtClean="0"/>
              <a:t>  information tab</a:t>
            </a:r>
          </a:p>
          <a:p>
            <a:pPr>
              <a:buFont typeface="Arial"/>
              <a:buChar char="•"/>
            </a:pPr>
            <a:r>
              <a:rPr lang="en-US" sz="2700" dirty="0" smtClean="0"/>
              <a:t> Social media share </a:t>
            </a:r>
          </a:p>
          <a:p>
            <a:r>
              <a:rPr lang="en-US" sz="2700" dirty="0" smtClean="0"/>
              <a:t>  icons</a:t>
            </a:r>
            <a:endParaRPr lang="en-US" sz="2700" dirty="0"/>
          </a:p>
        </p:txBody>
      </p:sp>
      <p:pic>
        <p:nvPicPr>
          <p:cNvPr id="7" name="Content Placeholder 6" descr="catalog.png"/>
          <p:cNvPicPr>
            <a:picLocks noGrp="1" noChangeAspect="1"/>
          </p:cNvPicPr>
          <p:nvPr>
            <p:ph idx="1"/>
          </p:nvPr>
        </p:nvPicPr>
        <p:blipFill>
          <a:blip r:embed="rId2"/>
          <a:srcRect l="29832" r="19660"/>
          <a:stretch>
            <a:fillRect/>
          </a:stretch>
        </p:blipFill>
        <p:spPr>
          <a:xfrm>
            <a:off x="4572000" y="1417638"/>
            <a:ext cx="4114800" cy="5091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Folklife</a:t>
            </a:r>
            <a:r>
              <a:rPr lang="en-US" dirty="0" smtClean="0"/>
              <a:t> Educational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7300"/>
            <a:ext cx="8049251" cy="1092201"/>
          </a:xfrm>
        </p:spPr>
        <p:txBody>
          <a:bodyPr>
            <a:normAutofit/>
          </a:bodyPr>
          <a:lstStyle/>
          <a:p>
            <a:r>
              <a:rPr lang="en-US" dirty="0" smtClean="0"/>
              <a:t>Incorporate audio, text, and images into lesson plans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2-05-13 at 4.10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0" y="2459577"/>
            <a:ext cx="7835900" cy="404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13175</TotalTime>
  <Words>510</Words>
  <Application>Microsoft Macintosh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Accessing the Florida Folklife Collection with Omeka</vt:lpstr>
      <vt:lpstr>Overview</vt:lpstr>
      <vt:lpstr>About the Florida Folklife Collection</vt:lpstr>
      <vt:lpstr>Highlights from the Florida Folklife Collection</vt:lpstr>
      <vt:lpstr>Florida Memory Program</vt:lpstr>
      <vt:lpstr>Creating Online Access</vt:lpstr>
      <vt:lpstr>Florida Folklife Database</vt:lpstr>
      <vt:lpstr>Florida Folklife Database</vt:lpstr>
      <vt:lpstr>Folklife Educational Units</vt:lpstr>
      <vt:lpstr>Florida Memory Audio Page</vt:lpstr>
      <vt:lpstr>Migration to Omeka</vt:lpstr>
      <vt:lpstr>Migration to Omeka</vt:lpstr>
      <vt:lpstr>Conclusion and Acknowledgments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the Florida Folklife Collection with Omeka</dc:title>
  <dc:creator>William Chase</dc:creator>
  <cp:lastModifiedBy>William Chase</cp:lastModifiedBy>
  <cp:revision>16</cp:revision>
  <dcterms:created xsi:type="dcterms:W3CDTF">2012-05-15T02:12:36Z</dcterms:created>
  <dcterms:modified xsi:type="dcterms:W3CDTF">2012-05-16T04:19:59Z</dcterms:modified>
</cp:coreProperties>
</file>