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9" Target="slides/slide14.xml"/><Relationship Type="http://schemas.openxmlformats.org/officeDocument/2006/relationships/slide" Id="rId18" Target="slides/slide13.xml"/><Relationship Type="http://schemas.openxmlformats.org/officeDocument/2006/relationships/slide" Id="rId17" Target="slides/slide12.xml"/><Relationship Type="http://schemas.openxmlformats.org/officeDocument/2006/relationships/slide" Id="rId16" Target="slides/slide11.xml"/><Relationship Type="http://schemas.openxmlformats.org/officeDocument/2006/relationships/slide" Id="rId15" Target="slides/slide10.xml"/><Relationship Type="http://schemas.openxmlformats.org/officeDocument/2006/relationships/slide" Id="rId14" Target="slides/slide9.xml"/><Relationship Type="http://schemas.openxmlformats.org/officeDocument/2006/relationships/presProps" Id="rId2" Target="presProps.xml"/><Relationship Type="http://schemas.openxmlformats.org/officeDocument/2006/relationships/slide" Id="rId12" Target="slides/slide7.xml"/><Relationship Type="http://schemas.openxmlformats.org/officeDocument/2006/relationships/theme" Id="rId1" Target="theme/theme3.xml"/><Relationship Type="http://schemas.openxmlformats.org/officeDocument/2006/relationships/slide" Id="rId13" Target="slides/slide8.xml"/><Relationship Type="http://schemas.openxmlformats.org/officeDocument/2006/relationships/slideMaster" Id="rId4" Target="slideMasters/slideMaster1.xml"/><Relationship Type="http://schemas.openxmlformats.org/officeDocument/2006/relationships/slide" Id="rId10" Target="slides/slide5.xml"/><Relationship Type="http://schemas.openxmlformats.org/officeDocument/2006/relationships/tableStyles" Id="rId3" Target="tableStyles.xml"/><Relationship Type="http://schemas.openxmlformats.org/officeDocument/2006/relationships/slide" Id="rId11" Target="slides/slide6.xml"/><Relationship Type="http://schemas.openxmlformats.org/officeDocument/2006/relationships/slide" Id="rId20" Target="slides/slide15.xml"/><Relationship Type="http://schemas.openxmlformats.org/officeDocument/2006/relationships/slide" Id="rId9" Target="slides/slide4.xml"/><Relationship Type="http://schemas.openxmlformats.org/officeDocument/2006/relationships/slide" Id="rId6" Target="slides/slide1.xml"/><Relationship Type="http://schemas.openxmlformats.org/officeDocument/2006/relationships/notesMaster" Id="rId5" Target="notesMasters/notesMaster1.xml"/><Relationship Type="http://schemas.openxmlformats.org/officeDocument/2006/relationships/slide" Id="rId8" Target="slides/slide3.xml"/><Relationship Type="http://schemas.openxmlformats.org/officeDocument/2006/relationships/slide" Id="rId7" Target="slides/slide2.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8" id="28"/>
        <p:cNvGrpSpPr/>
        <p:nvPr/>
      </p:nvGrpSpPr>
      <p:grpSpPr>
        <a:xfrm>
          <a:off y="0" x="0"/>
          <a:ext cy="0" cx="0"/>
          <a:chOff y="0" x="0"/>
          <a:chExt cy="0" cx="0"/>
        </a:xfrm>
      </p:grpSpPr>
      <p:sp>
        <p:nvSpPr>
          <p:cNvPr name="Shape 29" id="29"/>
          <p:cNvSpPr/>
          <p:nvPr>
            <p:ph type="sldImg" idx="2"/>
          </p:nvPr>
        </p:nvSpPr>
        <p:spPr>
          <a:xfrm>
            <a:off y="685800" x="1143225"/>
            <a:ext cy="3429000" cx="4572225"/>
          </a:xfrm>
          <a:custGeom>
            <a:pathLst>
              <a:path extrusionOk="0" h="120000" w="120000">
                <a:moveTo>
                  <a:pt y="0" x="0"/>
                </a:moveTo>
                <a:lnTo>
                  <a:pt y="0" x="120000"/>
                </a:lnTo>
                <a:lnTo>
                  <a:pt y="120000" x="120000"/>
                </a:lnTo>
                <a:lnTo>
                  <a:pt y="120000" x="0"/>
                </a:lnTo>
                <a:close/>
              </a:path>
            </a:pathLst>
          </a:custGeom>
        </p:spPr>
      </p:sp>
      <p:sp>
        <p:nvSpPr>
          <p:cNvPr name="Shape 30" id="3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5" id="95"/>
        <p:cNvGrpSpPr/>
        <p:nvPr/>
      </p:nvGrpSpPr>
      <p:grpSpPr>
        <a:xfrm>
          <a:off y="0" x="0"/>
          <a:ext cy="0" cx="0"/>
          <a:chOff y="0" x="0"/>
          <a:chExt cy="0" cx="0"/>
        </a:xfrm>
      </p:grpSpPr>
      <p:sp>
        <p:nvSpPr>
          <p:cNvPr name="Shape 96" id="9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7" id="9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3" id="103"/>
        <p:cNvGrpSpPr/>
        <p:nvPr/>
      </p:nvGrpSpPr>
      <p:grpSpPr>
        <a:xfrm>
          <a:off y="0" x="0"/>
          <a:ext cy="0" cx="0"/>
          <a:chOff y="0" x="0"/>
          <a:chExt cy="0" cx="0"/>
        </a:xfrm>
      </p:grpSpPr>
      <p:sp>
        <p:nvSpPr>
          <p:cNvPr name="Shape 104" id="10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05" id="10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9" id="109"/>
        <p:cNvGrpSpPr/>
        <p:nvPr/>
      </p:nvGrpSpPr>
      <p:grpSpPr>
        <a:xfrm>
          <a:off y="0" x="0"/>
          <a:ext cy="0" cx="0"/>
          <a:chOff y="0" x="0"/>
          <a:chExt cy="0" cx="0"/>
        </a:xfrm>
      </p:grpSpPr>
      <p:sp>
        <p:nvSpPr>
          <p:cNvPr name="Shape 110" id="11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11" id="11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7" id="117"/>
        <p:cNvGrpSpPr/>
        <p:nvPr/>
      </p:nvGrpSpPr>
      <p:grpSpPr>
        <a:xfrm>
          <a:off y="0" x="0"/>
          <a:ext cy="0" cx="0"/>
          <a:chOff y="0" x="0"/>
          <a:chExt cy="0" cx="0"/>
        </a:xfrm>
      </p:grpSpPr>
      <p:sp>
        <p:nvSpPr>
          <p:cNvPr name="Shape 118" id="11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19" id="119"/>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5" id="125"/>
        <p:cNvGrpSpPr/>
        <p:nvPr/>
      </p:nvGrpSpPr>
      <p:grpSpPr>
        <a:xfrm>
          <a:off y="0" x="0"/>
          <a:ext cy="0" cx="0"/>
          <a:chOff y="0" x="0"/>
          <a:chExt cy="0" cx="0"/>
        </a:xfrm>
      </p:grpSpPr>
      <p:sp>
        <p:nvSpPr>
          <p:cNvPr name="Shape 126" id="12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27" id="12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1" id="131"/>
        <p:cNvGrpSpPr/>
        <p:nvPr/>
      </p:nvGrpSpPr>
      <p:grpSpPr>
        <a:xfrm>
          <a:off y="0" x="0"/>
          <a:ext cy="0" cx="0"/>
          <a:chOff y="0" x="0"/>
          <a:chExt cy="0" cx="0"/>
        </a:xfrm>
      </p:grpSpPr>
      <p:sp>
        <p:nvSpPr>
          <p:cNvPr name="Shape 132" id="13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33" id="13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35" id="35"/>
        <p:cNvGrpSpPr/>
        <p:nvPr/>
      </p:nvGrpSpPr>
      <p:grpSpPr>
        <a:xfrm>
          <a:off y="0" x="0"/>
          <a:ext cy="0" cx="0"/>
          <a:chOff y="0" x="0"/>
          <a:chExt cy="0" cx="0"/>
        </a:xfrm>
      </p:grpSpPr>
      <p:sp>
        <p:nvSpPr>
          <p:cNvPr name="Shape 36" id="3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37" id="3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4" id="44"/>
        <p:cNvGrpSpPr/>
        <p:nvPr/>
      </p:nvGrpSpPr>
      <p:grpSpPr>
        <a:xfrm>
          <a:off y="0" x="0"/>
          <a:ext cy="0" cx="0"/>
          <a:chOff y="0" x="0"/>
          <a:chExt cy="0" cx="0"/>
        </a:xfrm>
      </p:grpSpPr>
      <p:sp>
        <p:nvSpPr>
          <p:cNvPr name="Shape 45" id="4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46" id="4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2" id="52"/>
        <p:cNvGrpSpPr/>
        <p:nvPr/>
      </p:nvGrpSpPr>
      <p:grpSpPr>
        <a:xfrm>
          <a:off y="0" x="0"/>
          <a:ext cy="0" cx="0"/>
          <a:chOff y="0" x="0"/>
          <a:chExt cy="0" cx="0"/>
        </a:xfrm>
      </p:grpSpPr>
      <p:sp>
        <p:nvSpPr>
          <p:cNvPr name="Shape 53" id="5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4" id="54"/>
          <p:cNvSpPr txBox="1"/>
          <p:nvPr>
            <p:ph type="body" idx="1"/>
          </p:nvPr>
        </p:nvSpPr>
        <p:spPr>
          <a:xfrm>
            <a:off y="4343400" x="685800"/>
            <a:ext cy="4114800" cx="5486399"/>
          </a:xfrm>
          <a:prstGeom prst="rect">
            <a:avLst/>
          </a:prstGeom>
        </p:spPr>
        <p:txBody>
          <a:bodyPr bIns="91425" tIns="91425" lIns="91425" anchor="t" anchorCtr="0" rIns="91425">
            <a:spAutoFit/>
          </a:bodyPr>
          <a:lstStyle/>
          <a:p>
            <a:pPr>
              <a:buNone/>
            </a:pPr>
            <a:r>
              <a:rPr lang="en"/>
              <a:t>track 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8" id="58"/>
        <p:cNvGrpSpPr/>
        <p:nvPr/>
      </p:nvGrpSpPr>
      <p:grpSpPr>
        <a:xfrm>
          <a:off y="0" x="0"/>
          <a:ext cy="0" cx="0"/>
          <a:chOff y="0" x="0"/>
          <a:chExt cy="0" cx="0"/>
        </a:xfrm>
      </p:grpSpPr>
      <p:sp>
        <p:nvSpPr>
          <p:cNvPr name="Shape 59" id="5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0" id="6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6" id="66"/>
        <p:cNvGrpSpPr/>
        <p:nvPr/>
      </p:nvGrpSpPr>
      <p:grpSpPr>
        <a:xfrm>
          <a:off y="0" x="0"/>
          <a:ext cy="0" cx="0"/>
          <a:chOff y="0" x="0"/>
          <a:chExt cy="0" cx="0"/>
        </a:xfrm>
      </p:grpSpPr>
      <p:sp>
        <p:nvSpPr>
          <p:cNvPr name="Shape 67" id="6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8" id="6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2" id="72"/>
        <p:cNvGrpSpPr/>
        <p:nvPr/>
      </p:nvGrpSpPr>
      <p:grpSpPr>
        <a:xfrm>
          <a:off y="0" x="0"/>
          <a:ext cy="0" cx="0"/>
          <a:chOff y="0" x="0"/>
          <a:chExt cy="0" cx="0"/>
        </a:xfrm>
      </p:grpSpPr>
      <p:sp>
        <p:nvSpPr>
          <p:cNvPr name="Shape 73" id="7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4" id="7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0" id="80"/>
        <p:cNvGrpSpPr/>
        <p:nvPr/>
      </p:nvGrpSpPr>
      <p:grpSpPr>
        <a:xfrm>
          <a:off y="0" x="0"/>
          <a:ext cy="0" cx="0"/>
          <a:chOff y="0" x="0"/>
          <a:chExt cy="0" cx="0"/>
        </a:xfrm>
      </p:grpSpPr>
      <p:sp>
        <p:nvSpPr>
          <p:cNvPr name="Shape 81" id="8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2" id="8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7" id="87"/>
        <p:cNvGrpSpPr/>
        <p:nvPr/>
      </p:nvGrpSpPr>
      <p:grpSpPr>
        <a:xfrm>
          <a:off y="0" x="0"/>
          <a:ext cy="0" cx="0"/>
          <a:chOff y="0" x="0"/>
          <a:chExt cy="0" cx="0"/>
        </a:xfrm>
      </p:grpSpPr>
      <p:sp>
        <p:nvSpPr>
          <p:cNvPr name="Shape 88" id="8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9" id="89"/>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txBox="1"/>
          <p:nvPr>
            <p:ph type="ctrTitle"/>
          </p:nvPr>
        </p:nvSpPr>
        <p:spPr>
          <a:xfrm>
            <a:off y="2111123" x="685800"/>
            <a:ext cy="1546474"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9pPr>
          </a:lstStyle>
          <a:p/>
        </p:txBody>
      </p:sp>
      <p:sp>
        <p:nvSpPr>
          <p:cNvPr name="Shape 9" id="9"/>
          <p:cNvSpPr txBox="1"/>
          <p:nvPr>
            <p:ph type="subTitle" idx="1"/>
          </p:nvPr>
        </p:nvSpPr>
        <p:spPr>
          <a:xfrm>
            <a:off y="3786737" x="685800"/>
            <a:ext cy="1046317"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0" id="10"/>
        <p:cNvGrpSpPr/>
        <p:nvPr/>
      </p:nvGrpSpPr>
      <p:grpSpPr>
        <a:xfrm>
          <a:off y="0" x="0"/>
          <a:ext cy="0" cx="0"/>
          <a:chOff y="0" x="0"/>
          <a:chExt cy="0" cx="0"/>
        </a:xfrm>
      </p:grpSpPr>
      <p:sp>
        <p:nvSpPr>
          <p:cNvPr name="Shape 11" id="11"/>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2" id="12"/>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rtl="0">
              <a:defRPr/>
            </a:lvl1pPr>
            <a:lvl2pPr indent="-285750" marL="742950" rtl="0">
              <a:defRPr/>
            </a:lvl2pPr>
            <a:lvl3pPr indent="-228600" marL="1143000" rtl="0">
              <a:defRPr/>
            </a:lvl3pPr>
            <a:lvl4pPr indent="-228600" marL="1600200"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13" id="13"/>
        <p:cNvGrpSpPr/>
        <p:nvPr/>
      </p:nvGrpSpPr>
      <p:grpSpPr>
        <a:xfrm>
          <a:off y="0" x="0"/>
          <a:ext cy="0" cx="0"/>
          <a:chOff y="0" x="0"/>
          <a:chExt cy="0" cx="0"/>
        </a:xfrm>
      </p:grpSpPr>
      <p:sp>
        <p:nvSpPr>
          <p:cNvPr name="Shape 14" id="14"/>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5" id="15"/>
          <p:cNvSpPr txBox="1"/>
          <p:nvPr>
            <p:ph type="body" idx="1"/>
          </p:nvPr>
        </p:nvSpPr>
        <p:spPr>
          <a:xfrm>
            <a:off y="1600200" x="457200"/>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16" id="16"/>
          <p:cNvSpPr txBox="1"/>
          <p:nvPr>
            <p:ph type="body" idx="2"/>
          </p:nvPr>
        </p:nvSpPr>
        <p:spPr>
          <a:xfrm>
            <a:off y="1600200" x="4692273"/>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17" id="17"/>
        <p:cNvGrpSpPr/>
        <p:nvPr/>
      </p:nvGrpSpPr>
      <p:grpSpPr>
        <a:xfrm>
          <a:off y="0" x="0"/>
          <a:ext cy="0" cx="0"/>
          <a:chOff y="0" x="0"/>
          <a:chExt cy="0" cx="0"/>
        </a:xfrm>
      </p:grpSpPr>
      <p:sp>
        <p:nvSpPr>
          <p:cNvPr name="Shape 18" id="18"/>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19" id="19"/>
        <p:cNvGrpSpPr/>
        <p:nvPr/>
      </p:nvGrpSpPr>
      <p:grpSpPr>
        <a:xfrm>
          <a:off y="0" x="0"/>
          <a:ext cy="0" cx="0"/>
          <a:chOff y="0" x="0"/>
          <a:chExt cy="0" cx="0"/>
        </a:xfrm>
      </p:grpSpPr>
      <p:sp>
        <p:nvSpPr>
          <p:cNvPr name="Shape 20" id="20"/>
          <p:cNvSpPr txBox="1"/>
          <p:nvPr>
            <p:ph type="body" idx="1"/>
          </p:nvPr>
        </p:nvSpPr>
        <p:spPr>
          <a:xfrm>
            <a:off y="5875078" x="457200"/>
            <a:ext cy="692693" cx="8229600"/>
          </a:xfrm>
          <a:prstGeom prst="rect">
            <a:avLst/>
          </a:prstGeom>
          <a:noFill/>
          <a:ln>
            <a:noFill/>
          </a:ln>
        </p:spPr>
        <p:txBody>
          <a:bodyPr bIns="91425" tIns="91425" lIns="91425" anchor="t" anchorCtr="0" rIns="91425"/>
          <a:lstStyle>
            <a:lvl1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1pPr>
            <a:lvl2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2pPr>
            <a:lvl3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3pPr>
            <a:lvl4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4pPr>
            <a:lvl5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5pPr>
            <a:lvl6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6pPr>
            <a:lvl7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7pPr>
            <a:lvl8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8pPr>
            <a:lvl9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21" id="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9pPr>
          </a:lstStyle>
          <a:p/>
        </p:txBody>
      </p:sp>
      <p:sp>
        <p:nvSpPr>
          <p:cNvPr name="Shape 6" id="6"/>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indent="-342900" algn="l" marL="342900" rtl="0">
              <a:spcBef>
                <a:spcPts val="600"/>
              </a:spcBef>
              <a:buClr>
                <a:schemeClr val="dk1"/>
              </a:buClr>
              <a:buSzPct val="166666"/>
              <a:buFont typeface="Arial"/>
              <a:buChar char="•"/>
              <a:defRPr i="0" baseline="0" strike="noStrike" sz="3000" b="0" cap="none" u="none">
                <a:solidFill>
                  <a:schemeClr val="dk1"/>
                </a:solidFill>
                <a:latin typeface="Arial"/>
                <a:ea typeface="Arial"/>
                <a:cs typeface="Arial"/>
                <a:sym typeface="Arial"/>
              </a:defRPr>
            </a:lvl1pPr>
            <a:lvl2pPr indent="-285750" algn="l" marL="742950" rtl="0">
              <a:spcBef>
                <a:spcPts val="480"/>
              </a:spcBef>
              <a:buClr>
                <a:schemeClr val="dk1"/>
              </a:buClr>
              <a:buSzPct val="100000"/>
              <a:buFont typeface="Courier New"/>
              <a:buChar char="o"/>
              <a:defRPr i="0" baseline="0" strike="noStrike" sz="2400" b="0" cap="none" u="none">
                <a:solidFill>
                  <a:schemeClr val="dk1"/>
                </a:solidFill>
                <a:latin typeface="Arial"/>
                <a:ea typeface="Arial"/>
                <a:cs typeface="Arial"/>
                <a:sym typeface="Arial"/>
              </a:defRPr>
            </a:lvl2pPr>
            <a:lvl3pPr indent="-228600" algn="l" marL="1143000" rtl="0">
              <a:spcBef>
                <a:spcPts val="480"/>
              </a:spcBef>
              <a:buClr>
                <a:schemeClr val="dk1"/>
              </a:buClr>
              <a:buSzPct val="100000"/>
              <a:buFont typeface="Wingdings"/>
              <a:buChar char="§"/>
              <a:defRPr i="0" baseline="0" strike="noStrike" sz="2400" b="0" cap="none" u="none">
                <a:solidFill>
                  <a:schemeClr val="dk1"/>
                </a:solidFill>
                <a:latin typeface="Arial"/>
                <a:ea typeface="Arial"/>
                <a:cs typeface="Arial"/>
                <a:sym typeface="Arial"/>
              </a:defRPr>
            </a:lvl3pPr>
            <a:lvl4pPr indent="-228600" algn="l" marL="16002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4pPr>
            <a:lvl5pPr indent="-228600" algn="l" marL="20574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5pPr>
            <a:lvl6pPr indent="-228600" algn="l" marL="25146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6pPr>
            <a:lvl7pPr indent="-228600" algn="l" marL="29718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7pPr>
            <a:lvl8pPr indent="-228600" algn="l" marL="34290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8pPr>
            <a:lvl9pPr indent="-228600" algn="l" marL="38862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 Type="http://schemas.openxmlformats.org/officeDocument/2006/relationships/image" Id="rId4" Target="../media/image03.jpg"/><Relationship Type="http://schemas.openxmlformats.org/officeDocument/2006/relationships/image" Id="rId3" Target="../media/image00.jpg"/><Relationship Type="http://schemas.openxmlformats.org/officeDocument/2006/relationships/image" Id="rId5" Target="../media/image02.jpg"/></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2.xml"/><Relationship Type="http://schemas.openxmlformats.org/officeDocument/2006/relationships/image" Id="rId3" Target="../media/image13.jpg"/></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2.xml"/><Relationship Type="http://schemas.openxmlformats.org/officeDocument/2006/relationships/image" Id="rId3" Target="../media/image12.jpg"/></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2.xml"/></Relationships>
</file>

<file path=ppt/slides/_rels/slide13.xml.rels><?xml version="1.0" encoding="UTF-8" standalone="yes"?><Relationships xmlns="http://schemas.openxmlformats.org/package/2006/relationships"><Relationship Type="http://schemas.openxmlformats.org/officeDocument/2006/relationships/notesSlide" Id="rId2" Target="../notesSlides/notesSlide13.xml"/><Relationship Type="http://schemas.openxmlformats.org/officeDocument/2006/relationships/slideLayout" Id="rId1" Target="../slideLayouts/slideLayout2.xml"/><Relationship Type="http://schemas.openxmlformats.org/officeDocument/2006/relationships/image" Id="rId3" Target="../media/image14.jpg"/></Relationships>
</file>

<file path=ppt/slides/_rels/slide14.xml.rels><?xml version="1.0" encoding="UTF-8" standalone="yes"?><Relationships xmlns="http://schemas.openxmlformats.org/package/2006/relationships"><Relationship Type="http://schemas.openxmlformats.org/officeDocument/2006/relationships/notesSlide" Id="rId2" Target="../notesSlides/notesSlide14.xml"/><Relationship Type="http://schemas.openxmlformats.org/officeDocument/2006/relationships/slideLayout" Id="rId1" Target="../slideLayouts/slideLayout2.xml"/><Relationship Type="http://schemas.openxmlformats.org/officeDocument/2006/relationships/image" Id="rId3" Target="../media/image11.jpg"/></Relationships>
</file>

<file path=ppt/slides/_rels/slide15.xml.rels><?xml version="1.0" encoding="UTF-8" standalone="yes"?><Relationships xmlns="http://schemas.openxmlformats.org/package/2006/relationships"><Relationship Type="http://schemas.openxmlformats.org/officeDocument/2006/relationships/notesSlide" Id="rId2" Target="../notesSlides/notesSlide15.xml"/><Relationship Type="http://schemas.openxmlformats.org/officeDocument/2006/relationships/slideLayout" Id="rId1" Target="../slideLayouts/slideLayout2.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2.xml"/><Relationship Type="http://schemas.openxmlformats.org/officeDocument/2006/relationships/image" Id="rId3" Target="../media/image01.jpg"/></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 Type="http://schemas.openxmlformats.org/officeDocument/2006/relationships/image" Id="rId4" Target="../media/image04.jpg"/><Relationship Type="http://schemas.openxmlformats.org/officeDocument/2006/relationships/image" Id="rId3" Target="../media/image05.jpg"/></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 Type="http://schemas.openxmlformats.org/officeDocument/2006/relationships/image" Id="rId4" Target="../media/image06.jpg"/><Relationship Type="http://schemas.openxmlformats.org/officeDocument/2006/relationships/image" Id="rId3" Target="../media/image07.jpg"/></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 Type="http://schemas.openxmlformats.org/officeDocument/2006/relationships/image" Id="rId3" Target="../media/image09.jpg"/></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2.xml"/><Relationship Type="http://schemas.openxmlformats.org/officeDocument/2006/relationships/image" Id="rId3" Target="../media/image10.jpg"/></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 Type="http://schemas.openxmlformats.org/officeDocument/2006/relationships/image" Id="rId3" Target="../media/image08.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2" id="22"/>
        <p:cNvGrpSpPr/>
        <p:nvPr/>
      </p:nvGrpSpPr>
      <p:grpSpPr>
        <a:xfrm>
          <a:off y="0" x="0"/>
          <a:ext cy="0" cx="0"/>
          <a:chOff y="0" x="0"/>
          <a:chExt cy="0" cx="0"/>
        </a:xfrm>
      </p:grpSpPr>
      <p:sp>
        <p:nvSpPr>
          <p:cNvPr name="Shape 23" id="23"/>
          <p:cNvSpPr txBox="1"/>
          <p:nvPr>
            <p:ph type="subTitle" idx="1"/>
          </p:nvPr>
        </p:nvSpPr>
        <p:spPr>
          <a:xfrm>
            <a:off y="5127761" x="598036"/>
            <a:ext cy="1346700" cx="7847100"/>
          </a:xfrm>
          <a:prstGeom prst="rect">
            <a:avLst/>
          </a:prstGeom>
        </p:spPr>
        <p:txBody>
          <a:bodyPr bIns="91425" tIns="91425" lIns="91425" anchor="t" anchorCtr="0" rIns="91425">
            <a:spAutoFit/>
          </a:bodyPr>
          <a:lstStyle/>
          <a:p>
            <a:pPr indent="0" marR="0" algn="r" marL="0" rtl="0" lvl="0">
              <a:lnSpc>
                <a:spcPct val="115000"/>
              </a:lnSpc>
              <a:spcBef>
                <a:spcPts val="0"/>
              </a:spcBef>
              <a:spcAft>
                <a:spcPts val="0"/>
              </a:spcAft>
              <a:buClr>
                <a:srgbClr val="000000"/>
              </a:buClr>
              <a:buSzPct val="61111"/>
              <a:buFont typeface="Arial"/>
              <a:buNone/>
            </a:pPr>
            <a:r>
              <a:rPr lang="en" sz="1800" b="1">
                <a:solidFill>
                  <a:srgbClr val="898989"/>
                </a:solidFill>
              </a:rPr>
              <a:t>Franz Kunst </a:t>
            </a:r>
          </a:p>
          <a:p>
            <a:pPr indent="0" marR="0" algn="r" marL="0" rtl="0" lvl="0">
              <a:lnSpc>
                <a:spcPct val="115000"/>
              </a:lnSpc>
              <a:spcBef>
                <a:spcPts val="0"/>
              </a:spcBef>
              <a:spcAft>
                <a:spcPts val="0"/>
              </a:spcAft>
              <a:buClr>
                <a:srgbClr val="000000"/>
              </a:buClr>
              <a:buSzPct val="61111"/>
              <a:buFont typeface="Arial"/>
              <a:buNone/>
            </a:pPr>
            <a:r>
              <a:rPr lang="en" sz="1800" b="1">
                <a:solidFill>
                  <a:srgbClr val="898989"/>
                </a:solidFill>
              </a:rPr>
              <a:t>ARSC 2012</a:t>
            </a:r>
          </a:p>
          <a:p>
            <a:pPr indent="0" marR="0" algn="r" marL="0" rtl="0" lvl="0">
              <a:lnSpc>
                <a:spcPct val="115000"/>
              </a:lnSpc>
              <a:spcBef>
                <a:spcPts val="0"/>
              </a:spcBef>
              <a:spcAft>
                <a:spcPts val="0"/>
              </a:spcAft>
              <a:buClr>
                <a:srgbClr val="000000"/>
              </a:buClr>
              <a:buSzPct val="61111"/>
              <a:buFont typeface="Arial"/>
              <a:buNone/>
            </a:pPr>
            <a:r>
              <a:rPr lang="en" sz="1800" b="1"/>
              <a:t>May 17, 2012 </a:t>
            </a:r>
          </a:p>
        </p:txBody>
      </p:sp>
      <p:sp>
        <p:nvSpPr>
          <p:cNvPr name="Shape 24" id="24"/>
          <p:cNvSpPr txBox="1"/>
          <p:nvPr/>
        </p:nvSpPr>
        <p:spPr>
          <a:xfrm>
            <a:off y="808517" x="1087945"/>
            <a:ext cy="2796899" cx="7672800"/>
          </a:xfrm>
          <a:prstGeom prst="rect">
            <a:avLst/>
          </a:prstGeom>
        </p:spPr>
        <p:txBody>
          <a:bodyPr bIns="91425" tIns="91425" lIns="91425" anchor="ctr" anchorCtr="0" rIns="91425">
            <a:spAutoFit/>
          </a:bodyPr>
          <a:lstStyle/>
          <a:p>
            <a:pPr algn="r" rtl="0" lvl="0">
              <a:buClr>
                <a:srgbClr val="000000"/>
              </a:buClr>
              <a:buSzPct val="25000"/>
              <a:buFont typeface="Arial"/>
              <a:buNone/>
            </a:pPr>
            <a:r>
              <a:rPr lang="en" sz="4400" b="1"/>
              <a:t>Project South: The Civil Rights Movement in Sound</a:t>
            </a:r>
            <a:r>
              <a:rPr lang="en" sz="1100"/>
              <a:t> </a:t>
            </a:r>
          </a:p>
        </p:txBody>
      </p:sp>
      <p:sp>
        <p:nvSpPr>
          <p:cNvPr name="Shape 25" id="25"/>
          <p:cNvSpPr/>
          <p:nvPr/>
        </p:nvSpPr>
        <p:spPr>
          <a:xfrm>
            <a:off y="3142600" x="7002250"/>
            <a:ext cy="1485900" cx="1485900"/>
          </a:xfrm>
          <a:prstGeom prst="rect">
            <a:avLst/>
          </a:prstGeom>
          <a:blipFill>
            <a:blip r:embed="rId3"/>
            <a:stretch>
              <a:fillRect/>
            </a:stretch>
          </a:blipFill>
          <a:ln>
            <a:noFill/>
          </a:ln>
        </p:spPr>
      </p:sp>
      <p:sp>
        <p:nvSpPr>
          <p:cNvPr name="Shape 26" id="26"/>
          <p:cNvSpPr/>
          <p:nvPr/>
        </p:nvSpPr>
        <p:spPr>
          <a:xfrm>
            <a:off y="3137415" x="5436258"/>
            <a:ext cy="1496269" cx="1320389"/>
          </a:xfrm>
          <a:prstGeom prst="rect">
            <a:avLst/>
          </a:prstGeom>
          <a:blipFill>
            <a:blip r:embed="rId4"/>
            <a:stretch>
              <a:fillRect/>
            </a:stretch>
          </a:blipFill>
          <a:ln>
            <a:noFill/>
          </a:ln>
        </p:spPr>
      </p:sp>
      <p:sp>
        <p:nvSpPr>
          <p:cNvPr name="Shape 27" id="27"/>
          <p:cNvSpPr/>
          <p:nvPr/>
        </p:nvSpPr>
        <p:spPr>
          <a:xfrm>
            <a:off y="3136508" x="3144539"/>
            <a:ext cy="1498083" cx="2050260"/>
          </a:xfrm>
          <a:prstGeom prst="rect">
            <a:avLst/>
          </a:prstGeom>
          <a:blipFill>
            <a:blip r:embed="rId5"/>
            <a:stretch>
              <a:fillRect/>
            </a:stretch>
          </a:blipFill>
          <a:ln>
            <a:noFill/>
          </a:ln>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0" id="90"/>
        <p:cNvGrpSpPr/>
        <p:nvPr/>
      </p:nvGrpSpPr>
      <p:grpSpPr>
        <a:xfrm>
          <a:off y="0" x="0"/>
          <a:ext cy="0" cx="0"/>
          <a:chOff y="0" x="0"/>
          <a:chExt cy="0" cx="0"/>
        </a:xfrm>
      </p:grpSpPr>
      <p:sp>
        <p:nvSpPr>
          <p:cNvPr name="Shape 91" id="91"/>
          <p:cNvSpPr txBox="1"/>
          <p:nvPr>
            <p:ph type="title"/>
          </p:nvPr>
        </p:nvSpPr>
        <p:spPr>
          <a:xfrm>
            <a:off y="235762" x="515509"/>
            <a:ext cy="948599" cx="8203800"/>
          </a:xfrm>
          <a:prstGeom prst="rect">
            <a:avLst/>
          </a:prstGeom>
        </p:spPr>
        <p:txBody>
          <a:bodyPr bIns="91425" tIns="91425" lIns="91425" anchor="b" anchorCtr="0" rIns="91425">
            <a:spAutoFit/>
          </a:bodyPr>
          <a:lstStyle/>
          <a:p>
            <a:pPr>
              <a:buNone/>
            </a:pPr>
            <a:r>
              <a:rPr lang="en"/>
              <a:t>Songs</a:t>
            </a:r>
          </a:p>
        </p:txBody>
      </p:sp>
      <p:sp>
        <p:nvSpPr>
          <p:cNvPr name="Shape 92" id="92"/>
          <p:cNvSpPr txBox="1"/>
          <p:nvPr>
            <p:ph type="body" idx="1"/>
          </p:nvPr>
        </p:nvSpPr>
        <p:spPr>
          <a:xfrm>
            <a:off y="964181" x="5197570"/>
            <a:ext cy="5615100" cx="3281999"/>
          </a:xfrm>
          <a:prstGeom prst="rect">
            <a:avLst/>
          </a:prstGeom>
        </p:spPr>
        <p:txBody>
          <a:bodyPr bIns="91425" tIns="91425" lIns="91425" anchor="t" anchorCtr="0" rIns="91425">
            <a:spAutoFit/>
          </a:bodyPr>
          <a:lstStyle/>
          <a:p>
            <a:pPr rtl="0" lvl="0">
              <a:lnSpc>
                <a:spcPct val="115000"/>
              </a:lnSpc>
              <a:spcBef>
                <a:spcPts val="1400"/>
              </a:spcBef>
              <a:spcAft>
                <a:spcPts val="400"/>
              </a:spcAft>
              <a:buNone/>
            </a:pPr>
            <a:r>
              <a:rPr lang="en" sz="1800" b="1">
                <a:solidFill>
                  <a:srgbClr val="000000"/>
                </a:solidFill>
              </a:rPr>
              <a:t>"Governor Wallace" </a:t>
            </a:r>
            <a:r>
              <a:rPr lang="en" sz="1800"/>
              <a:t>Uncredited performing group, no date. </a:t>
            </a:r>
          </a:p>
          <a:p>
            <a:pPr rtl="0" lvl="0">
              <a:lnSpc>
                <a:spcPct val="115000"/>
              </a:lnSpc>
              <a:spcBef>
                <a:spcPts val="1400"/>
              </a:spcBef>
              <a:spcAft>
                <a:spcPts val="400"/>
              </a:spcAft>
              <a:buNone/>
            </a:pPr>
            <a:r>
              <a:rPr lang="en" sz="1800"/>
              <a:t>Excerpted from tape no. S154a</a:t>
            </a:r>
          </a:p>
          <a:p>
            <a:pPr rtl="0" lvl="0">
              <a:buNone/>
            </a:pPr>
            <a:r>
              <a:rPr lang="en" sz="1800"/>
              <a:t>[ARS0022_b16_650600_S154_a_sh] 2:25</a:t>
            </a:r>
          </a:p>
          <a:p>
            <a:r>
              <a:t/>
            </a:r>
          </a:p>
          <a:p>
            <a:pPr rtl="0" lvl="0">
              <a:buClr>
                <a:srgbClr val="000000"/>
              </a:buClr>
              <a:buSzPct val="61111"/>
              <a:buFont typeface="Arial"/>
              <a:buNone/>
            </a:pPr>
            <a:r>
              <a:rPr lang="en" sz="1800" b="1"/>
              <a:t>Singing from Bogalusa march</a:t>
            </a:r>
            <a:r>
              <a:rPr lang="en" sz="1800"/>
              <a:t> recorded by Rich Holloman July 11th, 1965.</a:t>
            </a:r>
          </a:p>
          <a:p>
            <a:pPr rtl="0" lvl="0">
              <a:buClr>
                <a:srgbClr val="000000"/>
              </a:buClr>
              <a:buSzPct val="61111"/>
              <a:buFont typeface="Arial"/>
              <a:buNone/>
            </a:pPr>
            <a:r>
              <a:rPr lang="en" sz="1800"/>
              <a:t>excerpted from tape no. S49a [ARS0022_b16_650600_S49_aX] :59</a:t>
            </a:r>
          </a:p>
          <a:p>
            <a:r>
              <a:t/>
            </a:r>
          </a:p>
          <a:p>
            <a:r>
              <a:t/>
            </a:r>
          </a:p>
          <a:p>
            <a:r>
              <a:t/>
            </a:r>
          </a:p>
          <a:p>
            <a:r>
              <a:t/>
            </a:r>
          </a:p>
          <a:p>
            <a:r>
              <a:t/>
            </a:r>
          </a:p>
        </p:txBody>
      </p:sp>
      <p:sp>
        <p:nvSpPr>
          <p:cNvPr name="Shape 93" id="93"/>
          <p:cNvSpPr/>
          <p:nvPr/>
        </p:nvSpPr>
        <p:spPr>
          <a:xfrm>
            <a:off y="1344094" x="531018"/>
            <a:ext cy="3352657" cx="4377719"/>
          </a:xfrm>
          <a:prstGeom prst="rect">
            <a:avLst/>
          </a:prstGeom>
          <a:blipFill>
            <a:blip r:embed="rId3"/>
            <a:stretch>
              <a:fillRect/>
            </a:stretch>
          </a:blipFill>
          <a:ln>
            <a:noFill/>
          </a:ln>
        </p:spPr>
      </p:sp>
      <p:sp>
        <p:nvSpPr>
          <p:cNvPr name="Shape 94" id="94"/>
          <p:cNvSpPr txBox="1"/>
          <p:nvPr/>
        </p:nvSpPr>
        <p:spPr>
          <a:xfrm>
            <a:off y="4887367" x="528440"/>
            <a:ext cy="353699" cx="2751300"/>
          </a:xfrm>
          <a:prstGeom prst="rect">
            <a:avLst/>
          </a:prstGeom>
          <a:noFill/>
        </p:spPr>
        <p:txBody>
          <a:bodyPr bIns="91425" tIns="91425" lIns="91425" anchor="t" anchorCtr="0" rIns="91425">
            <a:spAutoFit/>
          </a:bodyPr>
          <a:lstStyle/>
          <a:p>
            <a:pPr>
              <a:buNone/>
            </a:pPr>
            <a:r>
              <a:rPr lang="en" sz="1200"/>
              <a:t>Montgomery March</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8" id="98"/>
        <p:cNvGrpSpPr/>
        <p:nvPr/>
      </p:nvGrpSpPr>
      <p:grpSpPr>
        <a:xfrm>
          <a:off y="0" x="0"/>
          <a:ext cy="0" cx="0"/>
          <a:chOff y="0" x="0"/>
          <a:chExt cy="0" cx="0"/>
        </a:xfrm>
      </p:grpSpPr>
      <p:sp>
        <p:nvSpPr>
          <p:cNvPr name="Shape 99" id="99"/>
          <p:cNvSpPr txBox="1"/>
          <p:nvPr>
            <p:ph type="title"/>
          </p:nvPr>
        </p:nvSpPr>
        <p:spPr>
          <a:xfrm>
            <a:off y="261687" x="457210"/>
            <a:ext cy="715499" cx="8229600"/>
          </a:xfrm>
          <a:prstGeom prst="rect">
            <a:avLst/>
          </a:prstGeom>
        </p:spPr>
        <p:txBody>
          <a:bodyPr bIns="91425" tIns="91425" lIns="91425" anchor="b" anchorCtr="0" rIns="91425">
            <a:spAutoFit/>
          </a:bodyPr>
          <a:lstStyle/>
          <a:p>
            <a:pPr>
              <a:buNone/>
            </a:pPr>
            <a:r>
              <a:rPr lang="en"/>
              <a:t>Songs</a:t>
            </a:r>
          </a:p>
        </p:txBody>
      </p:sp>
      <p:sp>
        <p:nvSpPr>
          <p:cNvPr name="Shape 100" id="100"/>
          <p:cNvSpPr txBox="1"/>
          <p:nvPr>
            <p:ph type="body" idx="1"/>
          </p:nvPr>
        </p:nvSpPr>
        <p:spPr>
          <a:xfrm>
            <a:off y="1030321" x="457200"/>
            <a:ext cy="5524799" cx="3243299"/>
          </a:xfrm>
          <a:prstGeom prst="rect">
            <a:avLst/>
          </a:prstGeom>
        </p:spPr>
        <p:txBody>
          <a:bodyPr bIns="91425" tIns="91425" lIns="91425" anchor="t" anchorCtr="0" rIns="91425">
            <a:spAutoFit/>
          </a:bodyPr>
          <a:lstStyle/>
          <a:p>
            <a:pPr indent="0" marR="0" algn="l" marL="0" rtl="0" lvl="0">
              <a:lnSpc>
                <a:spcPct val="100000"/>
              </a:lnSpc>
              <a:spcBef>
                <a:spcPts val="600"/>
              </a:spcBef>
              <a:spcAft>
                <a:spcPts val="0"/>
              </a:spcAft>
              <a:buClr>
                <a:srgbClr val="000000"/>
              </a:buClr>
              <a:buSzPct val="61111"/>
              <a:buFont typeface="Arial"/>
              <a:buNone/>
            </a:pPr>
            <a:r>
              <a:rPr lang="en" sz="1800" b="1">
                <a:solidFill>
                  <a:srgbClr val="000000"/>
                </a:solidFill>
              </a:rPr>
              <a:t>"Governor Wallace"</a:t>
            </a:r>
          </a:p>
          <a:p>
            <a:pPr rtl="0" lvl="0">
              <a:buNone/>
            </a:pPr>
            <a:r>
              <a:rPr lang="en" sz="1400" b="1">
                <a:solidFill>
                  <a:srgbClr val="000000"/>
                </a:solidFill>
              </a:rPr>
              <a:t>credited to James Orange of The Freedom Singers, but b</a:t>
            </a:r>
            <a:r>
              <a:rPr lang="en" sz="1400" b="1"/>
              <a:t>ased on Jewell and the Rubies' 1963 hit "Kidnapper."</a:t>
            </a:r>
          </a:p>
          <a:p>
            <a:r>
              <a:t/>
            </a:r>
          </a:p>
          <a:p>
            <a:pPr rtl="0" lvl="0">
              <a:buNone/>
            </a:pPr>
            <a:r>
              <a:rPr lang="en" sz="1400">
                <a:solidFill>
                  <a:srgbClr val="000000"/>
                </a:solidFill>
              </a:rPr>
              <a:t>Well I read in the paper</a:t>
            </a:r>
          </a:p>
          <a:p>
            <a:pPr rtl="0" lvl="0">
              <a:buNone/>
            </a:pPr>
            <a:r>
              <a:rPr lang="en" sz="1400">
                <a:solidFill>
                  <a:srgbClr val="000000"/>
                </a:solidFill>
              </a:rPr>
              <a:t>Just the other day</a:t>
            </a:r>
          </a:p>
          <a:p>
            <a:pPr rtl="0" lvl="0">
              <a:buNone/>
            </a:pPr>
            <a:r>
              <a:rPr lang="en" sz="1400">
                <a:solidFill>
                  <a:srgbClr val="000000"/>
                </a:solidFill>
              </a:rPr>
              <a:t>The freedom fighters</a:t>
            </a:r>
          </a:p>
          <a:p>
            <a:pPr rtl="0" lvl="0">
              <a:buNone/>
            </a:pPr>
            <a:r>
              <a:rPr lang="en" sz="1400">
                <a:solidFill>
                  <a:srgbClr val="000000"/>
                </a:solidFill>
              </a:rPr>
              <a:t>are on their way</a:t>
            </a:r>
          </a:p>
          <a:p>
            <a:pPr rtl="0" lvl="0">
              <a:buNone/>
            </a:pPr>
            <a:r>
              <a:rPr lang="en" sz="1400">
                <a:solidFill>
                  <a:srgbClr val="000000"/>
                </a:solidFill>
              </a:rPr>
              <a:t>They’re coming by bus and an airplane too</a:t>
            </a:r>
          </a:p>
          <a:p>
            <a:pPr rtl="0" lvl="0">
              <a:buNone/>
            </a:pPr>
            <a:r>
              <a:rPr lang="en" sz="1400">
                <a:solidFill>
                  <a:srgbClr val="000000"/>
                </a:solidFill>
              </a:rPr>
              <a:t>They would even walk if you would asked them to</a:t>
            </a:r>
          </a:p>
          <a:p>
            <a:pPr rtl="0" lvl="0">
              <a:buNone/>
            </a:pPr>
            <a:r>
              <a:rPr lang="en" sz="1400">
                <a:solidFill>
                  <a:srgbClr val="000000"/>
                </a:solidFill>
              </a:rPr>
              <a:t>So governor Wallace, oh yeah</a:t>
            </a:r>
          </a:p>
          <a:p>
            <a:pPr rtl="0" lvl="0">
              <a:buNone/>
            </a:pPr>
            <a:r>
              <a:rPr lang="en" sz="1400">
                <a:solidFill>
                  <a:srgbClr val="000000"/>
                </a:solidFill>
              </a:rPr>
              <a:t>You never can jail us all</a:t>
            </a:r>
          </a:p>
          <a:p>
            <a:pPr rtl="0" lvl="0">
              <a:buNone/>
            </a:pPr>
            <a:r>
              <a:rPr lang="en" sz="1400">
                <a:solidFill>
                  <a:srgbClr val="000000"/>
                </a:solidFill>
              </a:rPr>
              <a:t>Governor Wallace, oh yeah</a:t>
            </a:r>
          </a:p>
          <a:p>
            <a:pPr rtl="0" lvl="0">
              <a:buNone/>
            </a:pPr>
            <a:r>
              <a:rPr lang="en" sz="1400">
                <a:solidFill>
                  <a:srgbClr val="000000"/>
                </a:solidFill>
              </a:rPr>
              <a:t>Segregation is bound to fall</a:t>
            </a:r>
          </a:p>
          <a:p>
            <a:r>
              <a:t/>
            </a:r>
          </a:p>
          <a:p>
            <a:pPr>
              <a:buNone/>
            </a:pPr>
            <a:r>
              <a:rPr lang="en" sz="1100">
                <a:solidFill>
                  <a:srgbClr val="000000"/>
                </a:solidFill>
              </a:rPr>
              <a:t>http://www.pbs.org/wgbh/americanexperience/features/general-article/soundtrack-lyrics/</a:t>
            </a:r>
          </a:p>
        </p:txBody>
      </p:sp>
      <p:sp>
        <p:nvSpPr>
          <p:cNvPr name="Shape 101" id="101"/>
          <p:cNvSpPr/>
          <p:nvPr/>
        </p:nvSpPr>
        <p:spPr>
          <a:xfrm>
            <a:off y="1269375" x="3800642"/>
            <a:ext cy="3568018" cx="4886167"/>
          </a:xfrm>
          <a:prstGeom prst="rect">
            <a:avLst/>
          </a:prstGeom>
          <a:blipFill>
            <a:blip r:embed="rId3"/>
            <a:stretch>
              <a:fillRect/>
            </a:stretch>
          </a:blipFill>
          <a:ln>
            <a:noFill/>
          </a:ln>
        </p:spPr>
      </p:sp>
      <p:sp>
        <p:nvSpPr>
          <p:cNvPr name="Shape 102" id="102"/>
          <p:cNvSpPr txBox="1"/>
          <p:nvPr/>
        </p:nvSpPr>
        <p:spPr>
          <a:xfrm>
            <a:off y="4939175" x="4219716"/>
            <a:ext cy="573600" cx="4486199"/>
          </a:xfrm>
          <a:prstGeom prst="rect">
            <a:avLst/>
          </a:prstGeom>
          <a:noFill/>
        </p:spPr>
        <p:txBody>
          <a:bodyPr bIns="91425" tIns="91425" lIns="91425" anchor="t" anchorCtr="0" rIns="91425">
            <a:spAutoFit/>
          </a:bodyPr>
          <a:lstStyle/>
          <a:p>
            <a:pPr>
              <a:buNone/>
            </a:pPr>
            <a:r>
              <a:rPr lang="en" sz="1200"/>
              <a:t>High-school students leading freedom songs at a mass meeting in Brown Chapel</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6" id="106"/>
        <p:cNvGrpSpPr/>
        <p:nvPr/>
      </p:nvGrpSpPr>
      <p:grpSpPr>
        <a:xfrm>
          <a:off y="0" x="0"/>
          <a:ext cy="0" cx="0"/>
          <a:chOff y="0" x="0"/>
          <a:chExt cy="0" cx="0"/>
        </a:xfrm>
      </p:grpSpPr>
      <p:sp>
        <p:nvSpPr>
          <p:cNvPr name="Shape 107" id="107"/>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Sound Vs. Text</a:t>
            </a:r>
          </a:p>
        </p:txBody>
      </p:sp>
      <p:sp>
        <p:nvSpPr>
          <p:cNvPr name="Shape 108" id="108"/>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 sz="1800">
                <a:solidFill>
                  <a:srgbClr val="000000"/>
                </a:solidFill>
              </a:rPr>
              <a:t>“Many efforts were made to ensure accuracy in the following transcriptions, but the reader should be advised that certain errors or omissions were found to be inevitable given material of this complexity... proper names, in particular, were often not clearly audible, or, if audible, were open to various spellings... Similiar differences were sometimes experienced in transcribing Negro dialect which often sounded quite foreign to the ear of the uninitiated northern typists... the reader may refer to the original recording in order that he may personally catch the flavor and meaning of the initial interview.”</a:t>
            </a:r>
          </a:p>
          <a:p>
            <a:pPr>
              <a:buNone/>
            </a:pPr>
            <a:r>
              <a:rPr lang="en" sz="1800" b="1">
                <a:solidFill>
                  <a:srgbClr val="323232"/>
                </a:solidFill>
              </a:rPr>
              <a:t>Richard Gillam, report accompanying transcripts 1969</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2" id="112"/>
        <p:cNvGrpSpPr/>
        <p:nvPr/>
      </p:nvGrpSpPr>
      <p:grpSpPr>
        <a:xfrm>
          <a:off y="0" x="0"/>
          <a:ext cy="0" cx="0"/>
          <a:chOff y="0" x="0"/>
          <a:chExt cy="0" cx="0"/>
        </a:xfrm>
      </p:grpSpPr>
      <p:sp>
        <p:nvSpPr>
          <p:cNvPr name="Shape 113" id="113"/>
          <p:cNvSpPr txBox="1"/>
          <p:nvPr>
            <p:ph type="title"/>
          </p:nvPr>
        </p:nvSpPr>
        <p:spPr>
          <a:xfrm>
            <a:off y="274637" x="457200"/>
            <a:ext cy="858000" cx="8462699"/>
          </a:xfrm>
          <a:prstGeom prst="rect">
            <a:avLst/>
          </a:prstGeom>
        </p:spPr>
        <p:txBody>
          <a:bodyPr bIns="91425" tIns="91425" lIns="91425" anchor="b" anchorCtr="0" rIns="91425">
            <a:spAutoFit/>
          </a:bodyPr>
          <a:lstStyle/>
          <a:p>
            <a:pPr>
              <a:buNone/>
            </a:pPr>
            <a:r>
              <a:rPr lang="en"/>
              <a:t>Canvassing</a:t>
            </a:r>
          </a:p>
        </p:txBody>
      </p:sp>
      <p:sp>
        <p:nvSpPr>
          <p:cNvPr name="Shape 114" id="114"/>
          <p:cNvSpPr txBox="1"/>
          <p:nvPr>
            <p:ph type="body" idx="1"/>
          </p:nvPr>
        </p:nvSpPr>
        <p:spPr>
          <a:xfrm>
            <a:off y="1185737" x="457200"/>
            <a:ext cy="5485500" cx="2711999"/>
          </a:xfrm>
          <a:prstGeom prst="rect">
            <a:avLst/>
          </a:prstGeom>
        </p:spPr>
        <p:txBody>
          <a:bodyPr bIns="91425" tIns="91425" lIns="91425" anchor="t" anchorCtr="0" rIns="91425">
            <a:spAutoFit/>
          </a:bodyPr>
          <a:lstStyle/>
          <a:p>
            <a:pPr rtl="0" lvl="0">
              <a:buNone/>
            </a:pPr>
            <a:r>
              <a:rPr lang="en" sz="2400"/>
              <a:t>Uncredited canvassers for Little Rock Baptist Church meeting.</a:t>
            </a:r>
          </a:p>
          <a:p>
            <a:r>
              <a:t/>
            </a:r>
          </a:p>
          <a:p>
            <a:pPr rtl="0" lvl="0">
              <a:buNone/>
            </a:pPr>
            <a:r>
              <a:rPr lang="en" sz="2400"/>
              <a:t>Excerpted from tape no. S171a</a:t>
            </a:r>
          </a:p>
          <a:p>
            <a:pPr>
              <a:buNone/>
            </a:pPr>
            <a:r>
              <a:rPr lang="en" sz="2400"/>
              <a:t>[ARS0022_b16_650600_S171_a_sh] :55</a:t>
            </a:r>
          </a:p>
        </p:txBody>
      </p:sp>
      <p:sp>
        <p:nvSpPr>
          <p:cNvPr name="Shape 115" id="115"/>
          <p:cNvSpPr/>
          <p:nvPr/>
        </p:nvSpPr>
        <p:spPr>
          <a:xfrm>
            <a:off y="679387" x="3367284"/>
            <a:ext cy="4156463" cx="5543403"/>
          </a:xfrm>
          <a:prstGeom prst="rect">
            <a:avLst/>
          </a:prstGeom>
          <a:blipFill>
            <a:blip r:embed="rId3"/>
            <a:stretch>
              <a:fillRect/>
            </a:stretch>
          </a:blipFill>
          <a:ln>
            <a:noFill/>
          </a:ln>
        </p:spPr>
      </p:sp>
      <p:sp>
        <p:nvSpPr>
          <p:cNvPr name="Shape 116" id="116"/>
          <p:cNvSpPr txBox="1"/>
          <p:nvPr/>
        </p:nvSpPr>
        <p:spPr>
          <a:xfrm>
            <a:off y="4913293" x="5974800"/>
            <a:ext cy="392399" cx="2945100"/>
          </a:xfrm>
          <a:prstGeom prst="rect">
            <a:avLst/>
          </a:prstGeom>
          <a:noFill/>
        </p:spPr>
        <p:txBody>
          <a:bodyPr bIns="91425" tIns="91425" lIns="91425" anchor="t" anchorCtr="0" rIns="91425">
            <a:spAutoFit/>
          </a:bodyPr>
          <a:lstStyle/>
          <a:p>
            <a:pPr>
              <a:buNone/>
            </a:pPr>
            <a:r>
              <a:rPr lang="en" sz="1200"/>
              <a:t>Jane Stillwater marching in Montgomery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0" id="120"/>
        <p:cNvGrpSpPr/>
        <p:nvPr/>
      </p:nvGrpSpPr>
      <p:grpSpPr>
        <a:xfrm>
          <a:off y="0" x="0"/>
          <a:ext cy="0" cx="0"/>
          <a:chOff y="0" x="0"/>
          <a:chExt cy="0" cx="0"/>
        </a:xfrm>
      </p:grpSpPr>
      <p:sp>
        <p:nvSpPr>
          <p:cNvPr name="Shape 121" id="121"/>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credits and links</a:t>
            </a:r>
          </a:p>
        </p:txBody>
      </p:sp>
      <p:sp>
        <p:nvSpPr>
          <p:cNvPr name="Shape 122" id="122"/>
          <p:cNvSpPr txBox="1"/>
          <p:nvPr>
            <p:ph type="body" idx="1"/>
          </p:nvPr>
        </p:nvSpPr>
        <p:spPr>
          <a:xfrm>
            <a:off y="1444765" x="457200"/>
            <a:ext cy="5123400" cx="4227300"/>
          </a:xfrm>
          <a:prstGeom prst="rect">
            <a:avLst/>
          </a:prstGeom>
        </p:spPr>
        <p:txBody>
          <a:bodyPr bIns="91425" tIns="91425" lIns="91425" anchor="t" anchorCtr="0" rIns="91425">
            <a:spAutoFit/>
          </a:bodyPr>
          <a:lstStyle/>
          <a:p>
            <a:pPr rtl="0" lvl="0">
              <a:buNone/>
            </a:pPr>
            <a:r>
              <a:rPr lang="en" sz="1400"/>
              <a:t>Thanks to Hannah Frost, Geoff Willard, Daniel Hartwig, and Andrew Hamilton.</a:t>
            </a:r>
          </a:p>
          <a:p>
            <a:r>
              <a:t/>
            </a:r>
          </a:p>
          <a:p>
            <a:pPr rtl="0" lvl="0">
              <a:buNone/>
            </a:pPr>
            <a:r>
              <a:rPr lang="en" sz="1400" b="1">
                <a:solidFill>
                  <a:srgbClr val="000000"/>
                </a:solidFill>
              </a:rPr>
              <a:t>Project South Finding Aid (transcripts only):</a:t>
            </a:r>
          </a:p>
          <a:p>
            <a:pPr rtl="0" lvl="0">
              <a:lnSpc>
                <a:spcPct val="115000"/>
              </a:lnSpc>
              <a:spcBef>
                <a:spcPts val="1800"/>
              </a:spcBef>
              <a:spcAft>
                <a:spcPts val="400"/>
              </a:spcAft>
              <a:buNone/>
            </a:pPr>
            <a:r>
              <a:rPr lang="en" sz="1400">
                <a:solidFill>
                  <a:srgbClr val="333333"/>
                </a:solidFill>
              </a:rPr>
              <a:t>Guide to the KZSU Project South Interviews</a:t>
            </a:r>
          </a:p>
          <a:p>
            <a:pPr indent="0" marR="0" algn="l" marL="0" rtl="0" lvl="0">
              <a:lnSpc>
                <a:spcPct val="115000"/>
              </a:lnSpc>
              <a:spcBef>
                <a:spcPts val="0"/>
              </a:spcBef>
              <a:spcAft>
                <a:spcPts val="0"/>
              </a:spcAft>
              <a:buClr>
                <a:srgbClr val="000000"/>
              </a:buClr>
              <a:buSzPct val="78571"/>
              <a:buFont typeface="Arial"/>
              <a:buNone/>
            </a:pPr>
            <a:r>
              <a:rPr lang="en" sz="1400">
                <a:solidFill>
                  <a:srgbClr val="333333"/>
                </a:solidFill>
              </a:rPr>
              <a:t>http://findingaids.stanford.edu/xtf/view?docId=ead/uarc/sc0066.xml</a:t>
            </a:r>
          </a:p>
          <a:p>
            <a:r>
              <a:t/>
            </a:r>
          </a:p>
          <a:p>
            <a:pPr rtl="0" lvl="0">
              <a:buNone/>
            </a:pPr>
            <a:r>
              <a:rPr lang="en" sz="1400">
                <a:solidFill>
                  <a:srgbClr val="000000"/>
                </a:solidFill>
              </a:rPr>
              <a:t>also on the OnLine Archive of California:</a:t>
            </a:r>
          </a:p>
          <a:p>
            <a:pPr rtl="0" lvl="0">
              <a:buNone/>
            </a:pPr>
            <a:r>
              <a:rPr lang="en" sz="1400">
                <a:solidFill>
                  <a:srgbClr val="000000"/>
                </a:solidFill>
              </a:rPr>
              <a:t>http://www.oac.cdlib.org/findaid/ark:/13030/tf7489n969</a:t>
            </a:r>
          </a:p>
          <a:p>
            <a:r>
              <a:t/>
            </a:r>
          </a:p>
          <a:p>
            <a:pPr rtl="0" lvl="0">
              <a:buNone/>
            </a:pPr>
            <a:r>
              <a:rPr lang="en" sz="1400" b="1">
                <a:solidFill>
                  <a:srgbClr val="000000"/>
                </a:solidFill>
              </a:rPr>
              <a:t>Archive of Recorded Sound</a:t>
            </a:r>
          </a:p>
          <a:p>
            <a:pPr rtl="0" lvl="0">
              <a:buNone/>
            </a:pPr>
            <a:r>
              <a:rPr lang="en" sz="1400">
                <a:solidFill>
                  <a:srgbClr val="000000"/>
                </a:solidFill>
              </a:rPr>
              <a:t>http://lib.stanford.edu/ars</a:t>
            </a:r>
          </a:p>
          <a:p>
            <a:pPr rtl="0" lvl="0">
              <a:lnSpc>
                <a:spcPct val="115000"/>
              </a:lnSpc>
              <a:spcBef>
                <a:spcPts val="1800"/>
              </a:spcBef>
              <a:spcAft>
                <a:spcPts val="400"/>
              </a:spcAft>
              <a:buClr>
                <a:srgbClr val="000000"/>
              </a:buClr>
              <a:buSzPct val="91666"/>
              <a:buFont typeface="Arial"/>
              <a:buNone/>
            </a:pPr>
            <a:r>
              <a:rPr lang="en" sz="1200"/>
              <a:t>Photos borrowed from Jo Freeman, Jane Stillwater, the Mi</a:t>
            </a:r>
            <a:r>
              <a:rPr lang="en" sz="1200">
                <a:solidFill>
                  <a:srgbClr val="000000"/>
                </a:solidFill>
              </a:rPr>
              <a:t>ssissippi State Sovereignty Commission Collection at the Mississippi Department of Archives and History, and  Civil Rights Movement Veterans.</a:t>
            </a:r>
          </a:p>
          <a:p>
            <a:r>
              <a:t/>
            </a:r>
          </a:p>
          <a:p>
            <a:r>
              <a:t/>
            </a:r>
          </a:p>
          <a:p>
            <a:r>
              <a:t/>
            </a:r>
          </a:p>
        </p:txBody>
      </p:sp>
      <p:sp>
        <p:nvSpPr>
          <p:cNvPr name="Shape 123" id="123"/>
          <p:cNvSpPr/>
          <p:nvPr/>
        </p:nvSpPr>
        <p:spPr>
          <a:xfrm>
            <a:off y="798875" x="5010830"/>
            <a:ext cy="4191746" cx="3365069"/>
          </a:xfrm>
          <a:prstGeom prst="rect">
            <a:avLst/>
          </a:prstGeom>
          <a:blipFill>
            <a:blip r:embed="rId3"/>
            <a:stretch>
              <a:fillRect/>
            </a:stretch>
          </a:blipFill>
          <a:ln>
            <a:noFill/>
          </a:ln>
        </p:spPr>
      </p:sp>
      <p:sp>
        <p:nvSpPr>
          <p:cNvPr name="Shape 124" id="124"/>
          <p:cNvSpPr txBox="1"/>
          <p:nvPr/>
        </p:nvSpPr>
        <p:spPr>
          <a:xfrm>
            <a:off y="5068706" x="5424218"/>
            <a:ext cy="884999" cx="2958599"/>
          </a:xfrm>
          <a:prstGeom prst="rect">
            <a:avLst/>
          </a:prstGeom>
          <a:noFill/>
        </p:spPr>
        <p:txBody>
          <a:bodyPr bIns="91425" tIns="91425" lIns="91425" anchor="t" anchorCtr="0" rIns="91425">
            <a:spAutoFit/>
          </a:bodyPr>
          <a:lstStyle/>
          <a:p>
            <a:pPr>
              <a:buNone/>
            </a:pPr>
            <a:r>
              <a:rPr lang="en" sz="1200"/>
              <a:t>One young man remembers Jimmy Lee Jackson, who was killed in February 1965 in Alabama while demonstrating for voter registration. Photo by Jo Freeman.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8" id="128"/>
        <p:cNvGrpSpPr/>
        <p:nvPr/>
      </p:nvGrpSpPr>
      <p:grpSpPr>
        <a:xfrm>
          <a:off y="0" x="0"/>
          <a:ext cy="0" cx="0"/>
          <a:chOff y="0" x="0"/>
          <a:chExt cy="0" cx="0"/>
        </a:xfrm>
      </p:grpSpPr>
      <p:sp>
        <p:nvSpPr>
          <p:cNvPr name="Shape 129" id="129"/>
          <p:cNvSpPr txBox="1"/>
          <p:nvPr>
            <p:ph type="title"/>
          </p:nvPr>
        </p:nvSpPr>
        <p:spPr>
          <a:xfrm>
            <a:off y="274637" x="457200"/>
            <a:ext cy="1143000" cx="8229600"/>
          </a:xfrm>
          <a:prstGeom prst="rect">
            <a:avLst/>
          </a:prstGeom>
        </p:spPr>
        <p:txBody>
          <a:bodyPr bIns="91425" tIns="91425" lIns="91425" anchor="b" anchorCtr="0" rIns="91425">
            <a:spAutoFit/>
          </a:bodyPr>
          <a:lstStyle/>
          <a:p>
            <a:pPr algn="ctr" rtl="0" lvl="0">
              <a:buClr>
                <a:srgbClr val="000000"/>
              </a:buClr>
              <a:buSzPct val="36666"/>
              <a:buFont typeface="Arial"/>
              <a:buNone/>
            </a:pPr>
            <a:r>
              <a:rPr lang="en" sz="3000">
                <a:solidFill>
                  <a:srgbClr val="000000"/>
                </a:solidFill>
              </a:rPr>
              <a:t>Collection Overview By The Numbers</a:t>
            </a:r>
          </a:p>
          <a:p>
            <a:r>
              <a:t/>
            </a:r>
          </a:p>
        </p:txBody>
      </p:sp>
      <p:sp>
        <p:nvSpPr>
          <p:cNvPr name="Shape 130" id="130"/>
          <p:cNvSpPr txBox="1"/>
          <p:nvPr>
            <p:ph type="body" idx="1"/>
          </p:nvPr>
        </p:nvSpPr>
        <p:spPr>
          <a:xfrm>
            <a:off y="1004428" x="819866"/>
            <a:ext cy="5447100" cx="7529999"/>
          </a:xfrm>
          <a:prstGeom prst="rect">
            <a:avLst/>
          </a:prstGeom>
        </p:spPr>
        <p:txBody>
          <a:bodyPr bIns="91425" tIns="91425" lIns="91425" anchor="t" anchorCtr="0" rIns="91425">
            <a:spAutoFit/>
          </a:bodyPr>
          <a:lstStyle/>
          <a:p>
            <a:pPr indent="-323850" marL="457200" rtl="0" lvl="0">
              <a:lnSpc>
                <a:spcPct val="115000"/>
              </a:lnSpc>
              <a:spcBef>
                <a:spcPts val="0"/>
              </a:spcBef>
              <a:buClr>
                <a:srgbClr val="000000"/>
              </a:buClr>
              <a:buSzPct val="166666"/>
              <a:buFont typeface="Arial"/>
              <a:buChar char="•"/>
            </a:pPr>
            <a:r>
              <a:rPr lang="en" sz="1500"/>
              <a:t>KZSU's Project South tapes sold to the Archive of Recorded Sound in 1966 for $1500.00</a:t>
            </a:r>
          </a:p>
          <a:p>
            <a:pPr indent="-323850" marL="457200" rtl="0" lvl="0">
              <a:lnSpc>
                <a:spcPct val="115000"/>
              </a:lnSpc>
              <a:spcBef>
                <a:spcPts val="0"/>
              </a:spcBef>
              <a:buClr>
                <a:srgbClr val="000000"/>
              </a:buClr>
              <a:buSzPct val="166666"/>
              <a:buFont typeface="Arial"/>
              <a:buChar char="•"/>
            </a:pPr>
            <a:r>
              <a:rPr lang="en" sz="1500"/>
              <a:t>464 tapes currently held as a series in the Stanford Speech Collection (ARS0022)</a:t>
            </a:r>
          </a:p>
          <a:p>
            <a:pPr indent="-323850" marL="457200" rtl="0" lvl="0">
              <a:lnSpc>
                <a:spcPct val="115000"/>
              </a:lnSpc>
              <a:spcBef>
                <a:spcPts val="0"/>
              </a:spcBef>
              <a:buClr>
                <a:srgbClr val="000000"/>
              </a:buClr>
              <a:buSzPct val="166666"/>
              <a:buFont typeface="Arial"/>
              <a:buChar char="•"/>
            </a:pPr>
            <a:r>
              <a:rPr lang="en" sz="1500"/>
              <a:t>458 edited transcripts produced in 1969 by two original participants and a staff of typists</a:t>
            </a:r>
          </a:p>
          <a:p>
            <a:pPr indent="-323850" marL="457200" rtl="0" lvl="0">
              <a:lnSpc>
                <a:spcPct val="115000"/>
              </a:lnSpc>
              <a:spcBef>
                <a:spcPts val="0"/>
              </a:spcBef>
              <a:buClr>
                <a:srgbClr val="000000"/>
              </a:buClr>
              <a:buSzPct val="166666"/>
              <a:buFont typeface="Arial"/>
              <a:buChar char="•"/>
            </a:pPr>
            <a:r>
              <a:rPr lang="en" sz="1500"/>
              <a:t>Transcripts become part of Special Collections SC066, KZSU (Radio station : Stanford) Project South, 1965</a:t>
            </a:r>
          </a:p>
          <a:p>
            <a:pPr indent="-323850" marL="457200" rtl="0" lvl="0">
              <a:lnSpc>
                <a:spcPct val="115000"/>
              </a:lnSpc>
              <a:spcBef>
                <a:spcPts val="0"/>
              </a:spcBef>
              <a:buClr>
                <a:srgbClr val="000000"/>
              </a:buClr>
              <a:buSzPct val="166666"/>
              <a:buFont typeface="Arial"/>
              <a:buChar char="•"/>
            </a:pPr>
            <a:r>
              <a:rPr lang="en" sz="1500"/>
              <a:t>Transcripts described in finding aid and now individually scanned and available digitally</a:t>
            </a:r>
          </a:p>
          <a:p>
            <a:pPr indent="-323850" marL="457200" rtl="0" lvl="0">
              <a:lnSpc>
                <a:spcPct val="115000"/>
              </a:lnSpc>
              <a:spcBef>
                <a:spcPts val="0"/>
              </a:spcBef>
              <a:buClr>
                <a:srgbClr val="000000"/>
              </a:buClr>
              <a:buSzPct val="166666"/>
              <a:buFont typeface="Arial"/>
              <a:buChar char="•"/>
            </a:pPr>
            <a:r>
              <a:rPr lang="en" sz="1500"/>
              <a:t>Tapes available to researchers able to visit Stanford</a:t>
            </a:r>
          </a:p>
          <a:p>
            <a:pPr indent="-323850" marL="457200" rtl="0" lvl="0">
              <a:lnSpc>
                <a:spcPct val="115000"/>
              </a:lnSpc>
              <a:spcBef>
                <a:spcPts val="0"/>
              </a:spcBef>
              <a:buClr>
                <a:srgbClr val="000000"/>
              </a:buClr>
              <a:buSzPct val="166666"/>
              <a:buFont typeface="Arial"/>
              <a:buChar char="•"/>
            </a:pPr>
            <a:r>
              <a:rPr lang="en" sz="1500"/>
              <a:t>Original open reel tapes (mono, half-track at 3.75 ips and 7.5 ips) digitized by Stanford Media Preservation Lab in 2009 using two Studer A807 machines</a:t>
            </a:r>
          </a:p>
          <a:p>
            <a:pPr indent="-323850" marL="457200" rtl="0" lvl="0">
              <a:lnSpc>
                <a:spcPct val="115000"/>
              </a:lnSpc>
              <a:spcBef>
                <a:spcPts val="0"/>
              </a:spcBef>
              <a:buClr>
                <a:srgbClr val="000000"/>
              </a:buClr>
              <a:buSzPct val="166666"/>
              <a:buFont typeface="Arial"/>
              <a:buChar char="•"/>
            </a:pPr>
            <a:r>
              <a:rPr lang="en" sz="1500"/>
              <a:t>867 BWF files recorded 24bit/96KHz, stored on servers and in Stanford Digital Repository</a:t>
            </a:r>
          </a:p>
          <a:p>
            <a:pPr indent="-323850" marL="457200" rtl="0" lvl="0">
              <a:lnSpc>
                <a:spcPct val="115000"/>
              </a:lnSpc>
              <a:spcBef>
                <a:spcPts val="0"/>
              </a:spcBef>
              <a:buClr>
                <a:srgbClr val="000000"/>
              </a:buClr>
              <a:buSzPct val="166666"/>
              <a:buFont typeface="Arial"/>
              <a:buChar char="•"/>
            </a:pPr>
            <a:r>
              <a:rPr lang="en" sz="1500"/>
              <a:t>MODS records created with index card metadata</a:t>
            </a:r>
          </a:p>
          <a:p>
            <a:pPr indent="-323850" marL="457200" rtl="0" lvl="0">
              <a:lnSpc>
                <a:spcPct val="115000"/>
              </a:lnSpc>
              <a:spcBef>
                <a:spcPts val="0"/>
              </a:spcBef>
              <a:buClr>
                <a:srgbClr val="000000"/>
              </a:buClr>
              <a:buSzPct val="166666"/>
              <a:buFont typeface="Arial"/>
              <a:buChar char="•"/>
            </a:pPr>
            <a:r>
              <a:rPr lang="en" sz="1500"/>
              <a:t>330 hours of recordings, 200 of which are are interviews</a:t>
            </a:r>
          </a:p>
          <a:p>
            <a:pPr indent="-323850" marL="457200" rtl="0" lvl="0">
              <a:lnSpc>
                <a:spcPct val="115000"/>
              </a:lnSpc>
              <a:spcBef>
                <a:spcPts val="0"/>
              </a:spcBef>
              <a:buClr>
                <a:srgbClr val="000000"/>
              </a:buClr>
              <a:buSzPct val="166666"/>
              <a:buFont typeface="Arial"/>
              <a:buChar char="•"/>
            </a:pPr>
            <a:r>
              <a:rPr lang="en" sz="1500"/>
              <a:t>Approximately 89 digital files cannot be associated with a transcript</a:t>
            </a:r>
          </a:p>
          <a:p>
            <a:pPr indent="-323850" marL="457200" rtl="0" lvl="0">
              <a:lnSpc>
                <a:spcPct val="115000"/>
              </a:lnSpc>
              <a:spcBef>
                <a:spcPts val="0"/>
              </a:spcBef>
              <a:buClr>
                <a:srgbClr val="000000"/>
              </a:buClr>
              <a:buSzPct val="166666"/>
              <a:buFont typeface="Arial"/>
              <a:buChar char="•"/>
            </a:pPr>
            <a:r>
              <a:rPr lang="en" sz="1500"/>
              <a:t>Future plans: transcribing rest will be difficult and costly. Release form documentation in process by University Archives. Future accessibility of sound files to be determined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31" id="31"/>
        <p:cNvGrpSpPr/>
        <p:nvPr/>
      </p:nvGrpSpPr>
      <p:grpSpPr>
        <a:xfrm>
          <a:off y="0" x="0"/>
          <a:ext cy="0" cx="0"/>
          <a:chOff y="0" x="0"/>
          <a:chExt cy="0" cx="0"/>
        </a:xfrm>
      </p:grpSpPr>
      <p:sp>
        <p:nvSpPr>
          <p:cNvPr name="Shape 32" id="32"/>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solidFill>
                  <a:srgbClr val="323232"/>
                </a:solidFill>
              </a:rPr>
              <a:t>About the Project</a:t>
            </a:r>
          </a:p>
        </p:txBody>
      </p:sp>
      <p:sp>
        <p:nvSpPr>
          <p:cNvPr name="Shape 33" id="33"/>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 sz="2400">
                <a:solidFill>
                  <a:srgbClr val="323232"/>
                </a:solidFill>
              </a:rPr>
              <a:t>States and Groups Surveyed:</a:t>
            </a:r>
          </a:p>
          <a:p>
            <a:r>
              <a:t/>
            </a:r>
          </a:p>
          <a:p>
            <a:pPr indent="-381000" marL="457200" rtl="0" lvl="0">
              <a:lnSpc>
                <a:spcPct val="115000"/>
              </a:lnSpc>
              <a:spcBef>
                <a:spcPts val="0"/>
              </a:spcBef>
              <a:buClr>
                <a:srgbClr val="000000"/>
              </a:buClr>
              <a:buSzPct val="166666"/>
              <a:buFont typeface="Arial"/>
              <a:buChar char="•"/>
            </a:pPr>
            <a:r>
              <a:rPr lang="en" sz="2400">
                <a:solidFill>
                  <a:srgbClr val="323232"/>
                </a:solidFill>
              </a:rPr>
              <a:t>Alabama, South Carolina &amp; Georgia (SCLC/Southern Christian Leadership Conference)</a:t>
            </a:r>
          </a:p>
          <a:p>
            <a:pPr indent="-381000" marL="457200" rtl="0" lvl="0">
              <a:lnSpc>
                <a:spcPct val="115000"/>
              </a:lnSpc>
              <a:spcBef>
                <a:spcPts val="0"/>
              </a:spcBef>
              <a:buClr>
                <a:srgbClr val="000000"/>
              </a:buClr>
              <a:buSzPct val="166666"/>
              <a:buFont typeface="Arial"/>
              <a:buChar char="•"/>
            </a:pPr>
            <a:r>
              <a:rPr lang="en" sz="2400">
                <a:solidFill>
                  <a:srgbClr val="323232"/>
                </a:solidFill>
              </a:rPr>
              <a:t>Arkansas &amp; Washington, D.C. (SNCC/Student Nonviolent Coordinating Committee)</a:t>
            </a:r>
          </a:p>
          <a:p>
            <a:pPr indent="-381000" marL="457200" rtl="0" lvl="0">
              <a:lnSpc>
                <a:spcPct val="115000"/>
              </a:lnSpc>
              <a:spcBef>
                <a:spcPts val="0"/>
              </a:spcBef>
              <a:buClr>
                <a:srgbClr val="000000"/>
              </a:buClr>
              <a:buSzPct val="166666"/>
              <a:buFont typeface="Arial"/>
              <a:buChar char="•"/>
            </a:pPr>
            <a:r>
              <a:rPr lang="en" sz="2400">
                <a:solidFill>
                  <a:srgbClr val="323232"/>
                </a:solidFill>
              </a:rPr>
              <a:t>Louisiana (CORE/Congress of Racial Equality, Freedom Labor Union, Deacons for Defense)</a:t>
            </a:r>
          </a:p>
          <a:p>
            <a:pPr indent="-381000" marL="457200" rtl="0" lvl="0">
              <a:lnSpc>
                <a:spcPct val="115000"/>
              </a:lnSpc>
              <a:spcBef>
                <a:spcPts val="0"/>
              </a:spcBef>
              <a:buClr>
                <a:srgbClr val="000000"/>
              </a:buClr>
              <a:buSzPct val="166666"/>
              <a:buFont typeface="Arial"/>
              <a:buChar char="•"/>
            </a:pPr>
            <a:r>
              <a:rPr lang="en" sz="2400">
                <a:solidFill>
                  <a:srgbClr val="323232"/>
                </a:solidFill>
              </a:rPr>
              <a:t>Mississippi (Mississippi Freedom Democratic Party, NAACP)</a:t>
            </a:r>
          </a:p>
          <a:p>
            <a:r>
              <a:t/>
            </a:r>
          </a:p>
        </p:txBody>
      </p:sp>
      <p:sp>
        <p:nvSpPr>
          <p:cNvPr name="Shape 34" id="34"/>
          <p:cNvSpPr/>
          <p:nvPr/>
        </p:nvSpPr>
        <p:spPr>
          <a:xfrm>
            <a:off y="274637" x="7058150"/>
            <a:ext cy="1828800" cx="1714500"/>
          </a:xfrm>
          <a:prstGeom prst="rect">
            <a:avLst/>
          </a:prstGeom>
          <a:blipFill>
            <a:blip r:embed="rId3"/>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38" id="38"/>
        <p:cNvGrpSpPr/>
        <p:nvPr/>
      </p:nvGrpSpPr>
      <p:grpSpPr>
        <a:xfrm>
          <a:off y="0" x="0"/>
          <a:ext cy="0" cx="0"/>
          <a:chOff y="0" x="0"/>
          <a:chExt cy="0" cx="0"/>
        </a:xfrm>
      </p:grpSpPr>
      <p:sp>
        <p:nvSpPr>
          <p:cNvPr name="Shape 39" id="39"/>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solidFill>
                  <a:srgbClr val="000000"/>
                </a:solidFill>
              </a:rPr>
              <a:t>Digitization and Rediscovery</a:t>
            </a:r>
          </a:p>
        </p:txBody>
      </p:sp>
      <p:sp>
        <p:nvSpPr>
          <p:cNvPr name="Shape 40" id="40"/>
          <p:cNvSpPr txBox="1"/>
          <p:nvPr>
            <p:ph type="body" idx="1"/>
          </p:nvPr>
        </p:nvSpPr>
        <p:spPr>
          <a:xfrm>
            <a:off y="1600200" x="457200"/>
            <a:ext cy="4967700" cx="8229600"/>
          </a:xfrm>
          <a:prstGeom prst="rect">
            <a:avLst/>
          </a:prstGeom>
        </p:spPr>
        <p:txBody>
          <a:bodyPr bIns="91425" tIns="91425" lIns="91425" anchor="t" anchorCtr="0" rIns="91425">
            <a:spAutoFit/>
          </a:bodyPr>
          <a:lstStyle/>
          <a:p>
            <a:pPr>
              <a:buNone/>
            </a:pPr>
            <a:r>
              <a:rPr lang="en"/>
              <a:t>
</a:t>
            </a:r>
          </a:p>
        </p:txBody>
      </p:sp>
      <p:sp>
        <p:nvSpPr>
          <p:cNvPr name="Shape 41" id="41"/>
          <p:cNvSpPr/>
          <p:nvPr/>
        </p:nvSpPr>
        <p:spPr>
          <a:xfrm>
            <a:off y="1546970" x="3653989"/>
            <a:ext cy="2946947" cx="4968060"/>
          </a:xfrm>
          <a:prstGeom prst="rect">
            <a:avLst/>
          </a:prstGeom>
          <a:blipFill>
            <a:blip r:embed="rId3"/>
            <a:stretch>
              <a:fillRect/>
            </a:stretch>
          </a:blipFill>
          <a:ln>
            <a:noFill/>
          </a:ln>
        </p:spPr>
      </p:sp>
      <p:sp>
        <p:nvSpPr>
          <p:cNvPr name="Shape 42" id="42"/>
          <p:cNvSpPr/>
          <p:nvPr/>
        </p:nvSpPr>
        <p:spPr>
          <a:xfrm>
            <a:off y="1600200" x="556423"/>
            <a:ext cy="4239238" cx="2772705"/>
          </a:xfrm>
          <a:prstGeom prst="rect">
            <a:avLst/>
          </a:prstGeom>
          <a:blipFill>
            <a:blip r:embed="rId4"/>
            <a:stretch>
              <a:fillRect/>
            </a:stretch>
          </a:blipFill>
          <a:ln>
            <a:noFill/>
          </a:ln>
        </p:spPr>
      </p:sp>
      <p:sp>
        <p:nvSpPr>
          <p:cNvPr name="Shape 43" id="43"/>
          <p:cNvSpPr txBox="1"/>
          <p:nvPr/>
        </p:nvSpPr>
        <p:spPr>
          <a:xfrm>
            <a:off y="5224122" x="3429648"/>
            <a:ext cy="521999" cx="3217499"/>
          </a:xfrm>
          <a:prstGeom prst="rect">
            <a:avLst/>
          </a:prstGeom>
          <a:noFill/>
        </p:spPr>
        <p:txBody>
          <a:bodyPr bIns="91425" tIns="91425" lIns="91425" anchor="t" anchorCtr="0" rIns="91425">
            <a:spAutoFit/>
          </a:bodyPr>
          <a:lstStyle/>
          <a:p>
            <a:pPr>
              <a:buNone/>
            </a:pPr>
            <a:r>
              <a:rPr lang="en" sz="1200"/>
              <a:t>Voting rights demonstration in McComb, Mississippi, 1962. M319-338bv</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7" id="47"/>
        <p:cNvGrpSpPr/>
        <p:nvPr/>
      </p:nvGrpSpPr>
      <p:grpSpPr>
        <a:xfrm>
          <a:off y="0" x="0"/>
          <a:ext cy="0" cx="0"/>
          <a:chOff y="0" x="0"/>
          <a:chExt cy="0" cx="0"/>
        </a:xfrm>
      </p:grpSpPr>
      <p:sp>
        <p:nvSpPr>
          <p:cNvPr name="Shape 48" id="48"/>
          <p:cNvSpPr txBox="1"/>
          <p:nvPr>
            <p:ph type="title"/>
          </p:nvPr>
        </p:nvSpPr>
        <p:spPr>
          <a:xfrm>
            <a:off y="494808" x="457200"/>
            <a:ext cy="961800" cx="4085100"/>
          </a:xfrm>
          <a:prstGeom prst="rect">
            <a:avLst/>
          </a:prstGeom>
        </p:spPr>
        <p:txBody>
          <a:bodyPr bIns="91425" tIns="91425" lIns="91425" anchor="b" anchorCtr="0" rIns="91425">
            <a:spAutoFit/>
          </a:bodyPr>
          <a:lstStyle/>
          <a:p>
            <a:pPr>
              <a:buNone/>
            </a:pPr>
            <a:r>
              <a:rPr lang="en"/>
              <a:t>KZSU </a:t>
            </a:r>
            <a:r>
              <a:rPr lang="en">
                <a:solidFill>
                  <a:srgbClr val="000000"/>
                </a:solidFill>
              </a:rPr>
              <a:t>CR65 opening</a:t>
            </a:r>
          </a:p>
        </p:txBody>
      </p:sp>
      <p:sp>
        <p:nvSpPr>
          <p:cNvPr name="Shape 49" id="49"/>
          <p:cNvSpPr txBox="1"/>
          <p:nvPr>
            <p:ph type="body" idx="1"/>
          </p:nvPr>
        </p:nvSpPr>
        <p:spPr>
          <a:xfrm>
            <a:off y="1715651" x="457200"/>
            <a:ext cy="4747499" cx="2867700"/>
          </a:xfrm>
          <a:prstGeom prst="rect">
            <a:avLst/>
          </a:prstGeom>
        </p:spPr>
        <p:txBody>
          <a:bodyPr bIns="91425" tIns="91425" lIns="91425" anchor="t" anchorCtr="0" rIns="91425">
            <a:spAutoFit/>
          </a:bodyPr>
          <a:lstStyle/>
          <a:p>
            <a:pPr indent="0" marR="0" algn="l" marL="0" rtl="0" lvl="0">
              <a:lnSpc>
                <a:spcPct val="100000"/>
              </a:lnSpc>
              <a:spcBef>
                <a:spcPts val="600"/>
              </a:spcBef>
              <a:spcAft>
                <a:spcPts val="0"/>
              </a:spcAft>
              <a:buClr>
                <a:srgbClr val="000000"/>
              </a:buClr>
              <a:buSzPct val="45833"/>
              <a:buFont typeface="Arial"/>
              <a:buNone/>
            </a:pPr>
            <a:r>
              <a:rPr lang="en" sz="2400">
                <a:solidFill>
                  <a:srgbClr val="000000"/>
                </a:solidFill>
              </a:rPr>
              <a:t>"McComb Election Story," narrated by Ralph Peer, Spring 1965.</a:t>
            </a:r>
          </a:p>
          <a:p>
            <a:pPr indent="0" marR="0" algn="l" marL="0" rtl="0" lvl="0">
              <a:lnSpc>
                <a:spcPct val="100000"/>
              </a:lnSpc>
              <a:spcBef>
                <a:spcPts val="600"/>
              </a:spcBef>
              <a:spcAft>
                <a:spcPts val="0"/>
              </a:spcAft>
              <a:buClr>
                <a:srgbClr val="000000"/>
              </a:buClr>
              <a:buSzPct val="45833"/>
              <a:buFont typeface="Arial"/>
              <a:buNone/>
            </a:pPr>
            <a:r>
              <a:rPr lang="en" sz="2400">
                <a:solidFill>
                  <a:srgbClr val="000000"/>
                </a:solidFill>
              </a:rPr>
              <a:t>Excerpted from tape no. S6 [ARS0022_b04_650500_S6_01] </a:t>
            </a:r>
          </a:p>
          <a:p>
            <a:pPr indent="0" marR="0" algn="l" marL="0" rtl="0" lvl="0">
              <a:lnSpc>
                <a:spcPct val="100000"/>
              </a:lnSpc>
              <a:spcBef>
                <a:spcPts val="600"/>
              </a:spcBef>
              <a:spcAft>
                <a:spcPts val="0"/>
              </a:spcAft>
              <a:buClr>
                <a:srgbClr val="000000"/>
              </a:buClr>
              <a:buSzPct val="45833"/>
              <a:buFont typeface="Arial"/>
              <a:buNone/>
            </a:pPr>
            <a:r>
              <a:rPr lang="en" sz="2400">
                <a:solidFill>
                  <a:srgbClr val="000000"/>
                </a:solidFill>
              </a:rPr>
              <a:t>1:39</a:t>
            </a:r>
          </a:p>
          <a:p>
            <a:r>
              <a:t/>
            </a:r>
          </a:p>
          <a:p>
            <a:r>
              <a:t/>
            </a:r>
          </a:p>
        </p:txBody>
      </p:sp>
      <p:sp>
        <p:nvSpPr>
          <p:cNvPr name="Shape 50" id="50"/>
          <p:cNvSpPr/>
          <p:nvPr/>
        </p:nvSpPr>
        <p:spPr>
          <a:xfrm>
            <a:off y="391225" x="3480946"/>
            <a:ext cy="2236921" cx="5192903"/>
          </a:xfrm>
          <a:prstGeom prst="rect">
            <a:avLst/>
          </a:prstGeom>
          <a:blipFill>
            <a:blip r:embed="rId3"/>
            <a:stretch>
              <a:fillRect/>
            </a:stretch>
          </a:blipFill>
          <a:ln>
            <a:noFill/>
          </a:ln>
        </p:spPr>
      </p:sp>
      <p:sp>
        <p:nvSpPr>
          <p:cNvPr name="Shape 51" id="51"/>
          <p:cNvSpPr/>
          <p:nvPr/>
        </p:nvSpPr>
        <p:spPr>
          <a:xfrm>
            <a:off y="2889936" x="4289610"/>
            <a:ext cy="3573071" cx="4384239"/>
          </a:xfrm>
          <a:prstGeom prst="rect">
            <a:avLst/>
          </a:prstGeom>
          <a:blipFill>
            <a:blip r:embed="rId4"/>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5" id="55"/>
        <p:cNvGrpSpPr/>
        <p:nvPr/>
      </p:nvGrpSpPr>
      <p:grpSpPr>
        <a:xfrm>
          <a:off y="0" x="0"/>
          <a:ext cy="0" cx="0"/>
          <a:chOff y="0" x="0"/>
          <a:chExt cy="0" cx="0"/>
        </a:xfrm>
      </p:grpSpPr>
      <p:sp>
        <p:nvSpPr>
          <p:cNvPr name="Shape 56" id="56"/>
          <p:cNvSpPr txBox="1"/>
          <p:nvPr>
            <p:ph type="title"/>
          </p:nvPr>
        </p:nvSpPr>
        <p:spPr>
          <a:xfrm>
            <a:off y="274637" x="457200"/>
            <a:ext cy="1143000" cx="8229600"/>
          </a:xfrm>
          <a:prstGeom prst="rect">
            <a:avLst/>
          </a:prstGeom>
        </p:spPr>
        <p:txBody>
          <a:bodyPr bIns="91425" tIns="91425" lIns="91425" anchor="b" anchorCtr="0" rIns="91425">
            <a:spAutoFit/>
          </a:bodyPr>
          <a:lstStyle/>
          <a:p>
            <a:pPr algn="ctr" rtl="0" lvl="0">
              <a:buNone/>
            </a:pPr>
            <a:r>
              <a:rPr lang="en" sz="3000">
                <a:solidFill>
                  <a:srgbClr val="000000"/>
                </a:solidFill>
              </a:rPr>
              <a:t>Collection Overview By The Numbers</a:t>
            </a:r>
          </a:p>
          <a:p>
            <a:r>
              <a:t/>
            </a:r>
          </a:p>
        </p:txBody>
      </p:sp>
      <p:sp>
        <p:nvSpPr>
          <p:cNvPr name="Shape 57" id="57"/>
          <p:cNvSpPr txBox="1"/>
          <p:nvPr>
            <p:ph type="body" idx="1"/>
          </p:nvPr>
        </p:nvSpPr>
        <p:spPr>
          <a:xfrm>
            <a:off y="1004428" x="819866"/>
            <a:ext cy="5447100" cx="7529999"/>
          </a:xfrm>
          <a:prstGeom prst="rect">
            <a:avLst/>
          </a:prstGeom>
        </p:spPr>
        <p:txBody>
          <a:bodyPr bIns="91425" tIns="91425" lIns="91425" anchor="t" anchorCtr="0" rIns="91425">
            <a:spAutoFit/>
          </a:bodyPr>
          <a:lstStyle/>
          <a:p>
            <a:pPr indent="-323850" marL="457200" rtl="0" lvl="0">
              <a:lnSpc>
                <a:spcPct val="115000"/>
              </a:lnSpc>
              <a:spcBef>
                <a:spcPts val="0"/>
              </a:spcBef>
              <a:buClr>
                <a:srgbClr val="000000"/>
              </a:buClr>
              <a:buSzPct val="166666"/>
              <a:buFont typeface="Arial"/>
              <a:buChar char="•"/>
            </a:pPr>
            <a:r>
              <a:rPr lang="en" sz="1500"/>
              <a:t>KZSU's Project South tapes sold to the Archive of Recorded Sound in 1966 for $1500.00</a:t>
            </a:r>
          </a:p>
          <a:p>
            <a:pPr indent="-323850" marL="457200" rtl="0" lvl="0">
              <a:lnSpc>
                <a:spcPct val="115000"/>
              </a:lnSpc>
              <a:spcBef>
                <a:spcPts val="0"/>
              </a:spcBef>
              <a:buClr>
                <a:srgbClr val="000000"/>
              </a:buClr>
              <a:buSzPct val="166666"/>
              <a:buFont typeface="Arial"/>
              <a:buChar char="•"/>
            </a:pPr>
            <a:r>
              <a:rPr lang="en" sz="1500"/>
              <a:t>464 tapes currently held as a series in the Stanford Speech Collection (ARS0022)</a:t>
            </a:r>
          </a:p>
          <a:p>
            <a:pPr indent="-323850" marL="457200" rtl="0" lvl="0">
              <a:lnSpc>
                <a:spcPct val="115000"/>
              </a:lnSpc>
              <a:spcBef>
                <a:spcPts val="0"/>
              </a:spcBef>
              <a:buClr>
                <a:srgbClr val="000000"/>
              </a:buClr>
              <a:buSzPct val="166666"/>
              <a:buFont typeface="Arial"/>
              <a:buChar char="•"/>
            </a:pPr>
            <a:r>
              <a:rPr lang="en" sz="1500"/>
              <a:t>458 edited transcripts produced in 1969 by two original participants and a staff of typists</a:t>
            </a:r>
          </a:p>
          <a:p>
            <a:pPr indent="-323850" algn="l" marL="457200" rtl="0" lvl="0">
              <a:lnSpc>
                <a:spcPct val="115000"/>
              </a:lnSpc>
              <a:spcBef>
                <a:spcPts val="0"/>
              </a:spcBef>
              <a:buClr>
                <a:srgbClr val="000000"/>
              </a:buClr>
              <a:buSzPct val="166666"/>
              <a:buFont typeface="Arial"/>
              <a:buChar char="•"/>
            </a:pPr>
            <a:r>
              <a:rPr lang="en" sz="1500"/>
              <a:t>Transcripts become part of Special Collections SC066, KZSU (Radio station : Stanford) Project South, 1965</a:t>
            </a:r>
          </a:p>
          <a:p>
            <a:pPr indent="-323850" marL="457200" rtl="0" lvl="0">
              <a:lnSpc>
                <a:spcPct val="115000"/>
              </a:lnSpc>
              <a:spcBef>
                <a:spcPts val="0"/>
              </a:spcBef>
              <a:buClr>
                <a:srgbClr val="000000"/>
              </a:buClr>
              <a:buSzPct val="166666"/>
              <a:buFont typeface="Arial"/>
              <a:buChar char="•"/>
            </a:pPr>
            <a:r>
              <a:rPr lang="en" sz="1500"/>
              <a:t>Transcripts described in finding aid and now individually scanned and available digitally</a:t>
            </a:r>
          </a:p>
          <a:p>
            <a:pPr indent="-323850" algn="l" marL="457200" rtl="0" lvl="0">
              <a:lnSpc>
                <a:spcPct val="115000"/>
              </a:lnSpc>
              <a:spcBef>
                <a:spcPts val="0"/>
              </a:spcBef>
              <a:buClr>
                <a:srgbClr val="000000"/>
              </a:buClr>
              <a:buSzPct val="166666"/>
              <a:buFont typeface="Arial"/>
              <a:buChar char="•"/>
            </a:pPr>
            <a:r>
              <a:rPr lang="en" sz="1500"/>
              <a:t>Tapes available to researchers able to visit Stanford</a:t>
            </a:r>
          </a:p>
          <a:p>
            <a:pPr indent="-323850" marL="457200" rtl="0" lvl="0">
              <a:lnSpc>
                <a:spcPct val="115000"/>
              </a:lnSpc>
              <a:spcBef>
                <a:spcPts val="0"/>
              </a:spcBef>
              <a:buClr>
                <a:srgbClr val="000000"/>
              </a:buClr>
              <a:buSzPct val="166666"/>
              <a:buFont typeface="Arial"/>
              <a:buChar char="•"/>
            </a:pPr>
            <a:r>
              <a:rPr lang="en" sz="1500"/>
              <a:t>Original open reel tapes (mono, half-track at 3.75 ips and 7.5 ips) digitized by Stanford Media Preservation Lab in 2009 using two Studer A807 machines</a:t>
            </a:r>
          </a:p>
          <a:p>
            <a:pPr indent="-323850" marL="457200" rtl="0" lvl="0">
              <a:lnSpc>
                <a:spcPct val="115000"/>
              </a:lnSpc>
              <a:spcBef>
                <a:spcPts val="0"/>
              </a:spcBef>
              <a:buClr>
                <a:srgbClr val="000000"/>
              </a:buClr>
              <a:buSzPct val="166666"/>
              <a:buFont typeface="Arial"/>
              <a:buChar char="•"/>
            </a:pPr>
            <a:r>
              <a:rPr lang="en" sz="1500"/>
              <a:t>867 BWF files recorded 24bit/96KHz, stored on servers and in Stanford Digital Repository</a:t>
            </a:r>
          </a:p>
          <a:p>
            <a:pPr indent="-323850" marL="457200" rtl="0" lvl="0">
              <a:lnSpc>
                <a:spcPct val="115000"/>
              </a:lnSpc>
              <a:spcBef>
                <a:spcPts val="0"/>
              </a:spcBef>
              <a:buClr>
                <a:srgbClr val="000000"/>
              </a:buClr>
              <a:buSzPct val="166666"/>
              <a:buFont typeface="Arial"/>
              <a:buChar char="•"/>
            </a:pPr>
            <a:r>
              <a:rPr lang="en" sz="1500"/>
              <a:t>MODS records created with index card metadata</a:t>
            </a:r>
          </a:p>
          <a:p>
            <a:pPr indent="-323850" marL="457200" rtl="0" lvl="0">
              <a:lnSpc>
                <a:spcPct val="115000"/>
              </a:lnSpc>
              <a:spcBef>
                <a:spcPts val="0"/>
              </a:spcBef>
              <a:buClr>
                <a:srgbClr val="000000"/>
              </a:buClr>
              <a:buSzPct val="166666"/>
              <a:buFont typeface="Arial"/>
              <a:buChar char="•"/>
            </a:pPr>
            <a:r>
              <a:rPr lang="en" sz="1500"/>
              <a:t>330 hours of recordings, 200 of which are are interviews</a:t>
            </a:r>
          </a:p>
          <a:p>
            <a:pPr indent="-323850" marL="457200" rtl="0" lvl="0">
              <a:lnSpc>
                <a:spcPct val="115000"/>
              </a:lnSpc>
              <a:spcBef>
                <a:spcPts val="0"/>
              </a:spcBef>
              <a:buClr>
                <a:srgbClr val="000000"/>
              </a:buClr>
              <a:buSzPct val="166666"/>
              <a:buFont typeface="Arial"/>
              <a:buChar char="•"/>
            </a:pPr>
            <a:r>
              <a:rPr lang="en" sz="1500"/>
              <a:t>Approximately 89 digital files cannot be associated with a transcript</a:t>
            </a:r>
          </a:p>
          <a:p>
            <a:pPr indent="-323850" algn="l" marL="457200" rtl="0" lvl="0">
              <a:lnSpc>
                <a:spcPct val="115000"/>
              </a:lnSpc>
              <a:spcBef>
                <a:spcPts val="0"/>
              </a:spcBef>
              <a:buClr>
                <a:srgbClr val="000000"/>
              </a:buClr>
              <a:buSzPct val="166666"/>
              <a:buFont typeface="Arial"/>
              <a:buChar char="•"/>
            </a:pPr>
            <a:r>
              <a:rPr lang="en" sz="1500"/>
              <a:t>Future plans: transcribing rest will be difficult and costly. Release form documentation in process by University Archives. Future accessibility of sound files to be determined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1" id="61"/>
        <p:cNvGrpSpPr/>
        <p:nvPr/>
      </p:nvGrpSpPr>
      <p:grpSpPr>
        <a:xfrm>
          <a:off y="0" x="0"/>
          <a:ext cy="0" cx="0"/>
          <a:chOff y="0" x="0"/>
          <a:chExt cy="0" cx="0"/>
        </a:xfrm>
      </p:grpSpPr>
      <p:sp>
        <p:nvSpPr>
          <p:cNvPr name="Shape 62" id="62"/>
          <p:cNvSpPr txBox="1"/>
          <p:nvPr>
            <p:ph type="title"/>
          </p:nvPr>
        </p:nvSpPr>
        <p:spPr>
          <a:xfrm>
            <a:off y="300537" x="457200"/>
            <a:ext cy="1143000" cx="8229600"/>
          </a:xfrm>
          <a:prstGeom prst="rect">
            <a:avLst/>
          </a:prstGeom>
        </p:spPr>
        <p:txBody>
          <a:bodyPr bIns="91425" tIns="91425" lIns="91425" anchor="b" anchorCtr="0" rIns="91425">
            <a:spAutoFit/>
          </a:bodyPr>
          <a:lstStyle/>
          <a:p>
            <a:pPr>
              <a:buNone/>
            </a:pPr>
            <a:r>
              <a:rPr lang="en"/>
              <a:t>Selma-Montgomery Freedom March</a:t>
            </a:r>
          </a:p>
        </p:txBody>
      </p:sp>
      <p:sp>
        <p:nvSpPr>
          <p:cNvPr name="Shape 63" id="63"/>
          <p:cNvSpPr txBox="1"/>
          <p:nvPr>
            <p:ph type="body" idx="1"/>
          </p:nvPr>
        </p:nvSpPr>
        <p:spPr>
          <a:xfrm>
            <a:off y="1613144" x="457200"/>
            <a:ext cy="4954800" cx="2997000"/>
          </a:xfrm>
          <a:prstGeom prst="rect">
            <a:avLst/>
          </a:prstGeom>
        </p:spPr>
        <p:txBody>
          <a:bodyPr bIns="91425" tIns="91425" lIns="91425" anchor="t" anchorCtr="0" rIns="91425">
            <a:spAutoFit/>
          </a:bodyPr>
          <a:lstStyle/>
          <a:p>
            <a:pPr rtl="0" lvl="0">
              <a:buNone/>
            </a:pPr>
            <a:r>
              <a:rPr lang="en" sz="2400"/>
              <a:t>Recorded by Ralph Peer, March 1965.</a:t>
            </a:r>
          </a:p>
          <a:p>
            <a:pPr rtl="0" lvl="0">
              <a:buNone/>
            </a:pPr>
            <a:r>
              <a:rPr lang="en" sz="2400"/>
              <a:t>Excerpted from tape no.S3</a:t>
            </a:r>
          </a:p>
          <a:p>
            <a:pPr rtl="0" lvl="0">
              <a:buNone/>
            </a:pPr>
            <a:r>
              <a:rPr lang="en" sz="2400"/>
              <a:t>[ARS0022_b15_650600_S3_P1_a_sh]</a:t>
            </a:r>
          </a:p>
          <a:p>
            <a:pPr rtl="0" lvl="0">
              <a:buNone/>
            </a:pPr>
            <a:r>
              <a:rPr lang="en" sz="2400"/>
              <a:t>2:08</a:t>
            </a:r>
          </a:p>
          <a:p>
            <a:r>
              <a:t/>
            </a:r>
          </a:p>
          <a:p>
            <a:r>
              <a:t/>
            </a:r>
          </a:p>
          <a:p>
            <a:r>
              <a:t/>
            </a:r>
          </a:p>
        </p:txBody>
      </p:sp>
      <p:sp>
        <p:nvSpPr>
          <p:cNvPr name="Shape 64" id="64"/>
          <p:cNvSpPr/>
          <p:nvPr/>
        </p:nvSpPr>
        <p:spPr>
          <a:xfrm>
            <a:off y="1582712" x="3572525"/>
            <a:ext cy="4055224" cx="5016677"/>
          </a:xfrm>
          <a:prstGeom prst="rect">
            <a:avLst/>
          </a:prstGeom>
          <a:blipFill>
            <a:blip r:embed="rId3"/>
            <a:stretch>
              <a:fillRect/>
            </a:stretch>
          </a:blipFill>
          <a:ln>
            <a:noFill/>
          </a:ln>
        </p:spPr>
      </p:sp>
      <p:sp>
        <p:nvSpPr>
          <p:cNvPr name="Shape 65" id="65"/>
          <p:cNvSpPr txBox="1"/>
          <p:nvPr/>
        </p:nvSpPr>
        <p:spPr>
          <a:xfrm>
            <a:off y="5729257" x="3520306"/>
            <a:ext cy="651299" cx="5017500"/>
          </a:xfrm>
          <a:prstGeom prst="rect">
            <a:avLst/>
          </a:prstGeom>
          <a:noFill/>
        </p:spPr>
        <p:txBody>
          <a:bodyPr bIns="91425" tIns="91425" lIns="91425" anchor="t" anchorCtr="0" rIns="91425">
            <a:spAutoFit/>
          </a:bodyPr>
          <a:lstStyle/>
          <a:p>
            <a:pPr>
              <a:buNone/>
            </a:pPr>
            <a:r>
              <a:rPr lang="en" sz="1200"/>
              <a:t>Black and white females hold hands in a circle and singing. March 20th, 1965, 9-37-0-2-34-1-1</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9" id="69"/>
        <p:cNvGrpSpPr/>
        <p:nvPr/>
      </p:nvGrpSpPr>
      <p:grpSpPr>
        <a:xfrm>
          <a:off y="0" x="0"/>
          <a:ext cy="0" cx="0"/>
          <a:chOff y="0" x="0"/>
          <a:chExt cy="0" cx="0"/>
        </a:xfrm>
      </p:grpSpPr>
      <p:sp>
        <p:nvSpPr>
          <p:cNvPr name="Shape 70" id="70"/>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Project South quotes</a:t>
            </a:r>
          </a:p>
        </p:txBody>
      </p:sp>
      <p:sp>
        <p:nvSpPr>
          <p:cNvPr name="Shape 71" id="71"/>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0" marR="0" algn="l" marL="0" rtl="0" lvl="0">
              <a:lnSpc>
                <a:spcPct val="100000"/>
              </a:lnSpc>
              <a:spcBef>
                <a:spcPts val="600"/>
              </a:spcBef>
              <a:spcAft>
                <a:spcPts val="0"/>
              </a:spcAft>
              <a:buClr>
                <a:srgbClr val="000000"/>
              </a:buClr>
              <a:buSzPct val="68750"/>
              <a:buFont typeface="Arial"/>
              <a:buNone/>
            </a:pPr>
            <a:r>
              <a:rPr lang="en" sz="1600">
                <a:solidFill>
                  <a:srgbClr val="323232"/>
                </a:solidFill>
              </a:rPr>
              <a:t>“Several of the two-man interview teams recorded parts of the Jackson, Bogalusa, Greensboro, Crawfordsville and West Point demonstrations, and also gathered various other ‘action tapes’ of civil rights workers canvassing voters, conducting freedom schools, or participating in demonstrations. Finally, the interviewers recorded many mass meetings and gathered much material on the orientation sessions of the MFDP in Hattiesburg, Mississippi, and of SCLC in Atlanta, Georgia...</a:t>
            </a:r>
            <a:r>
              <a:rPr lang="en" i="1" sz="1600">
                <a:solidFill>
                  <a:srgbClr val="323232"/>
                </a:solidFill>
              </a:rPr>
              <a:t>This material may prove to especially valuable because it concerns a transitional period between the first ‘freedom summer’ of 1964, the high tide of civil rights, and the ‘Meredith March’ of 1966 during which Stokely Carmichael first voiced the compelling cry of ‘Black Power</a:t>
            </a:r>
            <a:r>
              <a:rPr lang="en" sz="1600">
                <a:solidFill>
                  <a:srgbClr val="323232"/>
                </a:solidFill>
              </a:rPr>
              <a:t>.” </a:t>
            </a:r>
          </a:p>
          <a:p>
            <a:pPr indent="0" marR="0" algn="l" marL="0" rtl="0" lvl="0">
              <a:lnSpc>
                <a:spcPct val="100000"/>
              </a:lnSpc>
              <a:spcBef>
                <a:spcPts val="600"/>
              </a:spcBef>
              <a:spcAft>
                <a:spcPts val="0"/>
              </a:spcAft>
              <a:buClr>
                <a:srgbClr val="000000"/>
              </a:buClr>
              <a:buSzPct val="68750"/>
              <a:buFont typeface="Arial"/>
              <a:buNone/>
            </a:pPr>
            <a:r>
              <a:rPr lang="en" sz="1600" b="1">
                <a:solidFill>
                  <a:srgbClr val="323232"/>
                </a:solidFill>
              </a:rPr>
              <a:t>Richard Gillam, report accompanying transcripts 1969</a:t>
            </a:r>
          </a:p>
          <a:p>
            <a:r>
              <a:t/>
            </a:r>
          </a:p>
          <a:p>
            <a:pPr rtl="0" lvl="0">
              <a:buClr>
                <a:srgbClr val="000000"/>
              </a:buClr>
              <a:buSzPct val="68750"/>
              <a:buFont typeface="Arial"/>
              <a:buNone/>
            </a:pPr>
            <a:r>
              <a:rPr lang="en" sz="1600">
                <a:solidFill>
                  <a:srgbClr val="323232"/>
                </a:solidFill>
              </a:rPr>
              <a:t>“The work of the groups they headed or worked for, their assessment of problems encountered in the field, and their views of the impact the movement had on established Southern society and themselves form the substance of these interviews...”</a:t>
            </a:r>
          </a:p>
          <a:p>
            <a:pPr rtl="0" lvl="0">
              <a:buClr>
                <a:srgbClr val="000000"/>
              </a:buClr>
              <a:buSzPct val="68750"/>
              <a:buFont typeface="Arial"/>
              <a:buNone/>
            </a:pPr>
            <a:r>
              <a:rPr lang="en" sz="1600" b="1">
                <a:solidFill>
                  <a:srgbClr val="323232"/>
                </a:solidFill>
              </a:rPr>
              <a:t>Microfilm Corporation of America. New York Times Oral History Program in Microform advance booklet, 1977</a:t>
            </a:r>
          </a:p>
          <a:p>
            <a:r>
              <a:t/>
            </a:r>
          </a:p>
          <a:p>
            <a:r>
              <a:t/>
            </a:r>
          </a:p>
          <a:p>
            <a:r>
              <a:t/>
            </a:r>
          </a:p>
          <a:p>
            <a:r>
              <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5" id="75"/>
        <p:cNvGrpSpPr/>
        <p:nvPr/>
      </p:nvGrpSpPr>
      <p:grpSpPr>
        <a:xfrm>
          <a:off y="0" x="0"/>
          <a:ext cy="0" cx="0"/>
          <a:chOff y="0" x="0"/>
          <a:chExt cy="0" cx="0"/>
        </a:xfrm>
      </p:grpSpPr>
      <p:sp>
        <p:nvSpPr>
          <p:cNvPr name="Shape 76" id="76"/>
          <p:cNvSpPr txBox="1"/>
          <p:nvPr>
            <p:ph type="title"/>
          </p:nvPr>
        </p:nvSpPr>
        <p:spPr>
          <a:xfrm>
            <a:off y="274637" x="457200"/>
            <a:ext cy="1143000" cx="8229600"/>
          </a:xfrm>
          <a:prstGeom prst="rect">
            <a:avLst/>
          </a:prstGeom>
        </p:spPr>
        <p:txBody>
          <a:bodyPr bIns="91425" tIns="91425" lIns="91425" anchor="b" anchorCtr="0" rIns="91425">
            <a:spAutoFit/>
          </a:bodyPr>
          <a:lstStyle/>
          <a:p>
            <a:pPr rtl="0" lvl="0">
              <a:buClr>
                <a:srgbClr val="000000"/>
              </a:buClr>
              <a:buSzPct val="30555"/>
              <a:buFont typeface="Arial"/>
              <a:buNone/>
            </a:pPr>
            <a:r>
              <a:rPr lang="en"/>
              <a:t>Bogalusa march</a:t>
            </a:r>
          </a:p>
          <a:p>
            <a:r>
              <a:t/>
            </a:r>
          </a:p>
        </p:txBody>
      </p:sp>
      <p:sp>
        <p:nvSpPr>
          <p:cNvPr name="Shape 77" id="77"/>
          <p:cNvSpPr txBox="1"/>
          <p:nvPr>
            <p:ph type="body" idx="1"/>
          </p:nvPr>
        </p:nvSpPr>
        <p:spPr>
          <a:xfrm flipH="1">
            <a:off y="1120961" x="5099160"/>
            <a:ext cy="5330100" cx="3841500"/>
          </a:xfrm>
          <a:prstGeom prst="rect">
            <a:avLst/>
          </a:prstGeom>
        </p:spPr>
        <p:txBody>
          <a:bodyPr bIns="91425" tIns="91425" lIns="91425" anchor="t" anchorCtr="0" rIns="91425">
            <a:spAutoFit/>
          </a:bodyPr>
          <a:lstStyle/>
          <a:p>
            <a:pPr rtl="0" lvl="0">
              <a:buNone/>
            </a:pPr>
            <a:r>
              <a:rPr lang="en" sz="2400"/>
              <a:t>Recorded by Julie Wells, July 8th, 1965.</a:t>
            </a:r>
          </a:p>
          <a:p>
            <a:pPr rtl="0" lvl="0">
              <a:buNone/>
            </a:pPr>
            <a:r>
              <a:rPr lang="en" sz="2400"/>
              <a:t>Excerpted from tape no. S43a</a:t>
            </a:r>
          </a:p>
          <a:p>
            <a:pPr rtl="0" lvl="0">
              <a:buNone/>
            </a:pPr>
            <a:r>
              <a:rPr lang="en" sz="2400"/>
              <a:t>[ARS0022_b16_650600_S43_a_sh]</a:t>
            </a:r>
          </a:p>
          <a:p>
            <a:r>
              <a:t/>
            </a:r>
          </a:p>
          <a:p>
            <a:pPr marR="0" algn="l" rtl="0" lvl="0">
              <a:lnSpc>
                <a:spcPct val="100000"/>
              </a:lnSpc>
              <a:spcBef>
                <a:spcPts val="600"/>
              </a:spcBef>
              <a:spcAft>
                <a:spcPts val="0"/>
              </a:spcAft>
              <a:buNone/>
            </a:pPr>
            <a:r>
              <a:rPr lang="en" sz="1800"/>
              <a:t>"oh freedom" and march description :58</a:t>
            </a:r>
          </a:p>
          <a:p>
            <a:pPr marR="0" algn="l" rtl="0" lvl="0">
              <a:lnSpc>
                <a:spcPct val="100000"/>
              </a:lnSpc>
              <a:spcBef>
                <a:spcPts val="600"/>
              </a:spcBef>
              <a:spcAft>
                <a:spcPts val="0"/>
              </a:spcAft>
              <a:buNone/>
            </a:pPr>
            <a:r>
              <a:rPr lang="en" sz="1800"/>
              <a:t>unknown speaker :36</a:t>
            </a:r>
          </a:p>
          <a:p>
            <a:pPr rtl="0" lvl="0">
              <a:buNone/>
            </a:pPr>
            <a:r>
              <a:rPr lang="en" sz="1800"/>
              <a:t>Wells falls behind march, Black marcher shot?   1:30</a:t>
            </a:r>
          </a:p>
        </p:txBody>
      </p:sp>
      <p:sp>
        <p:nvSpPr>
          <p:cNvPr name="Shape 78" id="78"/>
          <p:cNvSpPr/>
          <p:nvPr/>
        </p:nvSpPr>
        <p:spPr>
          <a:xfrm>
            <a:off y="1270562" x="457200"/>
            <a:ext cy="4316874" cx="4366502"/>
          </a:xfrm>
          <a:prstGeom prst="rect">
            <a:avLst/>
          </a:prstGeom>
          <a:blipFill>
            <a:blip r:embed="rId3"/>
            <a:stretch>
              <a:fillRect/>
            </a:stretch>
          </a:blipFill>
          <a:ln>
            <a:noFill/>
          </a:ln>
        </p:spPr>
      </p:sp>
      <p:sp>
        <p:nvSpPr>
          <p:cNvPr name="Shape 79" id="79"/>
          <p:cNvSpPr txBox="1"/>
          <p:nvPr/>
        </p:nvSpPr>
        <p:spPr>
          <a:xfrm>
            <a:off y="5755167" x="450752"/>
            <a:ext cy="780900" cx="4460699"/>
          </a:xfrm>
          <a:prstGeom prst="rect">
            <a:avLst/>
          </a:prstGeom>
          <a:noFill/>
        </p:spPr>
        <p:txBody>
          <a:bodyPr bIns="91425" tIns="91425" lIns="91425" anchor="t" anchorCtr="0" rIns="91425">
            <a:spAutoFit/>
          </a:bodyPr>
          <a:lstStyle/>
          <a:p>
            <a:pPr>
              <a:buNone/>
            </a:pPr>
            <a:r>
              <a:rPr lang="en" sz="1200"/>
              <a:t>Demonstrators crossing East Pearl Street with males identified as Rhodes in hat and Hatchett holding placard and Guyot.  99-185-0-30-1-1-1</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3" id="83"/>
        <p:cNvGrpSpPr/>
        <p:nvPr/>
      </p:nvGrpSpPr>
      <p:grpSpPr>
        <a:xfrm>
          <a:off y="0" x="0"/>
          <a:ext cy="0" cx="0"/>
          <a:chOff y="0" x="0"/>
          <a:chExt cy="0" cx="0"/>
        </a:xfrm>
      </p:grpSpPr>
      <p:sp>
        <p:nvSpPr>
          <p:cNvPr name="Shape 84" id="84"/>
          <p:cNvSpPr txBox="1"/>
          <p:nvPr>
            <p:ph type="title"/>
          </p:nvPr>
        </p:nvSpPr>
        <p:spPr>
          <a:xfrm>
            <a:off y="274637" x="457200"/>
            <a:ext cy="1143000" cx="8229600"/>
          </a:xfrm>
          <a:prstGeom prst="rect">
            <a:avLst/>
          </a:prstGeom>
        </p:spPr>
        <p:txBody>
          <a:bodyPr bIns="91425" tIns="91425" lIns="91425" anchor="b" anchorCtr="0" rIns="91425">
            <a:spAutoFit/>
          </a:bodyPr>
          <a:lstStyle/>
          <a:p>
            <a:pPr rtl="0" lvl="0">
              <a:buClr>
                <a:srgbClr val="000000"/>
              </a:buClr>
              <a:buSzPct val="30555"/>
              <a:buFont typeface="Arial"/>
              <a:buNone/>
            </a:pPr>
            <a:r>
              <a:rPr lang="en"/>
              <a:t>Bogalusa march</a:t>
            </a:r>
          </a:p>
          <a:p>
            <a:r>
              <a:t/>
            </a:r>
          </a:p>
        </p:txBody>
      </p:sp>
      <p:sp>
        <p:nvSpPr>
          <p:cNvPr name="Shape 85" id="85"/>
          <p:cNvSpPr txBox="1"/>
          <p:nvPr>
            <p:ph type="body" idx="1"/>
          </p:nvPr>
        </p:nvSpPr>
        <p:spPr>
          <a:xfrm>
            <a:off y="1030314" x="457200"/>
            <a:ext cy="5537700" cx="2660399"/>
          </a:xfrm>
          <a:prstGeom prst="rect">
            <a:avLst/>
          </a:prstGeom>
        </p:spPr>
        <p:txBody>
          <a:bodyPr bIns="91425" tIns="91425" lIns="91425" anchor="t" anchorCtr="0" rIns="91425">
            <a:spAutoFit/>
          </a:bodyPr>
          <a:lstStyle/>
          <a:p>
            <a:pPr rtl="0" lvl="0">
              <a:buNone/>
            </a:pPr>
            <a:r>
              <a:rPr lang="en" sz="2400"/>
              <a:t>Recorded by Rich Holloman July 11th-13th,1965.</a:t>
            </a:r>
          </a:p>
          <a:p>
            <a:pPr indent="0" marR="0" algn="l" marL="0" rtl="0" lvl="0">
              <a:lnSpc>
                <a:spcPct val="100000"/>
              </a:lnSpc>
              <a:spcBef>
                <a:spcPts val="600"/>
              </a:spcBef>
              <a:spcAft>
                <a:spcPts val="0"/>
              </a:spcAft>
              <a:buClr>
                <a:srgbClr val="000000"/>
              </a:buClr>
              <a:buSzPct val="45833"/>
              <a:buFont typeface="Arial"/>
              <a:buNone/>
            </a:pPr>
            <a:r>
              <a:rPr lang="en" sz="2400"/>
              <a:t>Excerpted from tape no. S49a [ARS0022_b16_650600_S49_aX]</a:t>
            </a:r>
          </a:p>
          <a:p>
            <a:r>
              <a:t/>
            </a:r>
          </a:p>
          <a:p>
            <a:pPr rtl="0" lvl="0">
              <a:buNone/>
            </a:pPr>
            <a:r>
              <a:rPr lang="en" sz="2400"/>
              <a:t>Holloman verbally accosted by bystander :18</a:t>
            </a:r>
          </a:p>
          <a:p>
            <a:r>
              <a:t/>
            </a:r>
          </a:p>
          <a:p>
            <a:pPr lvl="0">
              <a:buNone/>
            </a:pPr>
            <a:r>
              <a:rPr lang="en" sz="2400"/>
              <a:t>Louis Lomax :32</a:t>
            </a:r>
          </a:p>
        </p:txBody>
      </p:sp>
      <p:sp>
        <p:nvSpPr>
          <p:cNvPr name="Shape 86" id="86"/>
          <p:cNvSpPr/>
          <p:nvPr/>
        </p:nvSpPr>
        <p:spPr>
          <a:xfrm>
            <a:off y="1231271" x="3294896"/>
            <a:ext cy="4747100" cx="5527027"/>
          </a:xfrm>
          <a:prstGeom prst="rect">
            <a:avLst/>
          </a:prstGeom>
          <a:blipFill>
            <a:blip r:embed="rId3"/>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