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26" r:id="rId2"/>
    <p:sldMasterId id="2147483774" r:id="rId3"/>
    <p:sldMasterId id="2147483785" r:id="rId4"/>
    <p:sldMasterId id="2147483797" r:id="rId5"/>
    <p:sldMasterId id="2147483809" r:id="rId6"/>
  </p:sldMasterIdLst>
  <p:notesMasterIdLst>
    <p:notesMasterId r:id="rId45"/>
  </p:notesMasterIdLst>
  <p:handoutMasterIdLst>
    <p:handoutMasterId r:id="rId46"/>
  </p:handoutMasterIdLst>
  <p:sldIdLst>
    <p:sldId id="550" r:id="rId7"/>
    <p:sldId id="421" r:id="rId8"/>
    <p:sldId id="679" r:id="rId9"/>
    <p:sldId id="631" r:id="rId10"/>
    <p:sldId id="630" r:id="rId11"/>
    <p:sldId id="492" r:id="rId12"/>
    <p:sldId id="442" r:id="rId13"/>
    <p:sldId id="677" r:id="rId14"/>
    <p:sldId id="596" r:id="rId15"/>
    <p:sldId id="597" r:id="rId16"/>
    <p:sldId id="598" r:id="rId17"/>
    <p:sldId id="599" r:id="rId18"/>
    <p:sldId id="600" r:id="rId19"/>
    <p:sldId id="601" r:id="rId20"/>
    <p:sldId id="604" r:id="rId21"/>
    <p:sldId id="608" r:id="rId22"/>
    <p:sldId id="657" r:id="rId23"/>
    <p:sldId id="658" r:id="rId24"/>
    <p:sldId id="610" r:id="rId25"/>
    <p:sldId id="575" r:id="rId26"/>
    <p:sldId id="680" r:id="rId27"/>
    <p:sldId id="681" r:id="rId28"/>
    <p:sldId id="682" r:id="rId29"/>
    <p:sldId id="683" r:id="rId30"/>
    <p:sldId id="684" r:id="rId31"/>
    <p:sldId id="685" r:id="rId32"/>
    <p:sldId id="686" r:id="rId33"/>
    <p:sldId id="687" r:id="rId34"/>
    <p:sldId id="688" r:id="rId35"/>
    <p:sldId id="689" r:id="rId36"/>
    <p:sldId id="690" r:id="rId37"/>
    <p:sldId id="691" r:id="rId38"/>
    <p:sldId id="692" r:id="rId39"/>
    <p:sldId id="693" r:id="rId40"/>
    <p:sldId id="694" r:id="rId41"/>
    <p:sldId id="695" r:id="rId42"/>
    <p:sldId id="696" r:id="rId43"/>
    <p:sldId id="697" r:id="rId44"/>
  </p:sldIdLst>
  <p:sldSz cx="10058400" cy="7772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95860" algn="l" rtl="0" eaLnBrk="0" fontAlgn="base" hangingPunct="0">
      <a:spcBef>
        <a:spcPct val="0"/>
      </a:spcBef>
      <a:spcAft>
        <a:spcPct val="0"/>
      </a:spcAft>
      <a:defRPr sz="2600" 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91716" algn="l" rtl="0" eaLnBrk="0" fontAlgn="base" hangingPunct="0">
      <a:spcBef>
        <a:spcPct val="0"/>
      </a:spcBef>
      <a:spcAft>
        <a:spcPct val="0"/>
      </a:spcAft>
      <a:defRPr sz="2600" 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487578" algn="l" rtl="0" eaLnBrk="0" fontAlgn="base" hangingPunct="0">
      <a:spcBef>
        <a:spcPct val="0"/>
      </a:spcBef>
      <a:spcAft>
        <a:spcPct val="0"/>
      </a:spcAft>
      <a:defRPr sz="2600" 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983440" algn="l" rtl="0" eaLnBrk="0" fontAlgn="base" hangingPunct="0">
      <a:spcBef>
        <a:spcPct val="0"/>
      </a:spcBef>
      <a:spcAft>
        <a:spcPct val="0"/>
      </a:spcAft>
      <a:defRPr sz="2600" 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479301" algn="l" defTabSz="991716" rtl="0" eaLnBrk="1" latinLnBrk="0" hangingPunct="1">
      <a:defRPr sz="2600" 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975159" algn="l" defTabSz="991716" rtl="0" eaLnBrk="1" latinLnBrk="0" hangingPunct="1">
      <a:defRPr sz="2600" 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471018" algn="l" defTabSz="991716" rtl="0" eaLnBrk="1" latinLnBrk="0" hangingPunct="1">
      <a:defRPr sz="2600" 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966880" algn="l" defTabSz="991716" rtl="0" eaLnBrk="1" latinLnBrk="0" hangingPunct="1">
      <a:defRPr sz="2600" 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F91"/>
    <a:srgbClr val="87943A"/>
    <a:srgbClr val="CCBF16"/>
    <a:srgbClr val="E36C0A"/>
    <a:srgbClr val="C30000"/>
    <a:srgbClr val="FF0000"/>
    <a:srgbClr val="0066CC"/>
    <a:srgbClr val="98120D"/>
    <a:srgbClr val="A9C9FF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8" autoAdjust="0"/>
    <p:restoredTop sz="87148" autoAdjust="0"/>
  </p:normalViewPr>
  <p:slideViewPr>
    <p:cSldViewPr>
      <p:cViewPr varScale="1">
        <p:scale>
          <a:sx n="85" d="100"/>
          <a:sy n="85" d="100"/>
        </p:scale>
        <p:origin x="-1472" y="-120"/>
      </p:cViewPr>
      <p:guideLst>
        <p:guide orient="horz" pos="2448"/>
        <p:guide orient="horz" pos="598"/>
        <p:guide orient="horz" pos="544"/>
        <p:guide pos="3168"/>
        <p:guide pos="422"/>
        <p:guide pos="1056"/>
        <p:guide pos="3802"/>
        <p:guide pos="6335"/>
        <p:guide pos="253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981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algn="ctr"/>
            <a:r>
              <a:rPr lang="en-US" sz="1400" dirty="0" smtClean="0">
                <a:latin typeface="Cambria" pitchFamily="18" charset="0"/>
              </a:rPr>
              <a:t>Indiana University Bloomington</a:t>
            </a:r>
          </a:p>
          <a:p>
            <a:pPr algn="ctr"/>
            <a:r>
              <a:rPr lang="en-US" sz="1400" dirty="0" smtClean="0">
                <a:latin typeface="Cambria" pitchFamily="18" charset="0"/>
              </a:rPr>
              <a:t>Media Preservation Initiative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17A4F8-8B1B-4818-9B69-FC3B46602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54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5800"/>
            <a:ext cx="44386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696BF2FD-B188-4202-A15D-C254B9AE31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9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9586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9171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48757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98344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479301" algn="l" defTabSz="4958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75159" algn="l" defTabSz="4958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1018" algn="l" defTabSz="4958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66880" algn="l" defTabSz="4958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BF2FD-B188-4202-A15D-C254B9AE31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9BC8ACD-9AA8-E84C-A976-481CAA7AF67E}" type="slidenum">
              <a:rPr lang="en-US">
                <a:solidFill>
                  <a:prstClr val="black"/>
                </a:solidFill>
                <a:latin typeface="Arial" charset="0"/>
              </a:rPr>
              <a:pPr eaLnBrk="1" hangingPunct="1"/>
              <a:t>10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BF2FD-B188-4202-A15D-C254B9AE31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1698C68-D551-4A3D-B4AE-F79A90FD735F}" type="slidenum">
              <a:rPr lang="en-US" sz="1200" i="0">
                <a:solidFill>
                  <a:prstClr val="black"/>
                </a:solidFill>
              </a:rPr>
              <a:pPr/>
              <a:t>21</a:t>
            </a:fld>
            <a:endParaRPr lang="en-US" sz="1200" i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A1EA149-C431-4111-AF59-EAB1D3C5A097}" type="slidenum">
              <a:rPr lang="en-US" sz="1200" i="0">
                <a:solidFill>
                  <a:prstClr val="black"/>
                </a:solidFill>
              </a:rPr>
              <a:pPr/>
              <a:t>22</a:t>
            </a:fld>
            <a:endParaRPr lang="en-US" sz="1200" i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29D82C5-90E3-4436-9E39-0BEE99F15E15}" type="slidenum">
              <a:rPr lang="en-US" sz="1200" i="0">
                <a:solidFill>
                  <a:prstClr val="black"/>
                </a:solidFill>
              </a:rPr>
              <a:pPr/>
              <a:t>23</a:t>
            </a:fld>
            <a:endParaRPr lang="en-US" sz="1200" i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940C4ED-B031-4661-AEAF-028F03AFBACE}" type="slidenum">
              <a:rPr lang="en-US" sz="1200" i="0">
                <a:solidFill>
                  <a:prstClr val="black"/>
                </a:solidFill>
              </a:rPr>
              <a:pPr/>
              <a:t>24</a:t>
            </a:fld>
            <a:endParaRPr lang="en-US" sz="1200" i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FD3029C-B055-4A17-AA14-79549C07C303}" type="slidenum">
              <a:rPr lang="en-US" sz="1200" i="0">
                <a:solidFill>
                  <a:prstClr val="black"/>
                </a:solidFill>
              </a:rPr>
              <a:pPr/>
              <a:t>28</a:t>
            </a:fld>
            <a:endParaRPr lang="en-US" sz="1200" i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E6C1883-C7AD-4CD8-A0F5-F34D77DE6EBA}" type="slidenum">
              <a:rPr lang="en-US" sz="1200" i="0">
                <a:solidFill>
                  <a:prstClr val="black"/>
                </a:solidFill>
              </a:rPr>
              <a:pPr/>
              <a:t>29</a:t>
            </a:fld>
            <a:endParaRPr lang="en-US" sz="1200" i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BABED4B-C592-4883-93B0-7315E7E8AA18}" type="slidenum">
              <a:rPr lang="en-US" sz="1200" i="0">
                <a:solidFill>
                  <a:prstClr val="black"/>
                </a:solidFill>
              </a:rPr>
              <a:pPr/>
              <a:t>35</a:t>
            </a:fld>
            <a:endParaRPr lang="en-US" sz="1200" i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BF2FD-B188-4202-A15D-C254B9AE31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BF2FD-B188-4202-A15D-C254B9AE31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BF2FD-B188-4202-A15D-C254B9AE31D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9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2763520"/>
            <a:ext cx="8912860" cy="4404360"/>
          </a:xfrm>
        </p:spPr>
        <p:txBody>
          <a:bodyPr/>
          <a:lstStyle>
            <a:lvl1pPr>
              <a:defRPr sz="3000">
                <a:latin typeface="Calibri" pitchFamily="34" charset="0"/>
              </a:defRPr>
            </a:lvl1pPr>
            <a:lvl2pPr>
              <a:defRPr sz="3000">
                <a:latin typeface="Calibri" pitchFamily="34" charset="0"/>
              </a:defRPr>
            </a:lvl2pPr>
            <a:lvl3pPr>
              <a:defRPr sz="3000">
                <a:latin typeface="Calibri" pitchFamily="34" charset="0"/>
              </a:defRPr>
            </a:lvl3pPr>
            <a:lvl4pPr>
              <a:defRPr sz="3000">
                <a:latin typeface="Calibri" pitchFamily="34" charset="0"/>
              </a:defRPr>
            </a:lvl4pPr>
            <a:lvl5pPr>
              <a:defRPr sz="30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4/14/08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Building an Audio Preservation System at IU</a:t>
            </a:r>
            <a:endParaRPr lang="en-US" sz="1400" i="1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017520" y="2245360"/>
            <a:ext cx="3855720" cy="1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277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1075903"/>
            <a:ext cx="1955800" cy="5746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1075903"/>
            <a:ext cx="5699760" cy="57465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4/14/08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Building an Audio Preservation System at IU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7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6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4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3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985B-18C3-4FB9-859F-4B1D7E98B5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8B1F-1A0E-40FF-9E48-DBC08D948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985B-18C3-4FB9-859F-4B1D7E98B5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8B1F-1A0E-40FF-9E48-DBC08D948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8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77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6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55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4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3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21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1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985B-18C3-4FB9-859F-4B1D7E98B5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8B1F-1A0E-40FF-9E48-DBC08D948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71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71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985B-18C3-4FB9-859F-4B1D7E98B5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8B1F-1A0E-40FF-9E48-DBC08D948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879" indent="0">
              <a:buNone/>
              <a:defRPr sz="2200" b="1"/>
            </a:lvl2pPr>
            <a:lvl3pPr marL="1017752" indent="0">
              <a:buNone/>
              <a:defRPr sz="2000" b="1"/>
            </a:lvl3pPr>
            <a:lvl4pPr marL="1526630" indent="0">
              <a:buNone/>
              <a:defRPr sz="1800" b="1"/>
            </a:lvl4pPr>
            <a:lvl5pPr marL="2035505" indent="0">
              <a:buNone/>
              <a:defRPr sz="1800" b="1"/>
            </a:lvl5pPr>
            <a:lvl6pPr marL="2544384" indent="0">
              <a:buNone/>
              <a:defRPr sz="1800" b="1"/>
            </a:lvl6pPr>
            <a:lvl7pPr marL="3053257" indent="0">
              <a:buNone/>
              <a:defRPr sz="1800" b="1"/>
            </a:lvl7pPr>
            <a:lvl8pPr marL="3562135" indent="0">
              <a:buNone/>
              <a:defRPr sz="1800" b="1"/>
            </a:lvl8pPr>
            <a:lvl9pPr marL="407101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879" indent="0">
              <a:buNone/>
              <a:defRPr sz="2200" b="1"/>
            </a:lvl2pPr>
            <a:lvl3pPr marL="1017752" indent="0">
              <a:buNone/>
              <a:defRPr sz="2000" b="1"/>
            </a:lvl3pPr>
            <a:lvl4pPr marL="1526630" indent="0">
              <a:buNone/>
              <a:defRPr sz="1800" b="1"/>
            </a:lvl4pPr>
            <a:lvl5pPr marL="2035505" indent="0">
              <a:buNone/>
              <a:defRPr sz="1800" b="1"/>
            </a:lvl5pPr>
            <a:lvl6pPr marL="2544384" indent="0">
              <a:buNone/>
              <a:defRPr sz="1800" b="1"/>
            </a:lvl6pPr>
            <a:lvl7pPr marL="3053257" indent="0">
              <a:buNone/>
              <a:defRPr sz="1800" b="1"/>
            </a:lvl7pPr>
            <a:lvl8pPr marL="3562135" indent="0">
              <a:buNone/>
              <a:defRPr sz="1800" b="1"/>
            </a:lvl8pPr>
            <a:lvl9pPr marL="407101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985B-18C3-4FB9-859F-4B1D7E98B5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8B1F-1A0E-40FF-9E48-DBC08D948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985B-18C3-4FB9-859F-4B1D7E98B5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8B1F-1A0E-40FF-9E48-DBC08D948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985B-18C3-4FB9-859F-4B1D7E98B5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8B1F-1A0E-40FF-9E48-DBC08D948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8879" indent="0">
              <a:buNone/>
              <a:defRPr sz="1300"/>
            </a:lvl2pPr>
            <a:lvl3pPr marL="1017752" indent="0">
              <a:buNone/>
              <a:defRPr sz="1100"/>
            </a:lvl3pPr>
            <a:lvl4pPr marL="1526630" indent="0">
              <a:buNone/>
              <a:defRPr sz="1000"/>
            </a:lvl4pPr>
            <a:lvl5pPr marL="2035505" indent="0">
              <a:buNone/>
              <a:defRPr sz="1000"/>
            </a:lvl5pPr>
            <a:lvl6pPr marL="2544384" indent="0">
              <a:buNone/>
              <a:defRPr sz="1000"/>
            </a:lvl6pPr>
            <a:lvl7pPr marL="3053257" indent="0">
              <a:buNone/>
              <a:defRPr sz="1000"/>
            </a:lvl7pPr>
            <a:lvl8pPr marL="3562135" indent="0">
              <a:buNone/>
              <a:defRPr sz="1000"/>
            </a:lvl8pPr>
            <a:lvl9pPr marL="407101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985B-18C3-4FB9-859F-4B1D7E98B5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8B1F-1A0E-40FF-9E48-DBC08D948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8879" indent="0">
              <a:buNone/>
              <a:defRPr sz="3100"/>
            </a:lvl2pPr>
            <a:lvl3pPr marL="1017752" indent="0">
              <a:buNone/>
              <a:defRPr sz="2700"/>
            </a:lvl3pPr>
            <a:lvl4pPr marL="1526630" indent="0">
              <a:buNone/>
              <a:defRPr sz="2200"/>
            </a:lvl4pPr>
            <a:lvl5pPr marL="2035505" indent="0">
              <a:buNone/>
              <a:defRPr sz="2200"/>
            </a:lvl5pPr>
            <a:lvl6pPr marL="2544384" indent="0">
              <a:buNone/>
              <a:defRPr sz="2200"/>
            </a:lvl6pPr>
            <a:lvl7pPr marL="3053257" indent="0">
              <a:buNone/>
              <a:defRPr sz="2200"/>
            </a:lvl7pPr>
            <a:lvl8pPr marL="3562135" indent="0">
              <a:buNone/>
              <a:defRPr sz="2200"/>
            </a:lvl8pPr>
            <a:lvl9pPr marL="407101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8879" indent="0">
              <a:buNone/>
              <a:defRPr sz="1300"/>
            </a:lvl2pPr>
            <a:lvl3pPr marL="1017752" indent="0">
              <a:buNone/>
              <a:defRPr sz="1100"/>
            </a:lvl3pPr>
            <a:lvl4pPr marL="1526630" indent="0">
              <a:buNone/>
              <a:defRPr sz="1000"/>
            </a:lvl4pPr>
            <a:lvl5pPr marL="2035505" indent="0">
              <a:buNone/>
              <a:defRPr sz="1000"/>
            </a:lvl5pPr>
            <a:lvl6pPr marL="2544384" indent="0">
              <a:buNone/>
              <a:defRPr sz="1000"/>
            </a:lvl6pPr>
            <a:lvl7pPr marL="3053257" indent="0">
              <a:buNone/>
              <a:defRPr sz="1000"/>
            </a:lvl7pPr>
            <a:lvl8pPr marL="3562135" indent="0">
              <a:buNone/>
              <a:defRPr sz="1000"/>
            </a:lvl8pPr>
            <a:lvl9pPr marL="407101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985B-18C3-4FB9-859F-4B1D7E98B5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8B1F-1A0E-40FF-9E48-DBC08D948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7"/>
            <a:ext cx="8549640" cy="154368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8"/>
            <a:ext cx="8549640" cy="170021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5860" indent="0">
              <a:buNone/>
              <a:defRPr sz="2000"/>
            </a:lvl2pPr>
            <a:lvl3pPr marL="991716" indent="0">
              <a:buNone/>
              <a:defRPr sz="1700"/>
            </a:lvl3pPr>
            <a:lvl4pPr marL="1487578" indent="0">
              <a:buNone/>
              <a:defRPr sz="1400"/>
            </a:lvl4pPr>
            <a:lvl5pPr marL="1983440" indent="0">
              <a:buNone/>
              <a:defRPr sz="1400"/>
            </a:lvl5pPr>
            <a:lvl6pPr marL="2479301" indent="0">
              <a:buNone/>
              <a:defRPr sz="1400"/>
            </a:lvl6pPr>
            <a:lvl7pPr marL="2975159" indent="0">
              <a:buNone/>
              <a:defRPr sz="1400"/>
            </a:lvl7pPr>
            <a:lvl8pPr marL="3471018" indent="0">
              <a:buNone/>
              <a:defRPr sz="1400"/>
            </a:lvl8pPr>
            <a:lvl9pPr marL="396688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4/14/08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Building an Audio Preservation System at IU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985B-18C3-4FB9-859F-4B1D7E98B5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8B1F-1A0E-40FF-9E48-DBC08D948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985B-18C3-4FB9-859F-4B1D7E98B5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8B1F-1A0E-40FF-9E48-DBC08D9481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9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2763520"/>
            <a:ext cx="8912860" cy="4404360"/>
          </a:xfrm>
        </p:spPr>
        <p:txBody>
          <a:bodyPr/>
          <a:lstStyle>
            <a:lvl1pPr>
              <a:defRPr sz="3000">
                <a:latin typeface="Calibri" pitchFamily="34" charset="0"/>
              </a:defRPr>
            </a:lvl1pPr>
            <a:lvl2pPr>
              <a:defRPr sz="3000">
                <a:latin typeface="Calibri" pitchFamily="34" charset="0"/>
              </a:defRPr>
            </a:lvl2pPr>
            <a:lvl3pPr>
              <a:defRPr sz="3000">
                <a:latin typeface="Calibri" pitchFamily="34" charset="0"/>
              </a:defRPr>
            </a:lvl3pPr>
            <a:lvl4pPr>
              <a:defRPr sz="3000">
                <a:latin typeface="Calibri" pitchFamily="34" charset="0"/>
              </a:defRPr>
            </a:lvl4pPr>
            <a:lvl5pPr>
              <a:defRPr sz="30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4/14/08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017520" y="2245360"/>
            <a:ext cx="3855720" cy="1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277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2877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7"/>
            <a:ext cx="8549640" cy="154368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8"/>
            <a:ext cx="8549640" cy="170021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5860" indent="0">
              <a:buNone/>
              <a:defRPr sz="2000"/>
            </a:lvl2pPr>
            <a:lvl3pPr marL="991716" indent="0">
              <a:buNone/>
              <a:defRPr sz="1700"/>
            </a:lvl3pPr>
            <a:lvl4pPr marL="1487578" indent="0">
              <a:buNone/>
              <a:defRPr sz="1400"/>
            </a:lvl4pPr>
            <a:lvl5pPr marL="1983440" indent="0">
              <a:buNone/>
              <a:defRPr sz="1400"/>
            </a:lvl5pPr>
            <a:lvl6pPr marL="2479301" indent="0">
              <a:buNone/>
              <a:defRPr sz="1400"/>
            </a:lvl6pPr>
            <a:lvl7pPr marL="2975159" indent="0">
              <a:buNone/>
              <a:defRPr sz="1400"/>
            </a:lvl7pPr>
            <a:lvl8pPr marL="3471018" indent="0">
              <a:buNone/>
              <a:defRPr sz="1400"/>
            </a:lvl8pPr>
            <a:lvl9pPr marL="396688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4/14/08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46845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8148" y="2245360"/>
            <a:ext cx="3826033" cy="457708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1820" y="2245360"/>
            <a:ext cx="3827780" cy="457708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4/14/08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27156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860" indent="0">
              <a:buNone/>
              <a:defRPr sz="2200" b="1"/>
            </a:lvl2pPr>
            <a:lvl3pPr marL="991716" indent="0">
              <a:buNone/>
              <a:defRPr sz="2000" b="1"/>
            </a:lvl3pPr>
            <a:lvl4pPr marL="1487578" indent="0">
              <a:buNone/>
              <a:defRPr sz="1700" b="1"/>
            </a:lvl4pPr>
            <a:lvl5pPr marL="1983440" indent="0">
              <a:buNone/>
              <a:defRPr sz="1700" b="1"/>
            </a:lvl5pPr>
            <a:lvl6pPr marL="2479301" indent="0">
              <a:buNone/>
              <a:defRPr sz="1700" b="1"/>
            </a:lvl6pPr>
            <a:lvl7pPr marL="2975159" indent="0">
              <a:buNone/>
              <a:defRPr sz="1700" b="1"/>
            </a:lvl7pPr>
            <a:lvl8pPr marL="3471018" indent="0">
              <a:buNone/>
              <a:defRPr sz="1700" b="1"/>
            </a:lvl8pPr>
            <a:lvl9pPr marL="396688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9" y="1739795"/>
            <a:ext cx="4445953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860" indent="0">
              <a:buNone/>
              <a:defRPr sz="2200" b="1"/>
            </a:lvl2pPr>
            <a:lvl3pPr marL="991716" indent="0">
              <a:buNone/>
              <a:defRPr sz="2000" b="1"/>
            </a:lvl3pPr>
            <a:lvl4pPr marL="1487578" indent="0">
              <a:buNone/>
              <a:defRPr sz="1700" b="1"/>
            </a:lvl4pPr>
            <a:lvl5pPr marL="1983440" indent="0">
              <a:buNone/>
              <a:defRPr sz="1700" b="1"/>
            </a:lvl5pPr>
            <a:lvl6pPr marL="2479301" indent="0">
              <a:buNone/>
              <a:defRPr sz="1700" b="1"/>
            </a:lvl6pPr>
            <a:lvl7pPr marL="2975159" indent="0">
              <a:buNone/>
              <a:defRPr sz="1700" b="1"/>
            </a:lvl7pPr>
            <a:lvl8pPr marL="3471018" indent="0">
              <a:buNone/>
              <a:defRPr sz="1700" b="1"/>
            </a:lvl8pPr>
            <a:lvl9pPr marL="396688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9" y="2464859"/>
            <a:ext cx="4445953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4/14/08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3200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4/14/08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46058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4/14/08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40975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6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9"/>
            <a:ext cx="5622925" cy="663352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9"/>
            <a:ext cx="3309144" cy="5316539"/>
          </a:xfrm>
        </p:spPr>
        <p:txBody>
          <a:bodyPr/>
          <a:lstStyle>
            <a:lvl1pPr marL="0" indent="0">
              <a:buNone/>
              <a:defRPr sz="1400"/>
            </a:lvl1pPr>
            <a:lvl2pPr marL="495860" indent="0">
              <a:buNone/>
              <a:defRPr sz="1300"/>
            </a:lvl2pPr>
            <a:lvl3pPr marL="991716" indent="0">
              <a:buNone/>
              <a:defRPr sz="1100"/>
            </a:lvl3pPr>
            <a:lvl4pPr marL="1487578" indent="0">
              <a:buNone/>
              <a:defRPr sz="1000"/>
            </a:lvl4pPr>
            <a:lvl5pPr marL="1983440" indent="0">
              <a:buNone/>
              <a:defRPr sz="1000"/>
            </a:lvl5pPr>
            <a:lvl6pPr marL="2479301" indent="0">
              <a:buNone/>
              <a:defRPr sz="1000"/>
            </a:lvl6pPr>
            <a:lvl7pPr marL="2975159" indent="0">
              <a:buNone/>
              <a:defRPr sz="1000"/>
            </a:lvl7pPr>
            <a:lvl8pPr marL="3471018" indent="0">
              <a:buNone/>
              <a:defRPr sz="1000"/>
            </a:lvl8pPr>
            <a:lvl9pPr marL="396688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4/14/08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89075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4"/>
            <a:ext cx="6035040" cy="64230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9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495860" indent="0">
              <a:buNone/>
              <a:defRPr sz="3000"/>
            </a:lvl2pPr>
            <a:lvl3pPr marL="991716" indent="0">
              <a:buNone/>
              <a:defRPr sz="2600"/>
            </a:lvl3pPr>
            <a:lvl4pPr marL="1487578" indent="0">
              <a:buNone/>
              <a:defRPr sz="2200"/>
            </a:lvl4pPr>
            <a:lvl5pPr marL="1983440" indent="0">
              <a:buNone/>
              <a:defRPr sz="2200"/>
            </a:lvl5pPr>
            <a:lvl6pPr marL="2479301" indent="0">
              <a:buNone/>
              <a:defRPr sz="2200"/>
            </a:lvl6pPr>
            <a:lvl7pPr marL="2975159" indent="0">
              <a:buNone/>
              <a:defRPr sz="2200"/>
            </a:lvl7pPr>
            <a:lvl8pPr marL="3471018" indent="0">
              <a:buNone/>
              <a:defRPr sz="2200"/>
            </a:lvl8pPr>
            <a:lvl9pPr marL="3966880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8"/>
            <a:ext cx="6035040" cy="912176"/>
          </a:xfrm>
        </p:spPr>
        <p:txBody>
          <a:bodyPr/>
          <a:lstStyle>
            <a:lvl1pPr marL="0" indent="0">
              <a:buNone/>
              <a:defRPr sz="1400"/>
            </a:lvl1pPr>
            <a:lvl2pPr marL="495860" indent="0">
              <a:buNone/>
              <a:defRPr sz="1300"/>
            </a:lvl2pPr>
            <a:lvl3pPr marL="991716" indent="0">
              <a:buNone/>
              <a:defRPr sz="1100"/>
            </a:lvl3pPr>
            <a:lvl4pPr marL="1487578" indent="0">
              <a:buNone/>
              <a:defRPr sz="1000"/>
            </a:lvl4pPr>
            <a:lvl5pPr marL="1983440" indent="0">
              <a:buNone/>
              <a:defRPr sz="1000"/>
            </a:lvl5pPr>
            <a:lvl6pPr marL="2479301" indent="0">
              <a:buNone/>
              <a:defRPr sz="1000"/>
            </a:lvl6pPr>
            <a:lvl7pPr marL="2975159" indent="0">
              <a:buNone/>
              <a:defRPr sz="1000"/>
            </a:lvl7pPr>
            <a:lvl8pPr marL="3471018" indent="0">
              <a:buNone/>
              <a:defRPr sz="1000"/>
            </a:lvl8pPr>
            <a:lvl9pPr marL="396688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4/14/08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1852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8148" y="2245360"/>
            <a:ext cx="3826033" cy="457708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1820" y="2245360"/>
            <a:ext cx="3827780" cy="457708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4/14/08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Building an Audio Preservation System at IU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4/14/08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80603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1075903"/>
            <a:ext cx="1955800" cy="5746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1075903"/>
            <a:ext cx="5699760" cy="57465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4/14/08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35005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B4783-262C-9B43-A1CB-5F2A6D845A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69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3D5D-E620-A34E-8B4D-68C2997ED6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91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F6AC6-14E7-144C-88C6-23C3284268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88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AC780-82A5-D44A-B243-D8C861BFF8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44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EE2D3-7315-A841-9CC3-F977B0A55F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47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4AF0E-33DE-CE4F-A521-8456EE6106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94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A8375-DB3E-EA4E-8EAA-0E4E4AB86F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06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64F8D-9600-F842-AA09-38B3D9E8BC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2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860" indent="0">
              <a:buNone/>
              <a:defRPr sz="2200" b="1"/>
            </a:lvl2pPr>
            <a:lvl3pPr marL="991716" indent="0">
              <a:buNone/>
              <a:defRPr sz="2000" b="1"/>
            </a:lvl3pPr>
            <a:lvl4pPr marL="1487578" indent="0">
              <a:buNone/>
              <a:defRPr sz="1700" b="1"/>
            </a:lvl4pPr>
            <a:lvl5pPr marL="1983440" indent="0">
              <a:buNone/>
              <a:defRPr sz="1700" b="1"/>
            </a:lvl5pPr>
            <a:lvl6pPr marL="2479301" indent="0">
              <a:buNone/>
              <a:defRPr sz="1700" b="1"/>
            </a:lvl6pPr>
            <a:lvl7pPr marL="2975159" indent="0">
              <a:buNone/>
              <a:defRPr sz="1700" b="1"/>
            </a:lvl7pPr>
            <a:lvl8pPr marL="3471018" indent="0">
              <a:buNone/>
              <a:defRPr sz="1700" b="1"/>
            </a:lvl8pPr>
            <a:lvl9pPr marL="396688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9" y="1739795"/>
            <a:ext cx="4445953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860" indent="0">
              <a:buNone/>
              <a:defRPr sz="2200" b="1"/>
            </a:lvl2pPr>
            <a:lvl3pPr marL="991716" indent="0">
              <a:buNone/>
              <a:defRPr sz="2000" b="1"/>
            </a:lvl3pPr>
            <a:lvl4pPr marL="1487578" indent="0">
              <a:buNone/>
              <a:defRPr sz="1700" b="1"/>
            </a:lvl4pPr>
            <a:lvl5pPr marL="1983440" indent="0">
              <a:buNone/>
              <a:defRPr sz="1700" b="1"/>
            </a:lvl5pPr>
            <a:lvl6pPr marL="2479301" indent="0">
              <a:buNone/>
              <a:defRPr sz="1700" b="1"/>
            </a:lvl6pPr>
            <a:lvl7pPr marL="2975159" indent="0">
              <a:buNone/>
              <a:defRPr sz="1700" b="1"/>
            </a:lvl7pPr>
            <a:lvl8pPr marL="3471018" indent="0">
              <a:buNone/>
              <a:defRPr sz="1700" b="1"/>
            </a:lvl8pPr>
            <a:lvl9pPr marL="396688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9" y="2464859"/>
            <a:ext cx="4445953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4/14/08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Building an Audio Preservation System at IU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91698-7F96-684E-9CA4-F9AC1494DA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7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4CF01-7A58-D544-B59B-D974F17D93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95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A5171-B606-914D-9954-0EEC44EB1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01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9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2763520"/>
            <a:ext cx="8912860" cy="4404360"/>
          </a:xfrm>
        </p:spPr>
        <p:txBody>
          <a:bodyPr/>
          <a:lstStyle>
            <a:lvl1pPr>
              <a:defRPr sz="3000">
                <a:latin typeface="Calibri" pitchFamily="34" charset="0"/>
              </a:defRPr>
            </a:lvl1pPr>
            <a:lvl2pPr>
              <a:defRPr sz="3000">
                <a:latin typeface="Calibri" pitchFamily="34" charset="0"/>
              </a:defRPr>
            </a:lvl2pPr>
            <a:lvl3pPr>
              <a:defRPr sz="3000">
                <a:latin typeface="Calibri" pitchFamily="34" charset="0"/>
              </a:defRPr>
            </a:lvl3pPr>
            <a:lvl4pPr>
              <a:defRPr sz="3000">
                <a:latin typeface="Calibri" pitchFamily="34" charset="0"/>
              </a:defRPr>
            </a:lvl4pPr>
            <a:lvl5pPr>
              <a:defRPr sz="30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4/14/08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017520" y="2245360"/>
            <a:ext cx="3855720" cy="1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277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4"/>
            <a:ext cx="8549640" cy="154368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8"/>
            <a:ext cx="8549640" cy="170021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6034" indent="0">
              <a:buNone/>
              <a:defRPr sz="2000"/>
            </a:lvl2pPr>
            <a:lvl3pPr marL="992064" indent="0">
              <a:buNone/>
              <a:defRPr sz="1700"/>
            </a:lvl3pPr>
            <a:lvl4pPr marL="1488100" indent="0">
              <a:buNone/>
              <a:defRPr sz="1400"/>
            </a:lvl4pPr>
            <a:lvl5pPr marL="1984135" indent="0">
              <a:buNone/>
              <a:defRPr sz="1400"/>
            </a:lvl5pPr>
            <a:lvl6pPr marL="2480170" indent="0">
              <a:buNone/>
              <a:defRPr sz="1400"/>
            </a:lvl6pPr>
            <a:lvl7pPr marL="2976204" indent="0">
              <a:buNone/>
              <a:defRPr sz="1400"/>
            </a:lvl7pPr>
            <a:lvl8pPr marL="3472237" indent="0">
              <a:buNone/>
              <a:defRPr sz="1400"/>
            </a:lvl8pPr>
            <a:lvl9pPr marL="396827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4/14/08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8148" y="2245360"/>
            <a:ext cx="3826033" cy="457708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1820" y="2245360"/>
            <a:ext cx="3827780" cy="457708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4/14/08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034" indent="0">
              <a:buNone/>
              <a:defRPr sz="2200" b="1"/>
            </a:lvl2pPr>
            <a:lvl3pPr marL="992064" indent="0">
              <a:buNone/>
              <a:defRPr sz="2000" b="1"/>
            </a:lvl3pPr>
            <a:lvl4pPr marL="1488100" indent="0">
              <a:buNone/>
              <a:defRPr sz="1700" b="1"/>
            </a:lvl4pPr>
            <a:lvl5pPr marL="1984135" indent="0">
              <a:buNone/>
              <a:defRPr sz="1700" b="1"/>
            </a:lvl5pPr>
            <a:lvl6pPr marL="2480170" indent="0">
              <a:buNone/>
              <a:defRPr sz="1700" b="1"/>
            </a:lvl6pPr>
            <a:lvl7pPr marL="2976204" indent="0">
              <a:buNone/>
              <a:defRPr sz="1700" b="1"/>
            </a:lvl7pPr>
            <a:lvl8pPr marL="3472237" indent="0">
              <a:buNone/>
              <a:defRPr sz="1700" b="1"/>
            </a:lvl8pPr>
            <a:lvl9pPr marL="396827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6" y="1739795"/>
            <a:ext cx="4445953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034" indent="0">
              <a:buNone/>
              <a:defRPr sz="2200" b="1"/>
            </a:lvl2pPr>
            <a:lvl3pPr marL="992064" indent="0">
              <a:buNone/>
              <a:defRPr sz="2000" b="1"/>
            </a:lvl3pPr>
            <a:lvl4pPr marL="1488100" indent="0">
              <a:buNone/>
              <a:defRPr sz="1700" b="1"/>
            </a:lvl4pPr>
            <a:lvl5pPr marL="1984135" indent="0">
              <a:buNone/>
              <a:defRPr sz="1700" b="1"/>
            </a:lvl5pPr>
            <a:lvl6pPr marL="2480170" indent="0">
              <a:buNone/>
              <a:defRPr sz="1700" b="1"/>
            </a:lvl6pPr>
            <a:lvl7pPr marL="2976204" indent="0">
              <a:buNone/>
              <a:defRPr sz="1700" b="1"/>
            </a:lvl7pPr>
            <a:lvl8pPr marL="3472237" indent="0">
              <a:buNone/>
              <a:defRPr sz="1700" b="1"/>
            </a:lvl8pPr>
            <a:lvl9pPr marL="396827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6" y="2464859"/>
            <a:ext cx="4445953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4/14/08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4/14/08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4/14/08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6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9"/>
            <a:ext cx="5622925" cy="663352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9"/>
            <a:ext cx="3309144" cy="5316539"/>
          </a:xfrm>
        </p:spPr>
        <p:txBody>
          <a:bodyPr/>
          <a:lstStyle>
            <a:lvl1pPr marL="0" indent="0">
              <a:buNone/>
              <a:defRPr sz="1400"/>
            </a:lvl1pPr>
            <a:lvl2pPr marL="496034" indent="0">
              <a:buNone/>
              <a:defRPr sz="1300"/>
            </a:lvl2pPr>
            <a:lvl3pPr marL="992064" indent="0">
              <a:buNone/>
              <a:defRPr sz="1100"/>
            </a:lvl3pPr>
            <a:lvl4pPr marL="1488100" indent="0">
              <a:buNone/>
              <a:defRPr sz="1000"/>
            </a:lvl4pPr>
            <a:lvl5pPr marL="1984135" indent="0">
              <a:buNone/>
              <a:defRPr sz="1000"/>
            </a:lvl5pPr>
            <a:lvl6pPr marL="2480170" indent="0">
              <a:buNone/>
              <a:defRPr sz="1000"/>
            </a:lvl6pPr>
            <a:lvl7pPr marL="2976204" indent="0">
              <a:buNone/>
              <a:defRPr sz="1000"/>
            </a:lvl7pPr>
            <a:lvl8pPr marL="3472237" indent="0">
              <a:buNone/>
              <a:defRPr sz="1000"/>
            </a:lvl8pPr>
            <a:lvl9pPr marL="39682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4/14/08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4/14/08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Building an Audio Preservation System at IU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4"/>
            <a:ext cx="6035040" cy="64230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9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496034" indent="0">
              <a:buNone/>
              <a:defRPr sz="3000"/>
            </a:lvl2pPr>
            <a:lvl3pPr marL="992064" indent="0">
              <a:buNone/>
              <a:defRPr sz="2600"/>
            </a:lvl3pPr>
            <a:lvl4pPr marL="1488100" indent="0">
              <a:buNone/>
              <a:defRPr sz="2200"/>
            </a:lvl4pPr>
            <a:lvl5pPr marL="1984135" indent="0">
              <a:buNone/>
              <a:defRPr sz="2200"/>
            </a:lvl5pPr>
            <a:lvl6pPr marL="2480170" indent="0">
              <a:buNone/>
              <a:defRPr sz="2200"/>
            </a:lvl6pPr>
            <a:lvl7pPr marL="2976204" indent="0">
              <a:buNone/>
              <a:defRPr sz="2200"/>
            </a:lvl7pPr>
            <a:lvl8pPr marL="3472237" indent="0">
              <a:buNone/>
              <a:defRPr sz="2200"/>
            </a:lvl8pPr>
            <a:lvl9pPr marL="3968271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8"/>
            <a:ext cx="6035040" cy="912176"/>
          </a:xfrm>
        </p:spPr>
        <p:txBody>
          <a:bodyPr/>
          <a:lstStyle>
            <a:lvl1pPr marL="0" indent="0">
              <a:buNone/>
              <a:defRPr sz="1400"/>
            </a:lvl1pPr>
            <a:lvl2pPr marL="496034" indent="0">
              <a:buNone/>
              <a:defRPr sz="1300"/>
            </a:lvl2pPr>
            <a:lvl3pPr marL="992064" indent="0">
              <a:buNone/>
              <a:defRPr sz="1100"/>
            </a:lvl3pPr>
            <a:lvl4pPr marL="1488100" indent="0">
              <a:buNone/>
              <a:defRPr sz="1000"/>
            </a:lvl4pPr>
            <a:lvl5pPr marL="1984135" indent="0">
              <a:buNone/>
              <a:defRPr sz="1000"/>
            </a:lvl5pPr>
            <a:lvl6pPr marL="2480170" indent="0">
              <a:buNone/>
              <a:defRPr sz="1000"/>
            </a:lvl6pPr>
            <a:lvl7pPr marL="2976204" indent="0">
              <a:buNone/>
              <a:defRPr sz="1000"/>
            </a:lvl7pPr>
            <a:lvl8pPr marL="3472237" indent="0">
              <a:buNone/>
              <a:defRPr sz="1000"/>
            </a:lvl8pPr>
            <a:lvl9pPr marL="39682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4/14/08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4/14/08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1075903"/>
            <a:ext cx="1955800" cy="5746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1075903"/>
            <a:ext cx="5699760" cy="57465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4/14/08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B0B2B4"/>
                </a:solidFill>
              </a:rPr>
              <a:t>Building an Audio Preservation System at IU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 userDrawn="1"/>
        </p:nvSpPr>
        <p:spPr bwMode="auto">
          <a:xfrm>
            <a:off x="0" y="3"/>
            <a:ext cx="10058400" cy="65777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9208" tIns="49603" rIns="99208" bIns="4960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754380" y="3625321"/>
            <a:ext cx="854614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9208" tIns="49603" rIns="99208" bIns="49603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1" y="6514784"/>
            <a:ext cx="10065385" cy="8636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9208" tIns="49603" rIns="99208" bIns="4960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46" descr="IUwide_ps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93674" y="6775662"/>
            <a:ext cx="2095500" cy="70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" y="2758126"/>
            <a:ext cx="9049068" cy="575734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501180" y="1899924"/>
            <a:ext cx="9049068" cy="879794"/>
          </a:xfrm>
        </p:spPr>
        <p:txBody>
          <a:bodyPr/>
          <a:lstStyle>
            <a:lvl1pPr algn="ctr"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920" y="4891935"/>
            <a:ext cx="9049068" cy="518160"/>
          </a:xfr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4/14/08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 userDrawn="1"/>
        </p:nvSpPr>
        <p:spPr bwMode="auto">
          <a:xfrm>
            <a:off x="0" y="0"/>
            <a:ext cx="10058400" cy="65777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/>
          <a:p>
            <a:endParaRPr lang="en-US" sz="2700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754380" y="3625321"/>
            <a:ext cx="854614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882" tIns="50941" rIns="101882" bIns="50941" anchor="ctr"/>
          <a:lstStyle/>
          <a:p>
            <a:endParaRPr lang="en-US" sz="2700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0" y="6514783"/>
            <a:ext cx="10065385" cy="8636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/>
          <a:p>
            <a:endParaRPr lang="en-US" sz="2700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pic>
        <p:nvPicPr>
          <p:cNvPr id="7" name="Picture 46" descr="IUwide_ps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74" y="6775662"/>
            <a:ext cx="2095500" cy="7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" y="2758123"/>
            <a:ext cx="9049068" cy="575733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501175" y="1899920"/>
            <a:ext cx="9049068" cy="879793"/>
          </a:xfrm>
        </p:spPr>
        <p:txBody>
          <a:bodyPr/>
          <a:lstStyle>
            <a:lvl1pPr algn="ctr">
              <a:defRPr sz="4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920" y="4891935"/>
            <a:ext cx="9049068" cy="518160"/>
          </a:xfrm>
        </p:spPr>
        <p:txBody>
          <a:bodyPr anchor="ctr"/>
          <a:lstStyle>
            <a:lvl1pPr algn="ctr">
              <a:defRPr sz="16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69A7876-5DCC-457E-B668-A740D621E525}" type="datetime4">
              <a:rPr lang="en-US">
                <a:solidFill>
                  <a:srgbClr val="FFFFFF"/>
                </a:solidFill>
              </a:rPr>
              <a:pPr>
                <a:defRPr/>
              </a:pPr>
              <a:t>May 17, 2013</a:t>
            </a:fld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63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03A87-FB75-4F58-A507-AA95CC9964D9}" type="datetime4">
              <a:rPr lang="en-US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22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BC10-673D-43A2-9865-FE82A0514869}" type="datetime4">
              <a:rPr lang="en-US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96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8147" y="2245360"/>
            <a:ext cx="3826033" cy="457708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1820" y="2245360"/>
            <a:ext cx="3827780" cy="457708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9E7E-EA80-4719-9026-9B99686D7980}" type="datetime4">
              <a:rPr lang="en-US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237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7C69F-835E-469F-ABCB-E3B23E520C52}" type="datetime4">
              <a:rPr lang="en-US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291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527D7-7702-4C2F-BD22-10DB3685ED46}" type="datetime4">
              <a:rPr lang="en-US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8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4/14/08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Building an Audio Preservation System at IU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A9B58-F76F-4D11-B95A-0DF4F2C1BD99}" type="datetime4">
              <a:rPr lang="en-US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C5345-EAB2-48B1-A61B-11DA84A131BF}" type="datetime4">
              <a:rPr lang="en-US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847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2C71C-EDD3-4A5A-8DDB-FEBA20AEAEED}" type="datetime4">
              <a:rPr lang="en-US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849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C47A9-12B6-45F4-BCDA-F75834C8A2F3}" type="datetime4">
              <a:rPr lang="en-US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52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1075902"/>
            <a:ext cx="1955800" cy="5746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1075902"/>
            <a:ext cx="5699760" cy="5746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2357E-4A29-41D6-8D78-C8E067F81342}" type="datetime4">
              <a:rPr lang="en-US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1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6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9"/>
            <a:ext cx="5622925" cy="663352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9"/>
            <a:ext cx="3309144" cy="5316539"/>
          </a:xfrm>
        </p:spPr>
        <p:txBody>
          <a:bodyPr/>
          <a:lstStyle>
            <a:lvl1pPr marL="0" indent="0">
              <a:buNone/>
              <a:defRPr sz="1400"/>
            </a:lvl1pPr>
            <a:lvl2pPr marL="495860" indent="0">
              <a:buNone/>
              <a:defRPr sz="1300"/>
            </a:lvl2pPr>
            <a:lvl3pPr marL="991716" indent="0">
              <a:buNone/>
              <a:defRPr sz="1100"/>
            </a:lvl3pPr>
            <a:lvl4pPr marL="1487578" indent="0">
              <a:buNone/>
              <a:defRPr sz="1000"/>
            </a:lvl4pPr>
            <a:lvl5pPr marL="1983440" indent="0">
              <a:buNone/>
              <a:defRPr sz="1000"/>
            </a:lvl5pPr>
            <a:lvl6pPr marL="2479301" indent="0">
              <a:buNone/>
              <a:defRPr sz="1000"/>
            </a:lvl6pPr>
            <a:lvl7pPr marL="2975159" indent="0">
              <a:buNone/>
              <a:defRPr sz="1000"/>
            </a:lvl7pPr>
            <a:lvl8pPr marL="3471018" indent="0">
              <a:buNone/>
              <a:defRPr sz="1000"/>
            </a:lvl8pPr>
            <a:lvl9pPr marL="396688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4/14/08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Building an Audio Preservation System at IU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4"/>
            <a:ext cx="6035040" cy="64230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9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495860" indent="0">
              <a:buNone/>
              <a:defRPr sz="3000"/>
            </a:lvl2pPr>
            <a:lvl3pPr marL="991716" indent="0">
              <a:buNone/>
              <a:defRPr sz="2600"/>
            </a:lvl3pPr>
            <a:lvl4pPr marL="1487578" indent="0">
              <a:buNone/>
              <a:defRPr sz="2200"/>
            </a:lvl4pPr>
            <a:lvl5pPr marL="1983440" indent="0">
              <a:buNone/>
              <a:defRPr sz="2200"/>
            </a:lvl5pPr>
            <a:lvl6pPr marL="2479301" indent="0">
              <a:buNone/>
              <a:defRPr sz="2200"/>
            </a:lvl6pPr>
            <a:lvl7pPr marL="2975159" indent="0">
              <a:buNone/>
              <a:defRPr sz="2200"/>
            </a:lvl7pPr>
            <a:lvl8pPr marL="3471018" indent="0">
              <a:buNone/>
              <a:defRPr sz="2200"/>
            </a:lvl8pPr>
            <a:lvl9pPr marL="3966880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8"/>
            <a:ext cx="6035040" cy="912176"/>
          </a:xfrm>
        </p:spPr>
        <p:txBody>
          <a:bodyPr/>
          <a:lstStyle>
            <a:lvl1pPr marL="0" indent="0">
              <a:buNone/>
              <a:defRPr sz="1400"/>
            </a:lvl1pPr>
            <a:lvl2pPr marL="495860" indent="0">
              <a:buNone/>
              <a:defRPr sz="1300"/>
            </a:lvl2pPr>
            <a:lvl3pPr marL="991716" indent="0">
              <a:buNone/>
              <a:defRPr sz="1100"/>
            </a:lvl3pPr>
            <a:lvl4pPr marL="1487578" indent="0">
              <a:buNone/>
              <a:defRPr sz="1000"/>
            </a:lvl4pPr>
            <a:lvl5pPr marL="1983440" indent="0">
              <a:buNone/>
              <a:defRPr sz="1000"/>
            </a:lvl5pPr>
            <a:lvl6pPr marL="2479301" indent="0">
              <a:buNone/>
              <a:defRPr sz="1000"/>
            </a:lvl6pPr>
            <a:lvl7pPr marL="2975159" indent="0">
              <a:buNone/>
              <a:defRPr sz="1000"/>
            </a:lvl7pPr>
            <a:lvl8pPr marL="3471018" indent="0">
              <a:buNone/>
              <a:defRPr sz="1000"/>
            </a:lvl8pPr>
            <a:lvl9pPr marL="396688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4/14/08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Building an Audio Preservation System at IU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4/14/08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Building an Audio Preservation System at IU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6745" y="1075901"/>
            <a:ext cx="891111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73" tIns="49585" rIns="99173" bIns="495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740" y="2418080"/>
            <a:ext cx="8912860" cy="440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73" tIns="49585" rIns="99173" bIns="49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1" y="7686041"/>
            <a:ext cx="10065385" cy="9355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9173" tIns="49585" rIns="99173" bIns="49585" anchor="ctr"/>
          <a:lstStyle/>
          <a:p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46720" y="7081520"/>
            <a:ext cx="176022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73" tIns="49585" rIns="99173" bIns="49585" numCol="1" anchor="t" anchorCtr="0" compatLnSpc="1">
            <a:prstTxWarp prst="textNoShape">
              <a:avLst/>
            </a:prstTxWarp>
          </a:bodyPr>
          <a:lstStyle>
            <a:lvl1pPr>
              <a:defRPr sz="1300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4/14/08</a:t>
            </a:r>
            <a:endParaRPr lang="en-US" sz="1400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" y="7081520"/>
            <a:ext cx="544830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73" tIns="49585" rIns="99173" bIns="49585" numCol="1" anchor="t" anchorCtr="0" compatLnSpc="1">
            <a:prstTxWarp prst="textNoShape">
              <a:avLst/>
            </a:prstTxWarp>
          </a:bodyPr>
          <a:lstStyle>
            <a:lvl1pPr>
              <a:defRPr sz="1300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Building an Audio Preservation System at IU</a:t>
            </a:r>
            <a:endParaRPr lang="en-US" sz="1400" dirty="0"/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1" y="0"/>
            <a:ext cx="10065385" cy="912179"/>
          </a:xfrm>
          <a:prstGeom prst="rect">
            <a:avLst/>
          </a:prstGeom>
          <a:solidFill>
            <a:srgbClr val="7D110C"/>
          </a:solidFill>
          <a:ln w="9525">
            <a:noFill/>
            <a:miter lim="800000"/>
            <a:headEnd/>
            <a:tailEnd/>
          </a:ln>
        </p:spPr>
        <p:txBody>
          <a:bodyPr wrap="none" lIns="99173" tIns="49585" rIns="99173" bIns="49585" anchor="ctr"/>
          <a:lstStyle/>
          <a:p>
            <a:endParaRPr lang="en-US"/>
          </a:p>
        </p:txBody>
      </p:sp>
      <p:pic>
        <p:nvPicPr>
          <p:cNvPr id="1032" name="Picture 33" descr="iuwide_psd_wh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105434" y="156529"/>
            <a:ext cx="1844040" cy="62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5pPr>
      <a:lvl6pPr marL="495860" algn="l" rtl="0" fontAlgn="base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6pPr>
      <a:lvl7pPr marL="991716" algn="l" rtl="0" fontAlgn="base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7pPr>
      <a:lvl8pPr marL="1487578" algn="l" rtl="0" fontAlgn="base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8pPr>
      <a:lvl9pPr marL="1983440" algn="l" rtl="0" fontAlgn="base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71895" indent="-371895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5772" indent="-30991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+mn-ea"/>
        </a:defRPr>
      </a:lvl2pPr>
      <a:lvl3pPr marL="1239651" indent="-24793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735510" indent="-247931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31369" indent="-247931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727230" indent="-24793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223091" indent="-24793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718950" indent="-24793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214809" indent="-24793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5860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1716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7578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3440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9301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5159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1018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6880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775" tIns="50888" rIns="101775" bIns="508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71"/>
            <a:ext cx="9052560" cy="5129425"/>
          </a:xfrm>
          <a:prstGeom prst="rect">
            <a:avLst/>
          </a:prstGeom>
        </p:spPr>
        <p:txBody>
          <a:bodyPr vert="horz" lIns="101775" tIns="50888" rIns="101775" bIns="508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775" tIns="50888" rIns="101775" bIns="50888" rtlCol="0" anchor="ctr"/>
          <a:lstStyle>
            <a:lvl1pPr algn="l" defTabSz="1017752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7985B-18C3-4FB9-859F-4B1D7E98B537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5/17/13</a:t>
            </a:fld>
            <a:endParaRPr lang="en-US" i="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775" tIns="50888" rIns="101775" bIns="50888" rtlCol="0" anchor="ctr"/>
          <a:lstStyle>
            <a:lvl1pPr algn="ctr" defTabSz="1017752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i="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775" tIns="50888" rIns="101775" bIns="50888" rtlCol="0" anchor="ctr"/>
          <a:lstStyle>
            <a:lvl1pPr algn="r" defTabSz="1017752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98B1F-1A0E-40FF-9E48-DBC08D948160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‹#›</a:t>
            </a:fld>
            <a:endParaRPr lang="en-US" i="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101775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657" indent="-381657" algn="l" defTabSz="101775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6922" indent="-318047" algn="l" defTabSz="101775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192" indent="-254439" algn="l" defTabSz="10177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067" indent="-254439" algn="l" defTabSz="101775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9943" indent="-254439" algn="l" defTabSz="101775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8820" indent="-254439" algn="l" defTabSz="10177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698" indent="-254439" algn="l" defTabSz="10177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573" indent="-254439" algn="l" defTabSz="10177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5447" indent="-254439" algn="l" defTabSz="10177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77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79" algn="l" defTabSz="10177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752" algn="l" defTabSz="10177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630" algn="l" defTabSz="10177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505" algn="l" defTabSz="10177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384" algn="l" defTabSz="10177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257" algn="l" defTabSz="10177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2135" algn="l" defTabSz="10177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010" algn="l" defTabSz="10177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6745" y="1075901"/>
            <a:ext cx="891111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73" tIns="49585" rIns="99173" bIns="495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740" y="2418080"/>
            <a:ext cx="8912860" cy="440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73" tIns="49585" rIns="99173" bIns="49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1" y="7686041"/>
            <a:ext cx="10065385" cy="9355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9173" tIns="49585" rIns="99173" bIns="49585" anchor="ctr"/>
          <a:lstStyle/>
          <a:p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46720" y="7081520"/>
            <a:ext cx="176022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73" tIns="49585" rIns="99173" bIns="49585" numCol="1" anchor="t" anchorCtr="0" compatLnSpc="1">
            <a:prstTxWarp prst="textNoShape">
              <a:avLst/>
            </a:prstTxWarp>
          </a:bodyPr>
          <a:lstStyle>
            <a:lvl1pPr>
              <a:defRPr sz="1300" i="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4/14/08</a:t>
            </a:r>
            <a:endParaRPr lang="en-US" sz="1400" dirty="0">
              <a:solidFill>
                <a:srgbClr val="B0B2B4"/>
              </a:solidFill>
              <a:cs typeface="ＭＳ Ｐゴシック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" y="7081520"/>
            <a:ext cx="544830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73" tIns="49585" rIns="99173" bIns="49585" numCol="1" anchor="t" anchorCtr="0" compatLnSpc="1">
            <a:prstTxWarp prst="textNoShape">
              <a:avLst/>
            </a:prstTxWarp>
          </a:bodyPr>
          <a:lstStyle>
            <a:lvl1pPr>
              <a:defRPr sz="1300" i="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rgbClr val="B0B2B4"/>
                </a:solidFill>
                <a:cs typeface="ＭＳ Ｐゴシック"/>
              </a:rPr>
              <a:t>Building an Audio Preservation System at IU</a:t>
            </a:r>
            <a:endParaRPr lang="en-US" sz="1400" dirty="0">
              <a:solidFill>
                <a:srgbClr val="B0B2B4"/>
              </a:solidFill>
              <a:cs typeface="ＭＳ Ｐゴシック"/>
            </a:endParaRPr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1" y="0"/>
            <a:ext cx="10065385" cy="912179"/>
          </a:xfrm>
          <a:prstGeom prst="rect">
            <a:avLst/>
          </a:prstGeom>
          <a:solidFill>
            <a:srgbClr val="7D110C"/>
          </a:solidFill>
          <a:ln w="9525">
            <a:noFill/>
            <a:miter lim="800000"/>
            <a:headEnd/>
            <a:tailEnd/>
          </a:ln>
        </p:spPr>
        <p:txBody>
          <a:bodyPr wrap="none" lIns="99173" tIns="49585" rIns="99173" bIns="49585" anchor="ctr"/>
          <a:lstStyle/>
          <a:p>
            <a:endParaRPr lang="en-US">
              <a:solidFill>
                <a:srgbClr val="000000"/>
              </a:solidFill>
              <a:cs typeface="ＭＳ Ｐゴシック"/>
            </a:endParaRPr>
          </a:p>
        </p:txBody>
      </p:sp>
      <p:pic>
        <p:nvPicPr>
          <p:cNvPr id="1032" name="Picture 33" descr="iuwide_psd_wh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105434" y="156529"/>
            <a:ext cx="1844040" cy="62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433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5pPr>
      <a:lvl6pPr marL="495860" algn="l" rtl="0" fontAlgn="base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6pPr>
      <a:lvl7pPr marL="991716" algn="l" rtl="0" fontAlgn="base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7pPr>
      <a:lvl8pPr marL="1487578" algn="l" rtl="0" fontAlgn="base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8pPr>
      <a:lvl9pPr marL="1983440" algn="l" rtl="0" fontAlgn="base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71895" indent="-371895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5772" indent="-30991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+mn-ea"/>
        </a:defRPr>
      </a:lvl2pPr>
      <a:lvl3pPr marL="1239651" indent="-24793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735510" indent="-247931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31369" indent="-247931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727230" indent="-24793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223091" indent="-24793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718950" indent="-24793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214809" indent="-24793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5860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1716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7578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3440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9301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5159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1018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6880" algn="l" defTabSz="4958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311256"/>
            <a:ext cx="905256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1813560"/>
            <a:ext cx="905256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7077922"/>
            <a:ext cx="234696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endParaRPr lang="en-US" i="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77922"/>
            <a:ext cx="318516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  <a:ea typeface="+mn-ea"/>
              </a:defRPr>
            </a:lvl1pPr>
          </a:lstStyle>
          <a:p>
            <a:pPr algn="ctr" eaLnBrk="1" hangingPunct="1">
              <a:defRPr/>
            </a:pPr>
            <a:endParaRPr lang="en-US" i="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77922"/>
            <a:ext cx="234696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Arial" charset="0"/>
              </a:defRPr>
            </a:lvl1pPr>
          </a:lstStyle>
          <a:p>
            <a:pPr eaLnBrk="1" hangingPunct="1"/>
            <a:fld id="{ADC44B26-80AE-2944-BC10-DEFE7037B98E}" type="slidenum">
              <a:rPr lang="en-US" i="0" smtClean="0">
                <a:solidFill>
                  <a:srgbClr val="000000"/>
                </a:solidFill>
                <a:ea typeface="ＭＳ Ｐゴシック" charset="0"/>
              </a:rPr>
              <a:pPr eaLnBrk="1" hangingPunct="1"/>
              <a:t>‹#›</a:t>
            </a:fld>
            <a:endParaRPr lang="en-US" i="0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Arial" charset="0"/>
          <a:cs typeface="+mn-cs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Arial" charset="0"/>
          <a:cs typeface="+mn-cs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Arial" charset="0"/>
          <a:cs typeface="+mn-cs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6745" y="1075901"/>
            <a:ext cx="891111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08" tIns="49603" rIns="99208" bIns="49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740" y="2418080"/>
            <a:ext cx="8912860" cy="440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08" tIns="49603" rIns="99208" bIns="49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1" y="7686041"/>
            <a:ext cx="10065385" cy="9355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9208" tIns="49603" rIns="99208" bIns="4960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46720" y="7081520"/>
            <a:ext cx="176022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08" tIns="49603" rIns="99208" bIns="49603" numCol="1" anchor="t" anchorCtr="0" compatLnSpc="1">
            <a:prstTxWarp prst="textNoShape">
              <a:avLst/>
            </a:prstTxWarp>
          </a:bodyPr>
          <a:lstStyle>
            <a:lvl1pPr>
              <a:defRPr sz="1300" i="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rgbClr val="B0B2B4"/>
                </a:solidFill>
              </a:rPr>
              <a:t>4/14/08</a:t>
            </a:r>
            <a:endParaRPr lang="en-US" sz="1400" dirty="0">
              <a:solidFill>
                <a:srgbClr val="B0B2B4"/>
              </a:solidFill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" y="7081520"/>
            <a:ext cx="5448300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08" tIns="49603" rIns="99208" bIns="49603" numCol="1" anchor="t" anchorCtr="0" compatLnSpc="1">
            <a:prstTxWarp prst="textNoShape">
              <a:avLst/>
            </a:prstTxWarp>
          </a:bodyPr>
          <a:lstStyle>
            <a:lvl1pPr>
              <a:defRPr sz="1300" i="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rgbClr val="B0B2B4"/>
                </a:solidFill>
              </a:rPr>
              <a:t>Building an Audio Preservation System at IU</a:t>
            </a:r>
            <a:endParaRPr lang="en-US" sz="1400" dirty="0">
              <a:solidFill>
                <a:srgbClr val="B0B2B4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1" y="0"/>
            <a:ext cx="10065385" cy="912179"/>
          </a:xfrm>
          <a:prstGeom prst="rect">
            <a:avLst/>
          </a:prstGeom>
          <a:solidFill>
            <a:srgbClr val="7D110C"/>
          </a:solidFill>
          <a:ln w="9525">
            <a:noFill/>
            <a:miter lim="800000"/>
            <a:headEnd/>
            <a:tailEnd/>
          </a:ln>
        </p:spPr>
        <p:txBody>
          <a:bodyPr wrap="none" lIns="99208" tIns="49603" rIns="99208" bIns="4960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2" name="Picture 33" descr="iuwide_psd_wh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105434" y="156529"/>
            <a:ext cx="1844040" cy="62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5pPr>
      <a:lvl6pPr marL="496034" algn="l" rtl="0" fontAlgn="base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6pPr>
      <a:lvl7pPr marL="992064" algn="l" rtl="0" fontAlgn="base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7pPr>
      <a:lvl8pPr marL="1488100" algn="l" rtl="0" fontAlgn="base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8pPr>
      <a:lvl9pPr marL="1984135" algn="l" rtl="0" fontAlgn="base">
        <a:spcBef>
          <a:spcPct val="0"/>
        </a:spcBef>
        <a:spcAft>
          <a:spcPct val="0"/>
        </a:spcAft>
        <a:defRPr sz="37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72026" indent="-372026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6055" indent="-310019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+mn-ea"/>
        </a:defRPr>
      </a:lvl2pPr>
      <a:lvl3pPr marL="1240086" indent="-248018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736119" indent="-24801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32152" indent="-248018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728186" indent="-248018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224221" indent="-248018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720254" indent="-248018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216288" indent="-248018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96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034" algn="l" defTabSz="496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064" algn="l" defTabSz="496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100" algn="l" defTabSz="496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135" algn="l" defTabSz="496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0170" algn="l" defTabSz="496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6204" algn="l" defTabSz="496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237" algn="l" defTabSz="496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8271" algn="l" defTabSz="496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1" y="1075902"/>
            <a:ext cx="782145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8147" y="2245360"/>
            <a:ext cx="7821453" cy="457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11"/>
          <p:cNvSpPr>
            <a:spLocks noChangeArrowheads="1"/>
          </p:cNvSpPr>
          <p:nvPr userDrawn="1"/>
        </p:nvSpPr>
        <p:spPr bwMode="auto">
          <a:xfrm>
            <a:off x="0" y="7686040"/>
            <a:ext cx="10065385" cy="9355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/>
          <a:p>
            <a:endParaRPr lang="en-US" sz="2700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46720" y="7081520"/>
            <a:ext cx="1760220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300" i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2AC4F0B-807C-4301-82A2-867BFFABD3CF}" type="datetime4">
              <a:rPr lang="en-US">
                <a:solidFill>
                  <a:srgbClr val="B0B2B4"/>
                </a:solidFill>
                <a:ea typeface="ＭＳ Ｐゴシック" pitchFamily="1" charset="-128"/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" y="7081520"/>
            <a:ext cx="5448300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300" i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B0B2B4"/>
                </a:solidFill>
                <a:ea typeface="ＭＳ Ｐゴシック" pitchFamily="1" charset="-128"/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31" name="Rectangle 29"/>
          <p:cNvSpPr>
            <a:spLocks noChangeArrowheads="1"/>
          </p:cNvSpPr>
          <p:nvPr userDrawn="1"/>
        </p:nvSpPr>
        <p:spPr bwMode="auto">
          <a:xfrm>
            <a:off x="0" y="1"/>
            <a:ext cx="10065385" cy="912178"/>
          </a:xfrm>
          <a:prstGeom prst="rect">
            <a:avLst/>
          </a:prstGeom>
          <a:solidFill>
            <a:srgbClr val="7D11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/>
          <a:p>
            <a:endParaRPr lang="en-US" sz="2700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pic>
        <p:nvPicPr>
          <p:cNvPr id="1032" name="Picture 33" descr="iuwide_psd_wh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34" y="156529"/>
            <a:ext cx="184404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9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Arial" charset="0"/>
          <a:ea typeface="ＭＳ Ｐゴシック" pitchFamily="1" charset="-128"/>
        </a:defRPr>
      </a:lvl5pPr>
      <a:lvl6pPr marL="509412" algn="l" rtl="0" fontAlgn="base"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1018824" algn="l" rtl="0" fontAlgn="base"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528237" algn="l" rtl="0" fontAlgn="base"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2037649" algn="l" rtl="0" fontAlgn="base"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icasey\Desktop\priorit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1002"/>
            <a:ext cx="8382000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52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3101340" y="259080"/>
            <a:ext cx="3101340" cy="1122680"/>
          </a:xfrm>
          <a:prstGeom prst="roundRect">
            <a:avLst>
              <a:gd name="adj" fmla="val 16667"/>
            </a:avLst>
          </a:prstGeom>
          <a:solidFill>
            <a:srgbClr val="7777A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1870" tIns="50935" rIns="101870" bIns="50935" anchor="ctr"/>
          <a:lstStyle/>
          <a:p>
            <a:pPr algn="ctr" eaLnBrk="1" hangingPunct="1"/>
            <a:r>
              <a:rPr lang="en-US" sz="2000" i="0">
                <a:solidFill>
                  <a:srgbClr val="000000"/>
                </a:solidFill>
                <a:latin typeface="Georgia" charset="0"/>
                <a:ea typeface="ＭＳ Ｐゴシック" charset="0"/>
              </a:rPr>
              <a:t>Data Collection</a:t>
            </a: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502920" y="1381760"/>
            <a:ext cx="2263140" cy="138176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1870" tIns="50935" rIns="101870" bIns="50935" anchor="ctr"/>
          <a:lstStyle/>
          <a:p>
            <a:pPr algn="ctr" eaLnBrk="1" hangingPunct="1"/>
            <a:r>
              <a:rPr lang="en-US" sz="2000" i="0" dirty="0">
                <a:solidFill>
                  <a:srgbClr val="000000"/>
                </a:solidFill>
                <a:latin typeface="Georgia" charset="0"/>
                <a:ea typeface="ＭＳ Ｐゴシック" charset="0"/>
              </a:rPr>
              <a:t>Research </a:t>
            </a:r>
            <a:r>
              <a:rPr lang="en-US" sz="2000" i="0" dirty="0" smtClean="0">
                <a:solidFill>
                  <a:srgbClr val="000000"/>
                </a:solidFill>
                <a:latin typeface="Georgia" charset="0"/>
                <a:ea typeface="ＭＳ Ｐゴシック" charset="0"/>
              </a:rPr>
              <a:t>Value</a:t>
            </a:r>
          </a:p>
          <a:p>
            <a:pPr algn="ctr" eaLnBrk="1" hangingPunct="1"/>
            <a:r>
              <a:rPr lang="en-US" sz="2000" i="0" dirty="0" smtClean="0">
                <a:solidFill>
                  <a:srgbClr val="000000"/>
                </a:solidFill>
                <a:latin typeface="Georgia" charset="0"/>
                <a:ea typeface="ＭＳ Ｐゴシック" charset="0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eorgia" charset="0"/>
                <a:ea typeface="ＭＳ Ｐゴシック" charset="0"/>
              </a:rPr>
              <a:t>Score</a:t>
            </a: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6537960" y="1381760"/>
            <a:ext cx="2430780" cy="138176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1870" tIns="50935" rIns="101870" bIns="50935" anchor="ctr"/>
          <a:lstStyle/>
          <a:p>
            <a:pPr algn="ctr" eaLnBrk="1" hangingPunct="1"/>
            <a:r>
              <a:rPr lang="en-US" sz="2000" i="0" dirty="0">
                <a:solidFill>
                  <a:srgbClr val="000000"/>
                </a:solidFill>
                <a:latin typeface="Georgia" charset="0"/>
                <a:ea typeface="ＭＳ Ｐゴシック" charset="0"/>
              </a:rPr>
              <a:t>Condition/</a:t>
            </a:r>
            <a:r>
              <a:rPr lang="en-US" sz="2000" i="0" dirty="0" smtClean="0">
                <a:solidFill>
                  <a:srgbClr val="000000"/>
                </a:solidFill>
                <a:latin typeface="Georgia" charset="0"/>
                <a:ea typeface="ＭＳ Ｐゴシック" charset="0"/>
              </a:rPr>
              <a:t>Risk</a:t>
            </a:r>
            <a:endParaRPr lang="en-US" sz="2000" i="0" dirty="0">
              <a:solidFill>
                <a:srgbClr val="000000"/>
              </a:solidFill>
              <a:latin typeface="Georgia" charset="0"/>
              <a:ea typeface="ＭＳ Ｐゴシック" charset="0"/>
            </a:endParaRPr>
          </a:p>
          <a:p>
            <a:pPr algn="ctr" eaLnBrk="1" hangingPunct="1"/>
            <a:r>
              <a:rPr lang="en-US" sz="2000" i="0" dirty="0">
                <a:solidFill>
                  <a:srgbClr val="000000"/>
                </a:solidFill>
                <a:latin typeface="Georgia" charset="0"/>
                <a:ea typeface="ＭＳ Ｐゴシック" charset="0"/>
              </a:rPr>
              <a:t>Score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3017520" y="2590800"/>
            <a:ext cx="3185160" cy="16408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1870" tIns="50935" rIns="101870" bIns="50935" anchor="ctr"/>
          <a:lstStyle/>
          <a:p>
            <a:pPr algn="ctr" eaLnBrk="1" hangingPunct="1"/>
            <a:endParaRPr lang="en-US" sz="2000" i="0" dirty="0">
              <a:solidFill>
                <a:srgbClr val="000000"/>
              </a:solidFill>
              <a:latin typeface="Georgia" charset="0"/>
              <a:ea typeface="ＭＳ Ｐゴシック" charset="0"/>
            </a:endParaRPr>
          </a:p>
          <a:p>
            <a:pPr algn="ctr" eaLnBrk="1" hangingPunct="1"/>
            <a:r>
              <a:rPr lang="en-US" sz="2000" i="0" dirty="0" smtClean="0">
                <a:solidFill>
                  <a:srgbClr val="000000"/>
                </a:solidFill>
                <a:latin typeface="Georgia" charset="0"/>
                <a:ea typeface="ＭＳ Ｐゴシック" charset="0"/>
              </a:rPr>
              <a:t>Combined Score</a:t>
            </a:r>
            <a:endParaRPr lang="en-US" sz="2000" i="0" dirty="0">
              <a:solidFill>
                <a:srgbClr val="000000"/>
              </a:solidFill>
              <a:latin typeface="Georgia" charset="0"/>
              <a:ea typeface="ＭＳ Ｐゴシック" charset="0"/>
            </a:endParaRPr>
          </a:p>
          <a:p>
            <a:pPr algn="ctr" eaLnBrk="1" hangingPunct="1"/>
            <a:endParaRPr lang="en-US" sz="1000" i="0" dirty="0">
              <a:solidFill>
                <a:srgbClr val="000000"/>
              </a:solidFill>
              <a:latin typeface="Georgia" charset="0"/>
              <a:ea typeface="ＭＳ Ｐゴシック" charset="0"/>
            </a:endParaRPr>
          </a:p>
          <a:p>
            <a:pPr algn="ctr" eaLnBrk="1" hangingPunct="1"/>
            <a:r>
              <a:rPr lang="en-US" sz="2000" i="0" dirty="0">
                <a:solidFill>
                  <a:srgbClr val="000000"/>
                </a:solidFill>
                <a:latin typeface="Georgia" charset="0"/>
                <a:ea typeface="ＭＳ Ｐゴシック" charset="0"/>
              </a:rPr>
              <a:t>Collection Ranking </a:t>
            </a:r>
          </a:p>
          <a:p>
            <a:pPr algn="ctr" eaLnBrk="1" hangingPunct="1"/>
            <a:endParaRPr lang="en-US" sz="2000" i="0" dirty="0">
              <a:solidFill>
                <a:srgbClr val="000000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3352800" y="4922520"/>
            <a:ext cx="2598420" cy="1036320"/>
          </a:xfrm>
          <a:prstGeom prst="roundRect">
            <a:avLst>
              <a:gd name="adj" fmla="val 16667"/>
            </a:avLst>
          </a:prstGeom>
          <a:solidFill>
            <a:srgbClr val="B03A7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1870" tIns="50935" rIns="101870" bIns="50935" anchor="ctr"/>
          <a:lstStyle/>
          <a:p>
            <a:pPr algn="ctr" eaLnBrk="1" hangingPunct="1"/>
            <a:r>
              <a:rPr lang="en-US" sz="2000" i="0">
                <a:solidFill>
                  <a:srgbClr val="000000"/>
                </a:solidFill>
                <a:latin typeface="Georgia" charset="0"/>
                <a:ea typeface="ＭＳ Ｐゴシック" charset="0"/>
              </a:rPr>
              <a:t>Curatorial Review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3048000" y="6390640"/>
            <a:ext cx="3352800" cy="1153160"/>
          </a:xfrm>
          <a:prstGeom prst="roundRect">
            <a:avLst>
              <a:gd name="adj" fmla="val 16667"/>
            </a:avLst>
          </a:prstGeom>
          <a:solidFill>
            <a:srgbClr val="B03A7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1870" tIns="50935" rIns="101870" bIns="50935" anchor="ctr"/>
          <a:lstStyle/>
          <a:p>
            <a:pPr algn="ctr" eaLnBrk="1" hangingPunct="1"/>
            <a:r>
              <a:rPr lang="en-US" sz="2000" i="0" dirty="0" smtClean="0">
                <a:solidFill>
                  <a:srgbClr val="000000"/>
                </a:solidFill>
                <a:latin typeface="Georgia" charset="0"/>
                <a:ea typeface="ＭＳ Ｐゴシック" charset="0"/>
              </a:rPr>
              <a:t>Prioritization </a:t>
            </a:r>
          </a:p>
          <a:p>
            <a:pPr algn="ctr" eaLnBrk="1" hangingPunct="1"/>
            <a:r>
              <a:rPr lang="en-US" sz="2000" i="0" dirty="0" smtClean="0">
                <a:solidFill>
                  <a:srgbClr val="000000"/>
                </a:solidFill>
                <a:latin typeface="Georgia" charset="0"/>
                <a:ea typeface="ＭＳ Ｐゴシック" charset="0"/>
              </a:rPr>
              <a:t>Ranking</a:t>
            </a:r>
            <a:endParaRPr lang="en-US" sz="2000" i="0" dirty="0">
              <a:solidFill>
                <a:srgbClr val="000000"/>
              </a:solidFill>
              <a:latin typeface="Georgia" charset="0"/>
              <a:ea typeface="ＭＳ Ｐゴシック" charset="0"/>
            </a:endParaRPr>
          </a:p>
        </p:txBody>
      </p:sp>
      <p:cxnSp>
        <p:nvCxnSpPr>
          <p:cNvPr id="50196" name="AutoShape 20"/>
          <p:cNvCxnSpPr>
            <a:cxnSpLocks noChangeShapeType="1"/>
            <a:endCxn id="50184" idx="2"/>
          </p:cNvCxnSpPr>
          <p:nvPr/>
        </p:nvCxnSpPr>
        <p:spPr bwMode="auto">
          <a:xfrm>
            <a:off x="4693920" y="1381760"/>
            <a:ext cx="1844040" cy="69088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7" name="AutoShape 21"/>
          <p:cNvCxnSpPr>
            <a:cxnSpLocks noChangeShapeType="1"/>
          </p:cNvCxnSpPr>
          <p:nvPr/>
        </p:nvCxnSpPr>
        <p:spPr bwMode="auto">
          <a:xfrm flipH="1">
            <a:off x="2766060" y="1381760"/>
            <a:ext cx="1927860" cy="60452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03" name="AutoShape 27"/>
          <p:cNvCxnSpPr>
            <a:cxnSpLocks noChangeShapeType="1"/>
            <a:stCxn id="50182" idx="4"/>
          </p:cNvCxnSpPr>
          <p:nvPr/>
        </p:nvCxnSpPr>
        <p:spPr bwMode="auto">
          <a:xfrm>
            <a:off x="1634490" y="2763520"/>
            <a:ext cx="1383030" cy="60452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04" name="AutoShape 28"/>
          <p:cNvCxnSpPr>
            <a:cxnSpLocks noChangeShapeType="1"/>
            <a:stCxn id="50184" idx="4"/>
          </p:cNvCxnSpPr>
          <p:nvPr/>
        </p:nvCxnSpPr>
        <p:spPr bwMode="auto">
          <a:xfrm flipH="1">
            <a:off x="6202680" y="2763520"/>
            <a:ext cx="1550670" cy="60452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05" name="AutoShape 29"/>
          <p:cNvCxnSpPr>
            <a:cxnSpLocks noChangeShapeType="1"/>
          </p:cNvCxnSpPr>
          <p:nvPr/>
        </p:nvCxnSpPr>
        <p:spPr bwMode="auto">
          <a:xfrm>
            <a:off x="4693921" y="4231640"/>
            <a:ext cx="1747" cy="69088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06" name="AutoShape 30"/>
          <p:cNvCxnSpPr>
            <a:cxnSpLocks noChangeShapeType="1"/>
          </p:cNvCxnSpPr>
          <p:nvPr/>
        </p:nvCxnSpPr>
        <p:spPr bwMode="auto">
          <a:xfrm>
            <a:off x="4693920" y="5958840"/>
            <a:ext cx="0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879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4" grpId="0" animBg="1"/>
      <p:bldP spid="50186" grpId="0" animBg="1"/>
      <p:bldP spid="50190" grpId="0" animBg="1"/>
      <p:bldP spid="501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900" dirty="0" smtClean="0">
                <a:latin typeface="Calibri" pitchFamily="34" charset="0"/>
              </a:rPr>
              <a:t>Research Value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1300" b="1" dirty="0" smtClean="0"/>
          </a:p>
          <a:p>
            <a:pPr algn="ctr">
              <a:buFontTx/>
              <a:buNone/>
            </a:pPr>
            <a:r>
              <a:rPr lang="en-US" sz="3200" dirty="0" smtClean="0">
                <a:latin typeface="Calibri" pitchFamily="34" charset="0"/>
              </a:rPr>
              <a:t>Value of media collections</a:t>
            </a:r>
          </a:p>
          <a:p>
            <a:pPr algn="ctr">
              <a:buFontTx/>
              <a:buNone/>
            </a:pPr>
            <a:endParaRPr lang="en-US" sz="1400" b="1" dirty="0" smtClean="0"/>
          </a:p>
          <a:p>
            <a:r>
              <a:rPr lang="en-US" dirty="0" smtClean="0">
                <a:latin typeface="Calibri" pitchFamily="34" charset="0"/>
              </a:rPr>
              <a:t>Research value</a:t>
            </a:r>
          </a:p>
          <a:p>
            <a:r>
              <a:rPr lang="en-US" dirty="0" smtClean="0">
                <a:latin typeface="Calibri" pitchFamily="34" charset="0"/>
              </a:rPr>
              <a:t>Instructional value</a:t>
            </a:r>
          </a:p>
          <a:p>
            <a:r>
              <a:rPr lang="en-US" dirty="0" smtClean="0">
                <a:latin typeface="Calibri" pitchFamily="34" charset="0"/>
              </a:rPr>
              <a:t>Experiential value</a:t>
            </a:r>
          </a:p>
          <a:p>
            <a:r>
              <a:rPr lang="en-US" dirty="0" smtClean="0">
                <a:latin typeface="Calibri" pitchFamily="34" charset="0"/>
              </a:rPr>
              <a:t>Production value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Value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 err="1" smtClean="0"/>
              <a:t>MediaRIVERS</a:t>
            </a:r>
            <a:endParaRPr lang="en-US" sz="3200" dirty="0" smtClean="0"/>
          </a:p>
          <a:p>
            <a:r>
              <a:rPr lang="en-US" dirty="0" smtClean="0"/>
              <a:t>Media </a:t>
            </a:r>
            <a:r>
              <a:rPr lang="en-US" b="1" dirty="0" smtClean="0"/>
              <a:t>R</a:t>
            </a:r>
            <a:r>
              <a:rPr lang="en-US" dirty="0" smtClean="0"/>
              <a:t>esearch and </a:t>
            </a:r>
            <a:r>
              <a:rPr lang="en-US" b="1" dirty="0" smtClean="0"/>
              <a:t>I</a:t>
            </a:r>
            <a:r>
              <a:rPr lang="en-US" dirty="0" smtClean="0"/>
              <a:t>nstructional </a:t>
            </a:r>
            <a:r>
              <a:rPr lang="en-US" b="1" dirty="0" smtClean="0"/>
              <a:t>V</a:t>
            </a:r>
            <a:r>
              <a:rPr lang="en-US" dirty="0" smtClean="0"/>
              <a:t>alue </a:t>
            </a:r>
            <a:r>
              <a:rPr lang="en-US" b="1" dirty="0" smtClean="0"/>
              <a:t>E</a:t>
            </a:r>
            <a:r>
              <a:rPr lang="en-US" dirty="0" smtClean="0"/>
              <a:t>valuation and </a:t>
            </a:r>
            <a:r>
              <a:rPr lang="en-US" b="1" dirty="0" smtClean="0"/>
              <a:t>R</a:t>
            </a:r>
            <a:r>
              <a:rPr lang="en-US" dirty="0" smtClean="0"/>
              <a:t>anking </a:t>
            </a:r>
            <a:r>
              <a:rPr lang="en-US" b="1" dirty="0" smtClean="0"/>
              <a:t>S</a:t>
            </a:r>
            <a:r>
              <a:rPr lang="en-US" dirty="0" smtClean="0"/>
              <a:t>ystem</a:t>
            </a:r>
          </a:p>
          <a:p>
            <a:r>
              <a:rPr lang="en-US" dirty="0" smtClean="0"/>
              <a:t>Developed by NEH-funded Sound Directions Project and MPI</a:t>
            </a:r>
          </a:p>
          <a:p>
            <a:r>
              <a:rPr lang="en-US" dirty="0" smtClean="0"/>
              <a:t>Campus stakeholder group: Music Library, University Archives, Lilly Library, Archives of Traditional Music, AAAMC, Digital Library Program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548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Value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 err="1" smtClean="0"/>
              <a:t>MediaRIVERS</a:t>
            </a:r>
            <a:endParaRPr lang="en-US" sz="3200" dirty="0" smtClean="0"/>
          </a:p>
          <a:p>
            <a:r>
              <a:rPr lang="en-US" dirty="0" smtClean="0"/>
              <a:t>Points-based scoring system</a:t>
            </a:r>
          </a:p>
          <a:p>
            <a:r>
              <a:rPr lang="en-US" dirty="0" smtClean="0"/>
              <a:t>Benefits from curatorial-level knowledge and expertise</a:t>
            </a:r>
          </a:p>
          <a:p>
            <a:r>
              <a:rPr lang="en-US" dirty="0" smtClean="0"/>
              <a:t>Software development begins June with AVPS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548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MediaRIVERS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 smtClean="0"/>
              <a:t>Manuscripts antecedents</a:t>
            </a:r>
          </a:p>
          <a:p>
            <a:r>
              <a:rPr lang="en-US" dirty="0"/>
              <a:t>Historical Society of Pennsylvania</a:t>
            </a:r>
          </a:p>
          <a:p>
            <a:r>
              <a:rPr lang="en-US" dirty="0"/>
              <a:t>Philadelphia Area Consortium of Special Collections Libraries </a:t>
            </a:r>
          </a:p>
          <a:p>
            <a:r>
              <a:rPr lang="en-US" dirty="0"/>
              <a:t>Columbia University</a:t>
            </a:r>
          </a:p>
          <a:p>
            <a:r>
              <a:rPr lang="en-US" dirty="0"/>
              <a:t>University of </a:t>
            </a:r>
            <a:r>
              <a:rPr lang="en-US" dirty="0" smtClean="0"/>
              <a:t>Virginia</a:t>
            </a:r>
          </a:p>
          <a:p>
            <a:r>
              <a:rPr lang="en-US" dirty="0" smtClean="0"/>
              <a:t>Mellon-funded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5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900" dirty="0" smtClean="0">
                <a:latin typeface="Calibri" pitchFamily="34" charset="0"/>
              </a:rPr>
              <a:t>Condition/risk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18080"/>
            <a:ext cx="9042400" cy="4404360"/>
          </a:xfrm>
        </p:spPr>
        <p:txBody>
          <a:bodyPr/>
          <a:lstStyle/>
          <a:p>
            <a:pPr algn="ctr">
              <a:buFontTx/>
              <a:buNone/>
            </a:pPr>
            <a:endParaRPr lang="en-US" sz="1300" b="1" dirty="0" smtClean="0"/>
          </a:p>
          <a:p>
            <a:pPr algn="ctr">
              <a:buFontTx/>
              <a:buNone/>
            </a:pPr>
            <a:endParaRPr lang="en-US" sz="1400" b="1" dirty="0" smtClean="0"/>
          </a:p>
          <a:p>
            <a:r>
              <a:rPr lang="en-US" dirty="0" smtClean="0">
                <a:latin typeface="Calibri" pitchFamily="34" charset="0"/>
              </a:rPr>
              <a:t>Preservation issues--degradation</a:t>
            </a:r>
          </a:p>
          <a:p>
            <a:r>
              <a:rPr lang="en-US" dirty="0" smtClean="0">
                <a:latin typeface="Calibri" pitchFamily="34" charset="0"/>
              </a:rPr>
              <a:t>Condition</a:t>
            </a:r>
          </a:p>
          <a:p>
            <a:r>
              <a:rPr lang="en-US" dirty="0" smtClean="0">
                <a:latin typeface="Calibri" pitchFamily="34" charset="0"/>
              </a:rPr>
              <a:t>Obsolescence</a:t>
            </a:r>
          </a:p>
          <a:p>
            <a:r>
              <a:rPr lang="en-US" dirty="0" smtClean="0">
                <a:latin typeface="Calibri" pitchFamily="34" charset="0"/>
              </a:rPr>
              <a:t>Characteristics that impact risk</a:t>
            </a:r>
          </a:p>
          <a:p>
            <a:endParaRPr lang="en-US" sz="2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err="1" smtClean="0"/>
              <a:t>MediaSCORE</a:t>
            </a:r>
            <a:endParaRPr lang="en-US" sz="39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63520"/>
            <a:ext cx="9118600" cy="4404360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Media </a:t>
            </a:r>
            <a:r>
              <a:rPr lang="en-US" b="1" dirty="0" smtClean="0"/>
              <a:t>S</a:t>
            </a:r>
            <a:r>
              <a:rPr lang="en-US" dirty="0" smtClean="0"/>
              <a:t>election: </a:t>
            </a:r>
            <a:r>
              <a:rPr lang="en-US" b="1" dirty="0" smtClean="0"/>
              <a:t>C</a:t>
            </a:r>
            <a:r>
              <a:rPr lang="en-US" dirty="0" smtClean="0"/>
              <a:t>ondition, </a:t>
            </a:r>
            <a:r>
              <a:rPr lang="en-US" b="1" dirty="0" smtClean="0"/>
              <a:t>O</a:t>
            </a:r>
            <a:r>
              <a:rPr lang="en-US" dirty="0" smtClean="0"/>
              <a:t>bsolescence, and </a:t>
            </a:r>
            <a:r>
              <a:rPr lang="en-US" b="1" dirty="0" smtClean="0"/>
              <a:t>R</a:t>
            </a:r>
            <a:r>
              <a:rPr lang="en-US" dirty="0" smtClean="0"/>
              <a:t>isk   	</a:t>
            </a:r>
            <a:r>
              <a:rPr lang="en-US" b="1" dirty="0" smtClean="0"/>
              <a:t>E</a:t>
            </a:r>
            <a:r>
              <a:rPr lang="en-US" dirty="0" smtClean="0"/>
              <a:t>valuation</a:t>
            </a:r>
          </a:p>
          <a:p>
            <a:r>
              <a:rPr lang="en-US" dirty="0" smtClean="0"/>
              <a:t>Developed by MPI with AudioVisual Preservation Solutions (AVPS)</a:t>
            </a:r>
          </a:p>
          <a:p>
            <a:r>
              <a:rPr lang="en-US" dirty="0" smtClean="0"/>
              <a:t>Audio, video, and film formats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900" dirty="0" err="1" smtClean="0">
                <a:latin typeface="Calibri" pitchFamily="34" charset="0"/>
              </a:rPr>
              <a:t>MediaSCORE</a:t>
            </a:r>
            <a:r>
              <a:rPr lang="en-US" sz="3900" dirty="0" smtClean="0">
                <a:latin typeface="Calibri" pitchFamily="34" charset="0"/>
              </a:rPr>
              <a:t> Scale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6740" y="2418080"/>
            <a:ext cx="8912860" cy="497332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sz="1300" b="1" dirty="0" smtClean="0"/>
          </a:p>
          <a:p>
            <a:pPr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4.5-5: Extreme danger-digitize immediately</a:t>
            </a:r>
          </a:p>
          <a:p>
            <a:pPr>
              <a:buNone/>
              <a:defRPr/>
            </a:pPr>
            <a:r>
              <a:rPr lang="en-US" i="1" dirty="0" smtClean="0">
                <a:latin typeface="Calibri" pitchFamily="34" charset="0"/>
              </a:rPr>
              <a:t>I’m begging my director for money tomorrow</a:t>
            </a:r>
          </a:p>
          <a:p>
            <a:pPr>
              <a:buNone/>
              <a:defRPr/>
            </a:pPr>
            <a:endParaRPr lang="en-US" sz="1200" dirty="0" smtClean="0">
              <a:latin typeface="Calibri" pitchFamily="34" charset="0"/>
            </a:endParaRPr>
          </a:p>
          <a:p>
            <a:pPr>
              <a:buNone/>
              <a:defRPr/>
            </a:pPr>
            <a:r>
              <a:rPr lang="en-US" dirty="0" smtClean="0">
                <a:solidFill>
                  <a:srgbClr val="C30000"/>
                </a:solidFill>
                <a:latin typeface="Calibri" pitchFamily="34" charset="0"/>
              </a:rPr>
              <a:t>3.5-4.49: Danger ahead-digitize near-term</a:t>
            </a:r>
          </a:p>
          <a:p>
            <a:pPr>
              <a:buNone/>
              <a:defRPr/>
            </a:pPr>
            <a:r>
              <a:rPr lang="en-US" i="1" dirty="0" smtClean="0">
                <a:latin typeface="Calibri" pitchFamily="34" charset="0"/>
              </a:rPr>
              <a:t>I’m writing a grant in the next year</a:t>
            </a:r>
          </a:p>
          <a:p>
            <a:pPr>
              <a:buNone/>
              <a:defRPr/>
            </a:pPr>
            <a:endParaRPr lang="en-US" sz="1200" dirty="0" smtClean="0">
              <a:latin typeface="Calibri" pitchFamily="34" charset="0"/>
            </a:endParaRPr>
          </a:p>
          <a:p>
            <a:pPr>
              <a:buNone/>
              <a:defRPr/>
            </a:pPr>
            <a:r>
              <a:rPr lang="en-US" dirty="0" smtClean="0">
                <a:solidFill>
                  <a:srgbClr val="E36C0A"/>
                </a:solidFill>
                <a:latin typeface="Calibri" pitchFamily="34" charset="0"/>
              </a:rPr>
              <a:t>2.5-3.49: Caution, moderate risk-digitize soon</a:t>
            </a:r>
          </a:p>
          <a:p>
            <a:pPr>
              <a:buNone/>
              <a:defRPr/>
            </a:pPr>
            <a:r>
              <a:rPr lang="en-US" i="1" dirty="0" smtClean="0">
                <a:latin typeface="Calibri" pitchFamily="34" charset="0"/>
              </a:rPr>
              <a:t>I’m actively planning for digitization</a:t>
            </a:r>
          </a:p>
          <a:p>
            <a:pPr algn="ctr">
              <a:buFontTx/>
              <a:buNone/>
            </a:pPr>
            <a:endParaRPr lang="en-US" dirty="0" smtClean="0">
              <a:latin typeface="Calibri" pitchFamily="34" charset="0"/>
            </a:endParaRPr>
          </a:p>
          <a:p>
            <a:pPr algn="ctr">
              <a:buFontTx/>
              <a:buNone/>
            </a:pPr>
            <a:endParaRPr lang="en-US" sz="14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900" dirty="0" err="1" smtClean="0">
                <a:latin typeface="Calibri" pitchFamily="34" charset="0"/>
              </a:rPr>
              <a:t>MediaSCORE</a:t>
            </a:r>
            <a:r>
              <a:rPr lang="en-US" sz="3900" dirty="0" smtClean="0">
                <a:latin typeface="Calibri" pitchFamily="34" charset="0"/>
              </a:rPr>
              <a:t> Scale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6740" y="2418080"/>
            <a:ext cx="8912860" cy="497332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sz="1300" b="1" dirty="0" smtClean="0"/>
          </a:p>
          <a:p>
            <a:pPr>
              <a:buNone/>
              <a:defRPr/>
            </a:pPr>
            <a:r>
              <a:rPr lang="en-US" b="1" dirty="0" smtClean="0">
                <a:solidFill>
                  <a:srgbClr val="CCBF16"/>
                </a:solidFill>
                <a:latin typeface="Calibri" pitchFamily="34" charset="0"/>
              </a:rPr>
              <a:t>1.5-2.49: Lower priority, digitize medium term</a:t>
            </a:r>
          </a:p>
          <a:p>
            <a:pPr>
              <a:buNone/>
              <a:defRPr/>
            </a:pPr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  <a:defRPr/>
            </a:pPr>
            <a:r>
              <a:rPr lang="en-US" b="1" dirty="0" smtClean="0">
                <a:solidFill>
                  <a:srgbClr val="87943A"/>
                </a:solidFill>
                <a:latin typeface="Calibri" pitchFamily="34" charset="0"/>
              </a:rPr>
              <a:t>0.6-1.49: Low priority, digitize within 10-15 years</a:t>
            </a:r>
          </a:p>
          <a:p>
            <a:pPr>
              <a:buNone/>
              <a:defRPr/>
            </a:pPr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  <a:defRPr/>
            </a:pPr>
            <a:r>
              <a:rPr lang="en-US" b="1" dirty="0" smtClean="0">
                <a:solidFill>
                  <a:srgbClr val="365F91"/>
                </a:solidFill>
                <a:latin typeface="Calibri" pitchFamily="34" charset="0"/>
              </a:rPr>
              <a:t>0-0.5: Safe, not in need of digitization</a:t>
            </a:r>
          </a:p>
          <a:p>
            <a:pPr algn="ctr">
              <a:buFontTx/>
              <a:buNone/>
            </a:pPr>
            <a:endParaRPr lang="en-US" sz="14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900" dirty="0" smtClean="0">
                <a:latin typeface="Calibri" pitchFamily="34" charset="0"/>
              </a:rPr>
              <a:t>Selection Process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1300" b="1" dirty="0" smtClean="0"/>
          </a:p>
          <a:p>
            <a:pPr algn="ctr">
              <a:buFontTx/>
              <a:buNone/>
            </a:pPr>
            <a:r>
              <a:rPr lang="en-US" sz="3200" dirty="0" smtClean="0">
                <a:latin typeface="Calibri" pitchFamily="34" charset="0"/>
              </a:rPr>
              <a:t>Curatorial Review</a:t>
            </a:r>
          </a:p>
          <a:p>
            <a:pPr algn="ctr">
              <a:buFontTx/>
              <a:buNone/>
            </a:pPr>
            <a:endParaRPr lang="en-US" sz="1400" b="1" dirty="0" smtClean="0"/>
          </a:p>
          <a:p>
            <a:r>
              <a:rPr lang="en-US" dirty="0" smtClean="0">
                <a:latin typeface="Calibri" pitchFamily="34" charset="0"/>
              </a:rPr>
              <a:t>Publicity needs</a:t>
            </a:r>
          </a:p>
          <a:p>
            <a:r>
              <a:rPr lang="en-US" dirty="0" smtClean="0">
                <a:latin typeface="Calibri" pitchFamily="34" charset="0"/>
              </a:rPr>
              <a:t>Timeliness—anniversaries, events</a:t>
            </a:r>
          </a:p>
          <a:p>
            <a:r>
              <a:rPr lang="en-US" dirty="0" smtClean="0">
                <a:latin typeface="Calibri" pitchFamily="34" charset="0"/>
              </a:rPr>
              <a:t>Access restrictions and donor agreements</a:t>
            </a:r>
          </a:p>
          <a:p>
            <a:r>
              <a:rPr lang="en-US" dirty="0" smtClean="0">
                <a:latin typeface="Calibri" pitchFamily="34" charset="0"/>
              </a:rPr>
              <a:t>Current technical capabilities</a:t>
            </a:r>
          </a:p>
          <a:p>
            <a:r>
              <a:rPr lang="en-US" dirty="0" smtClean="0">
                <a:latin typeface="Calibri" pitchFamily="34" charset="0"/>
              </a:rPr>
              <a:t>Final selection decisions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760" y="-362712"/>
            <a:ext cx="6739128" cy="83941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9243060" cy="426719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Meeting between MPI team and unit staff</a:t>
            </a:r>
          </a:p>
          <a:p>
            <a:r>
              <a:rPr lang="en-US" dirty="0" smtClean="0"/>
              <a:t>Analysis of risk, condition, and obsolescence</a:t>
            </a:r>
          </a:p>
          <a:p>
            <a:r>
              <a:rPr lang="en-US" dirty="0" smtClean="0"/>
              <a:t>Analysis of research and instructional value</a:t>
            </a:r>
          </a:p>
          <a:p>
            <a:r>
              <a:rPr lang="en-US" dirty="0" smtClean="0"/>
              <a:t>Validity within unit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05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27698" indent="-31834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73382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82734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92087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801440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310793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820145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329498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798932B-F8E5-4A52-AC14-D5EF6B8F24C2}" type="datetime4">
              <a:rPr lang="en-US" sz="1300" i="0">
                <a:solidFill>
                  <a:srgbClr val="B0B2B4"/>
                </a:solidFill>
              </a:rPr>
              <a:pPr/>
              <a:t>May 17, 2013</a:t>
            </a:fld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27698" indent="-31834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73382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82734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92087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801440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310793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820145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329498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300" i="0" dirty="0">
                <a:solidFill>
                  <a:srgbClr val="B0B2B4"/>
                </a:solidFill>
              </a:rPr>
              <a:t>Media Preservation Initiative – SMART </a:t>
            </a:r>
            <a:r>
              <a:rPr lang="en-US" sz="1300" i="0" dirty="0" smtClean="0">
                <a:solidFill>
                  <a:srgbClr val="B0B2B4"/>
                </a:solidFill>
              </a:rPr>
              <a:t>Team Procedures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" y="1009333"/>
            <a:ext cx="6424454" cy="55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93922" y="5527040"/>
            <a:ext cx="7821454" cy="12954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     Initial meeting</a:t>
            </a:r>
          </a:p>
        </p:txBody>
      </p:sp>
    </p:spTree>
    <p:extLst>
      <p:ext uri="{BB962C8B-B14F-4D97-AF65-F5344CB8AC3E}">
        <p14:creationId xmlns:p14="http://schemas.microsoft.com/office/powerpoint/2010/main" val="142166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27698" indent="-31834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73382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82734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92087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801440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310793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820145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329498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3FEE64B-8DE6-4EEB-89F0-2340B7C92F65}" type="datetime4">
              <a:rPr lang="en-US" sz="1300" i="0">
                <a:solidFill>
                  <a:srgbClr val="B0B2B4"/>
                </a:solidFill>
              </a:rPr>
              <a:pPr/>
              <a:t>May 17, 2013</a:t>
            </a:fld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27698" indent="-31834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73382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82734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92087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801440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310793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820145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329498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300" i="0">
                <a:solidFill>
                  <a:srgbClr val="B0B2B4"/>
                </a:solidFill>
              </a:rPr>
              <a:t>Media Preservation Initiative – SMART Team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242" y="777240"/>
            <a:ext cx="7821454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Defining collections</a:t>
            </a:r>
          </a:p>
        </p:txBody>
      </p:sp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8" y="1899922"/>
            <a:ext cx="4693920" cy="31197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30" y="5300347"/>
            <a:ext cx="7837170" cy="15310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30505" y="5419090"/>
            <a:ext cx="196977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1" hangingPunct="1">
              <a:defRPr/>
            </a:pPr>
            <a:r>
              <a:rPr lang="en-US" sz="2200" i="0" kern="0" dirty="0">
                <a:solidFill>
                  <a:srgbClr val="7D110C"/>
                </a:solidFill>
                <a:latin typeface="Arial"/>
                <a:ea typeface="ＭＳ Ｐゴシック"/>
              </a:rPr>
              <a:t>Archives of </a:t>
            </a:r>
          </a:p>
          <a:p>
            <a:pPr algn="r" eaLnBrk="1" hangingPunct="1">
              <a:defRPr/>
            </a:pPr>
            <a:r>
              <a:rPr lang="en-US" sz="2200" i="0" kern="0" dirty="0">
                <a:solidFill>
                  <a:srgbClr val="7D110C"/>
                </a:solidFill>
                <a:latin typeface="Arial"/>
                <a:ea typeface="ＭＳ Ｐゴシック"/>
              </a:rPr>
              <a:t>Traditional Music</a:t>
            </a:r>
          </a:p>
        </p:txBody>
      </p:sp>
      <p:pic>
        <p:nvPicPr>
          <p:cNvPr id="512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85527"/>
            <a:ext cx="4812665" cy="31341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8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27698" indent="-31834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73382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82734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92087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801440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310793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820145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329498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5AAF303-D6E9-45E7-A8ED-3423422A972E}" type="datetime4">
              <a:rPr lang="en-US" sz="1300" i="0">
                <a:solidFill>
                  <a:srgbClr val="B0B2B4"/>
                </a:solidFill>
              </a:rPr>
              <a:pPr/>
              <a:t>May 17, 2013</a:t>
            </a:fld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27698" indent="-31834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73382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82734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92087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801440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310793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820145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329498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300" i="0">
                <a:solidFill>
                  <a:srgbClr val="B0B2B4"/>
                </a:solidFill>
              </a:rPr>
              <a:t>Media Preservation Initiative – SMART Team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505" y="788035"/>
            <a:ext cx="3375502" cy="1295400"/>
          </a:xfrm>
        </p:spPr>
        <p:txBody>
          <a:bodyPr/>
          <a:lstStyle/>
          <a:p>
            <a:pPr eaLnBrk="1" hangingPunct="1"/>
            <a:r>
              <a:rPr lang="en-US" sz="3100"/>
              <a:t>Law Library</a:t>
            </a:r>
            <a:br>
              <a:rPr lang="en-US" sz="3100"/>
            </a:br>
            <a:r>
              <a:rPr lang="en-US" sz="2200" b="0"/>
              <a:t>(1,500 items)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7682" y="1813560"/>
            <a:ext cx="3604260" cy="272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200" i="0" kern="0" dirty="0">
                <a:solidFill>
                  <a:srgbClr val="000000"/>
                </a:solidFill>
                <a:latin typeface="Arial"/>
                <a:ea typeface="ＭＳ Ｐゴシック"/>
              </a:rPr>
              <a:t>Named Lecture</a:t>
            </a:r>
          </a:p>
          <a:p>
            <a:pPr>
              <a:defRPr/>
            </a:pPr>
            <a:r>
              <a:rPr lang="en-US" sz="2200" i="0" kern="0" dirty="0">
                <a:solidFill>
                  <a:srgbClr val="000000"/>
                </a:solidFill>
                <a:latin typeface="Arial"/>
                <a:ea typeface="ＭＳ Ｐゴシック"/>
              </a:rPr>
              <a:t>Symposium</a:t>
            </a:r>
          </a:p>
          <a:p>
            <a:pPr>
              <a:defRPr/>
            </a:pPr>
            <a:r>
              <a:rPr lang="en-US" sz="2200" i="0" kern="0" dirty="0">
                <a:solidFill>
                  <a:srgbClr val="000000"/>
                </a:solidFill>
                <a:latin typeface="Arial"/>
                <a:ea typeface="ＭＳ Ｐゴシック"/>
              </a:rPr>
              <a:t>Event</a:t>
            </a:r>
          </a:p>
          <a:p>
            <a:pPr>
              <a:defRPr/>
            </a:pPr>
            <a:r>
              <a:rPr lang="en-US" sz="2200" i="0" kern="0" dirty="0">
                <a:solidFill>
                  <a:srgbClr val="000000"/>
                </a:solidFill>
                <a:latin typeface="Arial"/>
                <a:ea typeface="ＭＳ Ｐゴシック"/>
              </a:rPr>
              <a:t>Court Proceedings</a:t>
            </a:r>
          </a:p>
          <a:p>
            <a:pPr>
              <a:defRPr/>
            </a:pPr>
            <a:r>
              <a:rPr lang="en-US" sz="2200" i="0" kern="0" dirty="0">
                <a:solidFill>
                  <a:srgbClr val="000000"/>
                </a:solidFill>
                <a:latin typeface="Arial"/>
                <a:ea typeface="ＭＳ Ｐゴシック"/>
              </a:rPr>
              <a:t>Moot Court</a:t>
            </a:r>
          </a:p>
          <a:p>
            <a:pPr>
              <a:defRPr/>
            </a:pPr>
            <a:r>
              <a:rPr lang="en-US" sz="2200" i="0" kern="0" dirty="0">
                <a:solidFill>
                  <a:srgbClr val="000000"/>
                </a:solidFill>
                <a:latin typeface="Arial"/>
                <a:ea typeface="ＭＳ Ｐゴシック"/>
              </a:rPr>
              <a:t>Miscellaneous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123498" y="3065780"/>
            <a:ext cx="528066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3100" i="0" kern="0" dirty="0">
                <a:solidFill>
                  <a:srgbClr val="7D110C"/>
                </a:solidFill>
                <a:latin typeface="Arial"/>
                <a:ea typeface="ＭＳ Ｐゴシック"/>
              </a:rPr>
              <a:t>Center for Disability Information and Referral</a:t>
            </a:r>
            <a:br>
              <a:rPr lang="en-US" sz="3100" i="0" kern="0" dirty="0">
                <a:solidFill>
                  <a:srgbClr val="7D110C"/>
                </a:solidFill>
                <a:latin typeface="Arial"/>
                <a:ea typeface="ＭＳ Ｐゴシック"/>
              </a:rPr>
            </a:br>
            <a:r>
              <a:rPr lang="en-US" sz="2200" b="0" i="0" kern="0" dirty="0">
                <a:solidFill>
                  <a:srgbClr val="7D110C"/>
                </a:solidFill>
                <a:latin typeface="Arial"/>
                <a:ea typeface="ＭＳ Ｐゴシック"/>
              </a:rPr>
              <a:t>(1,800 items)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85435" y="4447540"/>
            <a:ext cx="4191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200" i="0" kern="0" dirty="0">
                <a:solidFill>
                  <a:srgbClr val="000000"/>
                </a:solidFill>
                <a:latin typeface="Arial"/>
                <a:ea typeface="ＭＳ Ｐゴシック"/>
              </a:rPr>
              <a:t>Produced at IU</a:t>
            </a:r>
          </a:p>
          <a:p>
            <a:pPr>
              <a:defRPr/>
            </a:pPr>
            <a:r>
              <a:rPr lang="en-US" sz="2200" i="0" kern="0" dirty="0">
                <a:solidFill>
                  <a:srgbClr val="000000"/>
                </a:solidFill>
                <a:latin typeface="Arial"/>
                <a:ea typeface="ＭＳ Ｐゴシック"/>
              </a:rPr>
              <a:t>Produced elsewhere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144453" y="5095240"/>
            <a:ext cx="528066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3100" i="0" kern="0" dirty="0">
                <a:solidFill>
                  <a:srgbClr val="7D110C"/>
                </a:solidFill>
                <a:latin typeface="Arial"/>
                <a:ea typeface="ＭＳ Ｐゴシック"/>
              </a:rPr>
              <a:t>Dept. of Astronomy</a:t>
            </a:r>
            <a:br>
              <a:rPr lang="en-US" sz="3100" i="0" kern="0" dirty="0">
                <a:solidFill>
                  <a:srgbClr val="7D110C"/>
                </a:solidFill>
                <a:latin typeface="Arial"/>
                <a:ea typeface="ＭＳ Ｐゴシック"/>
              </a:rPr>
            </a:br>
            <a:r>
              <a:rPr lang="en-US" sz="2200" b="0" i="0" kern="0" dirty="0">
                <a:solidFill>
                  <a:srgbClr val="7D110C"/>
                </a:solidFill>
                <a:latin typeface="Arial"/>
                <a:ea typeface="ＭＳ Ｐゴシック"/>
              </a:rPr>
              <a:t>(40 items)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385435" y="6088380"/>
            <a:ext cx="4191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200" i="0" kern="0" dirty="0">
                <a:solidFill>
                  <a:srgbClr val="000000"/>
                </a:solidFill>
                <a:latin typeface="Arial"/>
                <a:ea typeface="ＭＳ Ｐゴシック"/>
              </a:rPr>
              <a:t>High priority</a:t>
            </a:r>
          </a:p>
          <a:p>
            <a:pPr>
              <a:defRPr/>
            </a:pPr>
            <a:r>
              <a:rPr lang="en-US" sz="2200" i="0" kern="0" dirty="0">
                <a:solidFill>
                  <a:srgbClr val="000000"/>
                </a:solidFill>
                <a:latin typeface="Arial"/>
                <a:ea typeface="ＭＳ Ｐゴシック"/>
              </a:rPr>
              <a:t>Low priority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165409" y="777240"/>
            <a:ext cx="4452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3100" i="0" kern="0" dirty="0">
                <a:solidFill>
                  <a:srgbClr val="7D110C"/>
                </a:solidFill>
                <a:latin typeface="Arial"/>
                <a:ea typeface="ＭＳ Ｐゴシック"/>
              </a:rPr>
              <a:t>Public Health Library</a:t>
            </a:r>
          </a:p>
          <a:p>
            <a:pPr eaLnBrk="1" hangingPunct="1">
              <a:defRPr/>
            </a:pPr>
            <a:r>
              <a:rPr lang="en-US" sz="2200" b="0" i="0" kern="0" dirty="0">
                <a:solidFill>
                  <a:srgbClr val="7D110C"/>
                </a:solidFill>
                <a:latin typeface="Arial"/>
                <a:ea typeface="ＭＳ Ｐゴシック"/>
              </a:rPr>
              <a:t>(250 items)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95913" y="1813560"/>
            <a:ext cx="4191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200" i="0" kern="0" dirty="0">
                <a:solidFill>
                  <a:srgbClr val="000000"/>
                </a:solidFill>
                <a:latin typeface="Arial"/>
                <a:ea typeface="ＭＳ Ｐゴシック"/>
              </a:rPr>
              <a:t>Dance</a:t>
            </a:r>
          </a:p>
          <a:p>
            <a:pPr>
              <a:defRPr/>
            </a:pPr>
            <a:r>
              <a:rPr lang="en-US" sz="2200" i="0" kern="0" dirty="0">
                <a:solidFill>
                  <a:srgbClr val="000000"/>
                </a:solidFill>
                <a:latin typeface="Arial"/>
                <a:ea typeface="ＭＳ Ｐゴシック"/>
              </a:rPr>
              <a:t>Exercise</a:t>
            </a:r>
          </a:p>
          <a:p>
            <a:pPr>
              <a:defRPr/>
            </a:pPr>
            <a:r>
              <a:rPr lang="en-US" sz="2200" i="0" kern="0" dirty="0">
                <a:solidFill>
                  <a:srgbClr val="000000"/>
                </a:solidFill>
                <a:latin typeface="Arial"/>
                <a:ea typeface="ＭＳ Ｐゴシック"/>
              </a:rPr>
              <a:t>Other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21774" y="4361180"/>
            <a:ext cx="458739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3100" i="0" kern="0" dirty="0">
                <a:solidFill>
                  <a:srgbClr val="7D110C"/>
                </a:solidFill>
                <a:latin typeface="Arial"/>
                <a:ea typeface="ＭＳ Ｐゴシック"/>
              </a:rPr>
              <a:t>Neal-Marshall Black Culture Center Library</a:t>
            </a:r>
          </a:p>
          <a:p>
            <a:pPr eaLnBrk="1" hangingPunct="1">
              <a:defRPr/>
            </a:pPr>
            <a:r>
              <a:rPr lang="en-US" sz="2200" b="0" i="0" kern="0" dirty="0">
                <a:solidFill>
                  <a:srgbClr val="7D110C"/>
                </a:solidFill>
                <a:latin typeface="Arial"/>
                <a:ea typeface="ＭＳ Ｐゴシック"/>
              </a:rPr>
              <a:t>(300 items)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519" y="5181600"/>
            <a:ext cx="4655503" cy="272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US" sz="2200" i="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47041" y="5667375"/>
            <a:ext cx="4655503" cy="272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200" i="0" kern="0" dirty="0">
                <a:solidFill>
                  <a:srgbClr val="000000"/>
                </a:solidFill>
                <a:latin typeface="Arial"/>
                <a:ea typeface="ＭＳ Ｐゴシック"/>
              </a:rPr>
              <a:t>African-American Studies</a:t>
            </a:r>
          </a:p>
          <a:p>
            <a:pPr>
              <a:defRPr/>
            </a:pPr>
            <a:r>
              <a:rPr lang="en-US" sz="2200" i="0" kern="0" dirty="0">
                <a:solidFill>
                  <a:srgbClr val="000000"/>
                </a:solidFill>
                <a:latin typeface="Arial"/>
                <a:ea typeface="ＭＳ Ｐゴシック"/>
              </a:rPr>
              <a:t>Journalism</a:t>
            </a:r>
          </a:p>
          <a:p>
            <a:pPr>
              <a:defRPr/>
            </a:pPr>
            <a:r>
              <a:rPr lang="en-US" sz="2200" i="0" kern="0" dirty="0">
                <a:solidFill>
                  <a:srgbClr val="000000"/>
                </a:solidFill>
                <a:latin typeface="Arial"/>
                <a:ea typeface="ＭＳ Ｐゴシック"/>
              </a:rPr>
              <a:t>The Arts</a:t>
            </a:r>
          </a:p>
        </p:txBody>
      </p:sp>
      <p:sp>
        <p:nvSpPr>
          <p:cNvPr id="8207" name="Rectangle 1"/>
          <p:cNvSpPr>
            <a:spLocks noChangeArrowheads="1"/>
          </p:cNvSpPr>
          <p:nvPr/>
        </p:nvSpPr>
        <p:spPr bwMode="auto">
          <a:xfrm>
            <a:off x="221774" y="1036320"/>
            <a:ext cx="4587398" cy="3195320"/>
          </a:xfrm>
          <a:prstGeom prst="rect">
            <a:avLst/>
          </a:prstGeom>
          <a:solidFill>
            <a:srgbClr val="FFC000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870" tIns="50935" rIns="101870" bIns="50935"/>
          <a:lstStyle/>
          <a:p>
            <a:endParaRPr lang="en-US" sz="27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221774" y="4361180"/>
            <a:ext cx="4587398" cy="2547620"/>
          </a:xfrm>
          <a:prstGeom prst="rect">
            <a:avLst/>
          </a:prstGeom>
          <a:solidFill>
            <a:srgbClr val="0070C0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870" tIns="50935" rIns="101870" bIns="50935"/>
          <a:lstStyle/>
          <a:p>
            <a:endParaRPr lang="en-US" sz="27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8209" name="Rectangle 20"/>
          <p:cNvSpPr>
            <a:spLocks noChangeArrowheads="1"/>
          </p:cNvSpPr>
          <p:nvPr/>
        </p:nvSpPr>
        <p:spPr bwMode="auto">
          <a:xfrm>
            <a:off x="5123499" y="1036320"/>
            <a:ext cx="4851083" cy="1986280"/>
          </a:xfrm>
          <a:prstGeom prst="rect">
            <a:avLst/>
          </a:prstGeom>
          <a:solidFill>
            <a:srgbClr val="FFC000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870" tIns="50935" rIns="101870" bIns="50935"/>
          <a:lstStyle/>
          <a:p>
            <a:endParaRPr lang="en-US" sz="27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8210" name="Rectangle 21"/>
          <p:cNvSpPr>
            <a:spLocks noChangeArrowheads="1"/>
          </p:cNvSpPr>
          <p:nvPr/>
        </p:nvSpPr>
        <p:spPr bwMode="auto">
          <a:xfrm>
            <a:off x="5165409" y="3108960"/>
            <a:ext cx="4809173" cy="2159000"/>
          </a:xfrm>
          <a:prstGeom prst="rect">
            <a:avLst/>
          </a:prstGeom>
          <a:solidFill>
            <a:srgbClr val="0070C0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870" tIns="50935" rIns="101870" bIns="50935"/>
          <a:lstStyle/>
          <a:p>
            <a:endParaRPr lang="en-US" sz="27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8211" name="Rectangle 22"/>
          <p:cNvSpPr>
            <a:spLocks noChangeArrowheads="1"/>
          </p:cNvSpPr>
          <p:nvPr/>
        </p:nvSpPr>
        <p:spPr bwMode="auto">
          <a:xfrm>
            <a:off x="5165409" y="5311140"/>
            <a:ext cx="4809173" cy="1597660"/>
          </a:xfrm>
          <a:prstGeom prst="rect">
            <a:avLst/>
          </a:prstGeom>
          <a:solidFill>
            <a:srgbClr val="FFC000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870" tIns="50935" rIns="101870" bIns="50935"/>
          <a:lstStyle/>
          <a:p>
            <a:endParaRPr lang="en-US" sz="2700">
              <a:solidFill>
                <a:srgbClr val="000000"/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55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27698" indent="-31834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73382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82734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92087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801440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310793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820145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329498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902F807-BE59-49EB-85E2-8AB8D8275ECF}" type="datetime4">
              <a:rPr lang="en-US" sz="1300" i="0">
                <a:solidFill>
                  <a:srgbClr val="B0B2B4"/>
                </a:solidFill>
              </a:rPr>
              <a:pPr/>
              <a:t>May 17, 2013</a:t>
            </a:fld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27698" indent="-31834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73382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82734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92087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801440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310793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820145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329498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300" i="0">
                <a:solidFill>
                  <a:srgbClr val="B0B2B4"/>
                </a:solidFill>
              </a:rPr>
              <a:t>Media Preservation Initiative – SMART Team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5500688" y="1381760"/>
            <a:ext cx="7821454" cy="12954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Ranking by value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846283"/>
            <a:ext cx="3761423" cy="419925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" y="1406950"/>
            <a:ext cx="5710238" cy="53651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8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03A87-FB75-4F58-A507-AA95CC9964D9}" type="datetime4">
              <a:rPr lang="en-US" smtClean="0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86052"/>
            <a:ext cx="8260305" cy="665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990600" y="1066800"/>
            <a:ext cx="6553200" cy="6477000"/>
          </a:xfrm>
          <a:prstGeom prst="rect">
            <a:avLst/>
          </a:prstGeom>
          <a:solidFill>
            <a:schemeClr val="tx1">
              <a:lumMod val="65000"/>
              <a:lumOff val="3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33563" y="1066800"/>
            <a:ext cx="1534238" cy="6477000"/>
          </a:xfrm>
          <a:prstGeom prst="rect">
            <a:avLst/>
          </a:prstGeom>
          <a:noFill/>
          <a:ln w="44450" cap="flat" cmpd="sng" algn="ctr">
            <a:solidFill>
              <a:srgbClr val="8E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021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03A87-FB75-4F58-A507-AA95CC9964D9}" type="datetime4">
              <a:rPr lang="en-US" smtClean="0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3" y="990600"/>
            <a:ext cx="8911114" cy="1295400"/>
          </a:xfrm>
        </p:spPr>
        <p:txBody>
          <a:bodyPr/>
          <a:lstStyle/>
          <a:p>
            <a:pPr algn="ctr"/>
            <a:r>
              <a:rPr lang="en-US" dirty="0" smtClean="0"/>
              <a:t>Value Assessment Fields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33600" y="2209800"/>
            <a:ext cx="96240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200" i="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Subject Interest</a:t>
            </a:r>
          </a:p>
          <a:p>
            <a:pPr marL="0" indent="0">
              <a:buFontTx/>
              <a:buNone/>
            </a:pPr>
            <a:endParaRPr lang="en-US" sz="32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indent="0">
              <a:buFontTx/>
              <a:buNone/>
            </a:pPr>
            <a:endParaRPr lang="en-US" sz="32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indent="0">
              <a:buFontTx/>
              <a:buNone/>
            </a:pPr>
            <a:endParaRPr lang="en-US" sz="28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62033" y="2937681"/>
            <a:ext cx="96240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200" i="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Content Quality</a:t>
            </a:r>
          </a:p>
          <a:p>
            <a:pPr marL="0" indent="0">
              <a:buFontTx/>
              <a:buNone/>
            </a:pPr>
            <a:endParaRPr lang="en-US" sz="32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indent="0">
              <a:buFontTx/>
              <a:buNone/>
            </a:pPr>
            <a:endParaRPr lang="en-US" sz="32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indent="0">
              <a:buFontTx/>
              <a:buNone/>
            </a:pPr>
            <a:endParaRPr lang="en-US" sz="28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62033" y="3768488"/>
            <a:ext cx="96240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200" i="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Rareness</a:t>
            </a:r>
          </a:p>
          <a:p>
            <a:pPr marL="0" indent="0">
              <a:buFontTx/>
              <a:buNone/>
            </a:pPr>
            <a:endParaRPr lang="en-US" sz="32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indent="0">
              <a:buFontTx/>
              <a:buNone/>
            </a:pPr>
            <a:endParaRPr lang="en-US" sz="32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indent="0">
              <a:buFontTx/>
              <a:buNone/>
            </a:pPr>
            <a:endParaRPr lang="en-US" sz="28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62033" y="4565176"/>
            <a:ext cx="96240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200" i="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Documentation</a:t>
            </a:r>
          </a:p>
          <a:p>
            <a:pPr marL="0" indent="0">
              <a:buFontTx/>
              <a:buNone/>
            </a:pPr>
            <a:endParaRPr lang="en-US" sz="32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indent="0">
              <a:buFontTx/>
              <a:buNone/>
            </a:pPr>
            <a:endParaRPr lang="en-US" sz="32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indent="0">
              <a:buFontTx/>
              <a:buNone/>
            </a:pPr>
            <a:endParaRPr lang="en-US" sz="28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44973" y="5297037"/>
            <a:ext cx="96240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200" i="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Technical Quality</a:t>
            </a:r>
          </a:p>
          <a:p>
            <a:pPr marL="0" indent="0">
              <a:buFontTx/>
              <a:buNone/>
            </a:pPr>
            <a:endParaRPr lang="en-US" sz="32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indent="0">
              <a:buFontTx/>
              <a:buNone/>
            </a:pPr>
            <a:endParaRPr lang="en-US" sz="32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indent="0">
              <a:buFontTx/>
              <a:buNone/>
            </a:pPr>
            <a:endParaRPr lang="en-US" sz="28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0" y="2208663"/>
            <a:ext cx="152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FF0000"/>
                </a:solidFill>
              </a:rPr>
              <a:t>25%</a:t>
            </a:r>
          </a:p>
          <a:p>
            <a:endParaRPr lang="en-US" i="0" dirty="0">
              <a:solidFill>
                <a:srgbClr val="FF0000"/>
              </a:solidFill>
            </a:endParaRPr>
          </a:p>
          <a:p>
            <a:r>
              <a:rPr lang="en-US" i="0" dirty="0" smtClean="0">
                <a:solidFill>
                  <a:srgbClr val="FF0000"/>
                </a:solidFill>
              </a:rPr>
              <a:t>25%</a:t>
            </a:r>
          </a:p>
          <a:p>
            <a:endParaRPr lang="en-US" i="0" dirty="0">
              <a:solidFill>
                <a:srgbClr val="FF0000"/>
              </a:solidFill>
            </a:endParaRPr>
          </a:p>
          <a:p>
            <a:r>
              <a:rPr lang="en-US" i="0" dirty="0" smtClean="0">
                <a:solidFill>
                  <a:srgbClr val="FF0000"/>
                </a:solidFill>
              </a:rPr>
              <a:t>25%</a:t>
            </a:r>
          </a:p>
          <a:p>
            <a:endParaRPr lang="en-US" i="0" dirty="0">
              <a:solidFill>
                <a:srgbClr val="FF0000"/>
              </a:solidFill>
            </a:endParaRPr>
          </a:p>
          <a:p>
            <a:r>
              <a:rPr lang="en-US" i="0" dirty="0" smtClean="0">
                <a:solidFill>
                  <a:srgbClr val="FF0000"/>
                </a:solidFill>
              </a:rPr>
              <a:t>15%</a:t>
            </a:r>
          </a:p>
          <a:p>
            <a:endParaRPr lang="en-US" i="0" dirty="0" smtClean="0">
              <a:solidFill>
                <a:srgbClr val="FF0000"/>
              </a:solidFill>
            </a:endParaRPr>
          </a:p>
          <a:p>
            <a:r>
              <a:rPr lang="en-US" i="0" dirty="0" smtClean="0">
                <a:solidFill>
                  <a:srgbClr val="FF0000"/>
                </a:solidFill>
              </a:rPr>
              <a:t>10%</a:t>
            </a:r>
            <a:endParaRPr lang="en-US" i="0" dirty="0">
              <a:solidFill>
                <a:srgbClr val="FF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133600" y="6136960"/>
            <a:ext cx="358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200" i="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Generation </a:t>
            </a:r>
          </a:p>
          <a:p>
            <a:pPr marL="0" indent="0">
              <a:buFontTx/>
              <a:buNone/>
            </a:pPr>
            <a:endParaRPr lang="en-US" sz="32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indent="0">
              <a:buFontTx/>
              <a:buNone/>
            </a:pPr>
            <a:endParaRPr lang="en-US" sz="32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indent="0">
              <a:buFontTx/>
              <a:buNone/>
            </a:pPr>
            <a:endParaRPr lang="en-US" sz="28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62600" y="6130406"/>
            <a:ext cx="96240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200" i="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IP Status </a:t>
            </a:r>
          </a:p>
          <a:p>
            <a:pPr marL="0" indent="0">
              <a:buFontTx/>
              <a:buNone/>
            </a:pPr>
            <a:endParaRPr lang="en-US" sz="32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indent="0">
              <a:buFontTx/>
              <a:buNone/>
            </a:pPr>
            <a:endParaRPr lang="en-US" sz="32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indent="0">
              <a:buFontTx/>
              <a:buNone/>
            </a:pPr>
            <a:endParaRPr lang="en-US" sz="2800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endParaRPr lang="en-US" i="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1890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03A87-FB75-4F58-A507-AA95CC9964D9}" type="datetime4">
              <a:rPr lang="en-US" smtClean="0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78090"/>
            <a:ext cx="8684106" cy="664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248400"/>
            <a:ext cx="8911114" cy="1295400"/>
          </a:xfrm>
        </p:spPr>
        <p:txBody>
          <a:bodyPr/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MediaRIVERS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893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27698" indent="-31834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73382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82734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92087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801440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310793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820145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329498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7BEB679-CDC7-45F9-81E3-AF23F50A551A}" type="datetime4">
              <a:rPr lang="en-US" sz="1300" i="0">
                <a:solidFill>
                  <a:srgbClr val="B0B2B4"/>
                </a:solidFill>
              </a:rPr>
              <a:pPr/>
              <a:t>May 17, 2013</a:t>
            </a:fld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27698" indent="-31834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73382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82734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92087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801440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310793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820145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329498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300" i="0">
                <a:solidFill>
                  <a:srgbClr val="B0B2B4"/>
                </a:solidFill>
              </a:rPr>
              <a:t>Media Preservation Initiative – SMART Team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54380" y="2623185"/>
            <a:ext cx="337550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i="0" kern="0" dirty="0" smtClean="0">
                <a:solidFill>
                  <a:srgbClr val="7D110C"/>
                </a:solidFill>
                <a:latin typeface="Arial"/>
                <a:ea typeface="ＭＳ Ｐゴシック"/>
              </a:rPr>
              <a:t>Law Library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24940" y="3627120"/>
            <a:ext cx="4693920" cy="457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700" i="0" kern="0" dirty="0">
                <a:solidFill>
                  <a:srgbClr val="000000"/>
                </a:solidFill>
                <a:latin typeface="Arial"/>
                <a:ea typeface="ＭＳ Ｐゴシック"/>
              </a:rPr>
              <a:t>Named Lecture         </a:t>
            </a:r>
            <a:r>
              <a:rPr lang="en-US" sz="2700" i="0" kern="0" dirty="0">
                <a:solidFill>
                  <a:srgbClr val="FF0000"/>
                </a:solidFill>
                <a:latin typeface="Arial"/>
                <a:ea typeface="ＭＳ Ｐゴシック"/>
              </a:rPr>
              <a:t>3.775</a:t>
            </a:r>
          </a:p>
          <a:p>
            <a:pPr>
              <a:defRPr/>
            </a:pPr>
            <a:r>
              <a:rPr lang="en-US" sz="2700" i="0" kern="0" dirty="0">
                <a:solidFill>
                  <a:srgbClr val="000000"/>
                </a:solidFill>
                <a:latin typeface="Arial"/>
                <a:ea typeface="ＭＳ Ｐゴシック"/>
              </a:rPr>
              <a:t>Symposium               </a:t>
            </a:r>
            <a:r>
              <a:rPr lang="en-US" sz="2700" i="0" kern="0" dirty="0">
                <a:solidFill>
                  <a:srgbClr val="FF0000"/>
                </a:solidFill>
                <a:latin typeface="Arial"/>
                <a:ea typeface="ＭＳ Ｐゴシック"/>
              </a:rPr>
              <a:t>3.2</a:t>
            </a:r>
          </a:p>
          <a:p>
            <a:pPr>
              <a:defRPr/>
            </a:pPr>
            <a:r>
              <a:rPr lang="en-US" sz="2700" i="0" kern="0" dirty="0">
                <a:solidFill>
                  <a:srgbClr val="000000"/>
                </a:solidFill>
                <a:latin typeface="Arial"/>
                <a:ea typeface="ＭＳ Ｐゴシック"/>
              </a:rPr>
              <a:t>Event                         </a:t>
            </a:r>
            <a:r>
              <a:rPr lang="en-US" sz="2700" i="0" kern="0" dirty="0">
                <a:solidFill>
                  <a:srgbClr val="FF0000"/>
                </a:solidFill>
                <a:latin typeface="Arial"/>
                <a:ea typeface="ＭＳ Ｐゴシック"/>
              </a:rPr>
              <a:t>3.225</a:t>
            </a:r>
          </a:p>
          <a:p>
            <a:pPr>
              <a:defRPr/>
            </a:pPr>
            <a:r>
              <a:rPr lang="en-US" sz="2700" i="0" kern="0" dirty="0">
                <a:solidFill>
                  <a:srgbClr val="000000"/>
                </a:solidFill>
                <a:latin typeface="Arial"/>
                <a:ea typeface="ＭＳ Ｐゴシック"/>
              </a:rPr>
              <a:t>Court Proceedings    </a:t>
            </a:r>
            <a:r>
              <a:rPr lang="en-US" sz="2700" i="0" kern="0" dirty="0">
                <a:solidFill>
                  <a:srgbClr val="FF0000"/>
                </a:solidFill>
                <a:latin typeface="Arial"/>
                <a:ea typeface="ＭＳ Ｐゴシック"/>
              </a:rPr>
              <a:t>2.775</a:t>
            </a:r>
          </a:p>
          <a:p>
            <a:pPr>
              <a:defRPr/>
            </a:pPr>
            <a:r>
              <a:rPr lang="en-US" sz="2700" i="0" kern="0" dirty="0">
                <a:solidFill>
                  <a:srgbClr val="000000"/>
                </a:solidFill>
                <a:latin typeface="Arial"/>
                <a:ea typeface="ＭＳ Ｐゴシック"/>
              </a:rPr>
              <a:t>Moot Court                </a:t>
            </a:r>
            <a:r>
              <a:rPr lang="en-US" sz="2700" i="0" kern="0" dirty="0">
                <a:solidFill>
                  <a:srgbClr val="FF0000"/>
                </a:solidFill>
                <a:latin typeface="Arial"/>
                <a:ea typeface="ＭＳ Ｐゴシック"/>
              </a:rPr>
              <a:t>1.825</a:t>
            </a:r>
          </a:p>
          <a:p>
            <a:pPr>
              <a:defRPr/>
            </a:pPr>
            <a:r>
              <a:rPr lang="en-US" sz="2700" i="0" kern="0" dirty="0">
                <a:solidFill>
                  <a:srgbClr val="000000"/>
                </a:solidFill>
                <a:latin typeface="Arial"/>
                <a:ea typeface="ＭＳ Ｐゴシック"/>
              </a:rPr>
              <a:t>Miscellaneous           </a:t>
            </a:r>
            <a:r>
              <a:rPr lang="en-US" sz="2700" i="0" kern="0" dirty="0">
                <a:solidFill>
                  <a:srgbClr val="FF0000"/>
                </a:solidFill>
                <a:latin typeface="Arial"/>
                <a:ea typeface="ＭＳ Ｐゴシック"/>
              </a:rPr>
              <a:t>2.925</a:t>
            </a:r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0688" y="1381760"/>
            <a:ext cx="7821454" cy="12954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Ranking by value</a:t>
            </a:r>
          </a:p>
        </p:txBody>
      </p:sp>
      <p:sp>
        <p:nvSpPr>
          <p:cNvPr id="11271" name="Rectangle 1"/>
          <p:cNvSpPr>
            <a:spLocks noChangeArrowheads="1"/>
          </p:cNvSpPr>
          <p:nvPr/>
        </p:nvSpPr>
        <p:spPr bwMode="auto">
          <a:xfrm>
            <a:off x="754380" y="2936240"/>
            <a:ext cx="5364480" cy="3799840"/>
          </a:xfrm>
          <a:prstGeom prst="rect">
            <a:avLst/>
          </a:prstGeom>
          <a:solidFill>
            <a:schemeClr val="accent1">
              <a:alpha val="1607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 sz="2700">
              <a:solidFill>
                <a:srgbClr val="000000"/>
              </a:solidFill>
              <a:ea typeface="ＭＳ Ｐゴシック" pitchFamily="1" charset="-128"/>
            </a:endParaRPr>
          </a:p>
        </p:txBody>
      </p:sp>
      <p:pic>
        <p:nvPicPr>
          <p:cNvPr id="11272" name="Picture 11" descr="File:Scale of just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13480"/>
            <a:ext cx="2137410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21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27698" indent="-31834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73382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82734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92087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801440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310793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820145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329498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5FF06D1-6DBD-459B-82ED-6B9DD0A42565}" type="datetime4">
              <a:rPr lang="en-US" sz="1300" i="0">
                <a:solidFill>
                  <a:srgbClr val="B0B2B4"/>
                </a:solidFill>
              </a:rPr>
              <a:pPr/>
              <a:t>May 17, 2013</a:t>
            </a:fld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27698" indent="-31834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73382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82734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92087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801440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310793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820145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329498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300" i="0">
                <a:solidFill>
                  <a:srgbClr val="B0B2B4"/>
                </a:solidFill>
              </a:rPr>
              <a:t>Media Preservation Initiative – SMART Team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36" y="1209040"/>
            <a:ext cx="5226527" cy="1295400"/>
          </a:xfrm>
        </p:spPr>
        <p:txBody>
          <a:bodyPr/>
          <a:lstStyle/>
          <a:p>
            <a:pPr eaLnBrk="1" hangingPunct="1"/>
            <a:r>
              <a:rPr lang="en-US" smtClean="0"/>
              <a:t>Physical inspection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2265153"/>
            <a:ext cx="4777740" cy="464364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67" y="1499401"/>
            <a:ext cx="4514851" cy="53923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7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Indiana Numbers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560,000 audio, video, film objects</a:t>
            </a:r>
          </a:p>
          <a:p>
            <a:pPr lvl="1"/>
            <a:r>
              <a:rPr lang="en-US" dirty="0"/>
              <a:t>364,000 audio (64%)</a:t>
            </a:r>
          </a:p>
          <a:p>
            <a:pPr lvl="1"/>
            <a:r>
              <a:rPr lang="en-US" dirty="0"/>
              <a:t>125,000 video (22%)</a:t>
            </a:r>
          </a:p>
          <a:p>
            <a:pPr lvl="1"/>
            <a:r>
              <a:rPr lang="en-US" dirty="0"/>
              <a:t>78,000 film (14%</a:t>
            </a:r>
            <a:r>
              <a:rPr lang="en-US" dirty="0" smtClean="0"/>
              <a:t>)</a:t>
            </a:r>
          </a:p>
          <a:p>
            <a:r>
              <a:rPr lang="en-US" dirty="0" smtClean="0"/>
              <a:t>80 units</a:t>
            </a:r>
          </a:p>
          <a:p>
            <a:r>
              <a:rPr lang="en-US" dirty="0" smtClean="0"/>
              <a:t>50+ formats</a:t>
            </a:r>
          </a:p>
        </p:txBody>
      </p:sp>
    </p:spTree>
    <p:extLst>
      <p:ext uri="{BB962C8B-B14F-4D97-AF65-F5344CB8AC3E}">
        <p14:creationId xmlns:p14="http://schemas.microsoft.com/office/powerpoint/2010/main" val="421448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03A87-FB75-4F58-A507-AA95CC9964D9}" type="datetime4">
              <a:rPr lang="en-US" smtClean="0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" y="1066800"/>
            <a:ext cx="10086418" cy="609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2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03A87-FB75-4F58-A507-AA95CC9964D9}" type="datetime4">
              <a:rPr lang="en-US" smtClean="0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8672513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1676400" y="5334000"/>
            <a:ext cx="8911114" cy="1295400"/>
          </a:xfrm>
        </p:spPr>
        <p:txBody>
          <a:bodyPr/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MediaSCORE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907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03A87-FB75-4F58-A507-AA95CC9964D9}" type="datetime4">
              <a:rPr lang="en-US" smtClean="0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7" y="1600200"/>
            <a:ext cx="9363393" cy="59812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8077200" cy="1295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Units</a:t>
            </a:r>
            <a:r>
              <a:rPr lang="en-US" dirty="0" smtClean="0"/>
              <a:t> | </a:t>
            </a:r>
            <a:r>
              <a:rPr lang="en-US" dirty="0" smtClean="0">
                <a:solidFill>
                  <a:schemeClr val="tx1"/>
                </a:solidFill>
              </a:rPr>
              <a:t>Collections</a:t>
            </a:r>
            <a:r>
              <a:rPr lang="en-US" dirty="0" smtClean="0"/>
              <a:t> | </a:t>
            </a:r>
            <a:r>
              <a:rPr lang="en-US" dirty="0" smtClean="0">
                <a:solidFill>
                  <a:schemeClr val="tx1"/>
                </a:solidFill>
              </a:rPr>
              <a:t>Asset Groups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4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03A87-FB75-4F58-A507-AA95CC9964D9}" type="datetime4">
              <a:rPr lang="en-US" smtClean="0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0904"/>
            <a:ext cx="8747979" cy="558809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80772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Units</a:t>
            </a:r>
            <a:r>
              <a:rPr lang="en-US" dirty="0" smtClean="0"/>
              <a:t> | </a:t>
            </a:r>
            <a:r>
              <a:rPr lang="en-US" dirty="0" smtClean="0">
                <a:solidFill>
                  <a:srgbClr val="FF0000"/>
                </a:solidFill>
              </a:rPr>
              <a:t>Collections</a:t>
            </a:r>
            <a:r>
              <a:rPr lang="en-US" dirty="0" smtClean="0"/>
              <a:t> | </a:t>
            </a:r>
            <a:r>
              <a:rPr lang="en-US" dirty="0" smtClean="0">
                <a:solidFill>
                  <a:schemeClr val="tx1"/>
                </a:solidFill>
              </a:rPr>
              <a:t>Asset Groups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4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03A87-FB75-4F58-A507-AA95CC9964D9}" type="datetime4">
              <a:rPr lang="en-US" smtClean="0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9677400" cy="3984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80772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Units</a:t>
            </a:r>
            <a:r>
              <a:rPr lang="en-US" dirty="0" smtClean="0"/>
              <a:t> | </a:t>
            </a:r>
            <a:r>
              <a:rPr lang="en-US" dirty="0" smtClean="0">
                <a:solidFill>
                  <a:schemeClr val="tx1"/>
                </a:solidFill>
              </a:rPr>
              <a:t>Collections</a:t>
            </a:r>
            <a:r>
              <a:rPr lang="en-US" dirty="0" smtClean="0"/>
              <a:t> | </a:t>
            </a:r>
            <a:r>
              <a:rPr lang="en-US" dirty="0" smtClean="0">
                <a:solidFill>
                  <a:srgbClr val="FF0000"/>
                </a:solidFill>
              </a:rPr>
              <a:t>Asset Groups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27698" indent="-31834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73382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82734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92087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801440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310793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820145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329498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9AFAE15-701D-477B-92D0-BA790B53258A}" type="datetime4">
              <a:rPr lang="en-US" sz="1300" i="0">
                <a:solidFill>
                  <a:srgbClr val="B0B2B4"/>
                </a:solidFill>
              </a:rPr>
              <a:pPr/>
              <a:t>May 17, 2013</a:t>
            </a:fld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827698" indent="-31834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73382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82734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292087" indent="-254676"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801440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310793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820145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329498" indent="-254676" eaLnBrk="0" fontAlgn="base" hangingPunct="0">
              <a:spcBef>
                <a:spcPct val="0"/>
              </a:spcBef>
              <a:spcAft>
                <a:spcPct val="0"/>
              </a:spcAft>
              <a:defRPr sz="27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300" i="0">
                <a:solidFill>
                  <a:srgbClr val="B0B2B4"/>
                </a:solidFill>
              </a:rPr>
              <a:t>Media Preservation Initiative – SMART Team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532121" y="1295400"/>
            <a:ext cx="5226527" cy="1295400"/>
          </a:xfrm>
        </p:spPr>
        <p:txBody>
          <a:bodyPr/>
          <a:lstStyle/>
          <a:p>
            <a:pPr eaLnBrk="1" hangingPunct="1"/>
            <a:r>
              <a:rPr lang="en-US" smtClean="0"/>
              <a:t>Stickering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1187450"/>
            <a:ext cx="4191000" cy="57573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342" name="Oval 1"/>
          <p:cNvSpPr>
            <a:spLocks noChangeArrowheads="1"/>
          </p:cNvSpPr>
          <p:nvPr/>
        </p:nvSpPr>
        <p:spPr bwMode="auto">
          <a:xfrm>
            <a:off x="4997768" y="2871470"/>
            <a:ext cx="335280" cy="345440"/>
          </a:xfrm>
          <a:prstGeom prst="ellipse">
            <a:avLst/>
          </a:prstGeom>
          <a:solidFill>
            <a:srgbClr val="CE0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870" tIns="50935" rIns="101870" bIns="50935"/>
          <a:lstStyle/>
          <a:p>
            <a:endParaRPr lang="en-US" sz="27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4343" name="Oval 8"/>
          <p:cNvSpPr>
            <a:spLocks noChangeArrowheads="1"/>
          </p:cNvSpPr>
          <p:nvPr/>
        </p:nvSpPr>
        <p:spPr bwMode="auto">
          <a:xfrm>
            <a:off x="4997768" y="3389630"/>
            <a:ext cx="335280" cy="345440"/>
          </a:xfrm>
          <a:prstGeom prst="ellipse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870" tIns="50935" rIns="101870" bIns="50935"/>
          <a:lstStyle/>
          <a:p>
            <a:endParaRPr lang="en-US" sz="27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4344" name="Oval 9"/>
          <p:cNvSpPr>
            <a:spLocks noChangeArrowheads="1"/>
          </p:cNvSpPr>
          <p:nvPr/>
        </p:nvSpPr>
        <p:spPr bwMode="auto">
          <a:xfrm>
            <a:off x="4997768" y="3914987"/>
            <a:ext cx="335280" cy="34544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870" tIns="50935" rIns="101870" bIns="50935"/>
          <a:lstStyle/>
          <a:p>
            <a:endParaRPr lang="en-US" sz="27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4345" name="Oval 10"/>
          <p:cNvSpPr>
            <a:spLocks noChangeArrowheads="1"/>
          </p:cNvSpPr>
          <p:nvPr/>
        </p:nvSpPr>
        <p:spPr bwMode="auto">
          <a:xfrm>
            <a:off x="4997768" y="4425950"/>
            <a:ext cx="335280" cy="34544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870" tIns="50935" rIns="101870" bIns="50935"/>
          <a:lstStyle/>
          <a:p>
            <a:endParaRPr lang="en-US" sz="27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4346" name="Oval 11"/>
          <p:cNvSpPr>
            <a:spLocks noChangeArrowheads="1"/>
          </p:cNvSpPr>
          <p:nvPr/>
        </p:nvSpPr>
        <p:spPr bwMode="auto">
          <a:xfrm>
            <a:off x="5008245" y="4944110"/>
            <a:ext cx="335280" cy="345440"/>
          </a:xfrm>
          <a:prstGeom prst="ellipse">
            <a:avLst/>
          </a:prstGeom>
          <a:solidFill>
            <a:srgbClr val="0076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870" tIns="50935" rIns="101870" bIns="50935"/>
          <a:lstStyle/>
          <a:p>
            <a:endParaRPr lang="en-US" sz="27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4347" name="Oval 12"/>
          <p:cNvSpPr>
            <a:spLocks noChangeArrowheads="1"/>
          </p:cNvSpPr>
          <p:nvPr/>
        </p:nvSpPr>
        <p:spPr bwMode="auto">
          <a:xfrm>
            <a:off x="5018723" y="5440680"/>
            <a:ext cx="335280" cy="34544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870" tIns="50935" rIns="101870" bIns="50935"/>
          <a:lstStyle/>
          <a:p>
            <a:endParaRPr lang="en-US" sz="27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364480" y="2763520"/>
            <a:ext cx="4693920" cy="5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700" i="0" kern="0" dirty="0">
                <a:solidFill>
                  <a:srgbClr val="000000"/>
                </a:solidFill>
                <a:latin typeface="Arial"/>
                <a:ea typeface="ＭＳ Ｐゴシック"/>
              </a:rPr>
              <a:t>Thin tape</a:t>
            </a:r>
            <a:endParaRPr lang="en-US" sz="2700" i="0" kern="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64480" y="3292475"/>
            <a:ext cx="4693920" cy="5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700" i="0" kern="0" dirty="0">
                <a:solidFill>
                  <a:srgbClr val="000000"/>
                </a:solidFill>
                <a:latin typeface="Arial"/>
                <a:ea typeface="ＭＳ Ｐゴシック"/>
              </a:rPr>
              <a:t>Sticky-shed polyester</a:t>
            </a:r>
            <a:endParaRPr lang="en-US" sz="2700" i="0" kern="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364480" y="3807037"/>
            <a:ext cx="4693920" cy="5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700" i="0" kern="0" dirty="0">
                <a:solidFill>
                  <a:srgbClr val="000000"/>
                </a:solidFill>
                <a:latin typeface="Arial"/>
                <a:ea typeface="ＭＳ Ｐゴシック"/>
              </a:rPr>
              <a:t>Vinegar syndrome acetate</a:t>
            </a:r>
            <a:endParaRPr lang="en-US" sz="2700" i="0" kern="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95913" y="4318000"/>
            <a:ext cx="4693920" cy="5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700" i="0" kern="0" dirty="0">
                <a:solidFill>
                  <a:srgbClr val="000000"/>
                </a:solidFill>
                <a:latin typeface="Arial"/>
                <a:ea typeface="ＭＳ Ｐゴシック"/>
              </a:rPr>
              <a:t>Other acetate</a:t>
            </a:r>
            <a:endParaRPr lang="en-US" sz="2700" i="0" kern="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395913" y="4836160"/>
            <a:ext cx="4693920" cy="5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700" i="0" kern="0" dirty="0">
                <a:solidFill>
                  <a:srgbClr val="000000"/>
                </a:solidFill>
                <a:latin typeface="Arial"/>
                <a:ea typeface="ＭＳ Ｐゴシック"/>
              </a:rPr>
              <a:t>Off-brand; soundtrack (film)</a:t>
            </a:r>
            <a:endParaRPr lang="en-US" sz="2700" i="0" kern="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406390" y="5332730"/>
            <a:ext cx="4693920" cy="5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700" i="0" kern="0" dirty="0">
                <a:solidFill>
                  <a:srgbClr val="000000"/>
                </a:solidFill>
                <a:latin typeface="Arial"/>
                <a:ea typeface="ＭＳ Ｐゴシック"/>
              </a:rPr>
              <a:t>Non-Type I audiocassette</a:t>
            </a:r>
            <a:endParaRPr lang="en-US" sz="2700" i="0" kern="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4354" name="Oval 19"/>
          <p:cNvSpPr>
            <a:spLocks noChangeArrowheads="1"/>
          </p:cNvSpPr>
          <p:nvPr/>
        </p:nvSpPr>
        <p:spPr bwMode="auto">
          <a:xfrm>
            <a:off x="7040880" y="5894070"/>
            <a:ext cx="335280" cy="34544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870" tIns="50935" rIns="101870" bIns="50935"/>
          <a:lstStyle/>
          <a:p>
            <a:endParaRPr lang="en-US" sz="27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4355" name="Oval 20"/>
          <p:cNvSpPr>
            <a:spLocks noChangeArrowheads="1"/>
          </p:cNvSpPr>
          <p:nvPr/>
        </p:nvSpPr>
        <p:spPr bwMode="auto">
          <a:xfrm>
            <a:off x="7690485" y="5894070"/>
            <a:ext cx="335280" cy="34544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870" tIns="50935" rIns="101870" bIns="50935"/>
          <a:lstStyle/>
          <a:p>
            <a:endParaRPr lang="en-US" sz="27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4356" name="Oval 21"/>
          <p:cNvSpPr>
            <a:spLocks noChangeArrowheads="1"/>
          </p:cNvSpPr>
          <p:nvPr/>
        </p:nvSpPr>
        <p:spPr bwMode="auto">
          <a:xfrm>
            <a:off x="8298180" y="5883275"/>
            <a:ext cx="335280" cy="34544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870" tIns="50935" rIns="101870" bIns="50935"/>
          <a:lstStyle/>
          <a:p>
            <a:endParaRPr lang="en-US" sz="27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7051358" y="5840095"/>
            <a:ext cx="419100" cy="5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i="0" kern="0" dirty="0">
                <a:solidFill>
                  <a:srgbClr val="000000"/>
                </a:solidFill>
                <a:latin typeface="Arial"/>
                <a:ea typeface="ＭＳ Ｐゴシック"/>
              </a:rPr>
              <a:t>II</a:t>
            </a:r>
            <a:endParaRPr lang="en-US" sz="2000" i="0" kern="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648575" y="5840095"/>
            <a:ext cx="419100" cy="5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i="0" kern="0" dirty="0">
                <a:solidFill>
                  <a:srgbClr val="000000"/>
                </a:solidFill>
                <a:latin typeface="Arial"/>
                <a:ea typeface="ＭＳ Ｐゴシック"/>
              </a:rPr>
              <a:t>III</a:t>
            </a:r>
            <a:endParaRPr lang="en-US" sz="2000" i="0" kern="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245793" y="5840095"/>
            <a:ext cx="502920" cy="5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i="0" kern="0" dirty="0">
                <a:solidFill>
                  <a:srgbClr val="000000"/>
                </a:solidFill>
                <a:latin typeface="Arial"/>
                <a:ea typeface="ＭＳ Ｐゴシック"/>
              </a:rPr>
              <a:t>IV</a:t>
            </a:r>
            <a:endParaRPr lang="en-US" sz="2000" i="0" kern="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9055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03A87-FB75-4F58-A507-AA95CC9964D9}" type="datetime4">
              <a:rPr lang="en-US" smtClean="0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3000"/>
            <a:ext cx="9267825" cy="6267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3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03A87-FB75-4F58-A507-AA95CC9964D9}" type="datetime4">
              <a:rPr lang="en-US" smtClean="0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8256839" cy="601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0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03A87-FB75-4F58-A507-AA95CC9964D9}" type="datetime4">
              <a:rPr lang="en-US" smtClean="0">
                <a:solidFill>
                  <a:srgbClr val="B0B2B4"/>
                </a:solidFill>
              </a:rPr>
              <a:pPr>
                <a:defRPr/>
              </a:pPr>
              <a:t>May 17, 2013</a:t>
            </a:fld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B0B2B4"/>
                </a:solidFill>
              </a:rPr>
              <a:t>Customize footer: View menu/Header and Footer</a:t>
            </a:r>
            <a:endParaRPr lang="en-US" sz="1600" i="1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1310184"/>
            <a:ext cx="7551440" cy="31094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85472"/>
            <a:ext cx="7448550" cy="32249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242" y="2864892"/>
            <a:ext cx="7821454" cy="1295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MediaSCORE</a:t>
            </a:r>
            <a:endParaRPr lang="en-US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410200" y="4188474"/>
            <a:ext cx="782145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509412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1018824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528237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2037649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i="0" kern="0" dirty="0" err="1" smtClean="0">
                <a:solidFill>
                  <a:srgbClr val="7D110C"/>
                </a:solidFill>
                <a:latin typeface="Arial"/>
                <a:ea typeface="ＭＳ Ｐゴシック"/>
              </a:rPr>
              <a:t>MediaRIVERS</a:t>
            </a:r>
            <a:endParaRPr lang="en-US" i="0" kern="0" dirty="0" smtClean="0">
              <a:solidFill>
                <a:srgbClr val="7D110C"/>
              </a:solidFill>
              <a:latin typeface="Arial"/>
              <a:ea typeface="ＭＳ Ｐゴシック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419600" y="3540774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509412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1018824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528237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2037649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9600" i="0" kern="0" dirty="0" smtClean="0">
                <a:solidFill>
                  <a:srgbClr val="7D110C"/>
                </a:solidFill>
                <a:latin typeface="Arial"/>
                <a:ea typeface="ＭＳ Ｐゴシック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0659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ja-JP" altLang="en-US" sz="4000" smtClean="0">
                <a:latin typeface="Cambria" pitchFamily="18" charset="0"/>
              </a:rPr>
              <a:t>“</a:t>
            </a:r>
            <a:r>
              <a:rPr lang="en-US" altLang="ja-JP" sz="4000" i="0" dirty="0" smtClean="0">
                <a:latin typeface="Cambria" pitchFamily="18" charset="0"/>
              </a:rPr>
              <a:t>…it is alarming to realize that nearly all recorded sound is in peril of disappearing or becoming inaccessible within a few generations.</a:t>
            </a:r>
            <a:r>
              <a:rPr lang="ja-JP" altLang="en-US" sz="4000" i="0" smtClean="0">
                <a:latin typeface="Cambria" pitchFamily="18" charset="0"/>
              </a:rPr>
              <a:t>”</a:t>
            </a:r>
            <a:r>
              <a:rPr lang="en-US" altLang="ja-JP" sz="2800" i="0" dirty="0" smtClean="0"/>
              <a:t>	</a:t>
            </a:r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>
                <a:latin typeface="Cambria" pitchFamily="18" charset="0"/>
              </a:rPr>
              <a:t>	--National Recording Preservation Board in </a:t>
            </a:r>
            <a:r>
              <a:rPr lang="ja-JP" altLang="en-US" sz="2000" smtClean="0">
                <a:latin typeface="Cambria" pitchFamily="18" charset="0"/>
              </a:rPr>
              <a:t>“</a:t>
            </a:r>
            <a:r>
              <a:rPr lang="en-US" altLang="ja-JP" sz="2000" dirty="0" smtClean="0">
                <a:latin typeface="Cambria" pitchFamily="18" charset="0"/>
              </a:rPr>
              <a:t>Capturing </a:t>
            </a:r>
            <a:r>
              <a:rPr lang="en-US" sz="2000" dirty="0" smtClean="0">
                <a:latin typeface="Cambria" pitchFamily="18" charset="0"/>
              </a:rPr>
              <a:t>Analog Sound</a:t>
            </a:r>
            <a:r>
              <a:rPr lang="ja-JP" altLang="en-US" sz="2000" smtClean="0">
                <a:latin typeface="Cambria" pitchFamily="18" charset="0"/>
              </a:rPr>
              <a:t>”</a:t>
            </a:r>
            <a:endParaRPr lang="en-US" altLang="ja-JP" sz="2000" dirty="0" smtClean="0">
              <a:latin typeface="Cambria" pitchFamily="18" charset="0"/>
            </a:endParaRPr>
          </a:p>
          <a:p>
            <a:pPr>
              <a:buFontTx/>
              <a:buNone/>
            </a:pPr>
            <a:endParaRPr lang="en-US" sz="20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ja-JP" altLang="en-US" sz="4000" i="0" smtClean="0">
                <a:latin typeface="Cambria" pitchFamily="18" charset="0"/>
              </a:rPr>
              <a:t>“</a:t>
            </a:r>
            <a:r>
              <a:rPr lang="en-US" altLang="ja-JP" sz="4000" i="0" dirty="0" smtClean="0">
                <a:latin typeface="Cambria" pitchFamily="18" charset="0"/>
              </a:rPr>
              <a:t>in the mid- to long-term there is a major risk that carrier degradation combined with playback obsolescence will defeat the efforts of archivists…</a:t>
            </a:r>
            <a:r>
              <a:rPr lang="ja-JP" altLang="en-US" sz="4000" i="0" smtClean="0">
                <a:latin typeface="Cambria" pitchFamily="18" charset="0"/>
              </a:rPr>
              <a:t>”</a:t>
            </a:r>
            <a:endParaRPr lang="en-US" altLang="ja-JP" sz="4000" i="0" dirty="0" smtClean="0">
              <a:latin typeface="Cambria" pitchFamily="18" charset="0"/>
            </a:endParaRPr>
          </a:p>
          <a:p>
            <a:pPr>
              <a:buFontTx/>
              <a:buNone/>
            </a:pPr>
            <a:r>
              <a:rPr lang="en-US" sz="1800" dirty="0" smtClean="0"/>
              <a:t>	</a:t>
            </a:r>
          </a:p>
          <a:p>
            <a:pPr>
              <a:buFontTx/>
              <a:buNone/>
            </a:pPr>
            <a:r>
              <a:rPr lang="en-US" sz="1800" dirty="0" smtClean="0"/>
              <a:t>	</a:t>
            </a:r>
            <a:r>
              <a:rPr lang="en-US" sz="2000" dirty="0" smtClean="0">
                <a:latin typeface="Cambria" pitchFamily="18" charset="0"/>
              </a:rPr>
              <a:t>--International Association of Sound and Audiovisual Archives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2401"/>
            <a:ext cx="5617315" cy="72237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806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900" dirty="0">
                <a:latin typeface="Calibri" pitchFamily="34" charset="0"/>
              </a:rPr>
              <a:t>Strategies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1300" b="1" dirty="0"/>
          </a:p>
          <a:p>
            <a:pPr algn="ctr">
              <a:buFontTx/>
              <a:buNone/>
            </a:pPr>
            <a:r>
              <a:rPr lang="en-US" sz="3200" dirty="0" smtClean="0">
                <a:latin typeface="Calibri" pitchFamily="34" charset="0"/>
              </a:rPr>
              <a:t>Indiana Media Preservation and Access Center</a:t>
            </a:r>
          </a:p>
          <a:p>
            <a:pPr algn="ctr">
              <a:buFontTx/>
              <a:buNone/>
            </a:pPr>
            <a:r>
              <a:rPr lang="en-US" sz="3200" dirty="0" smtClean="0">
                <a:latin typeface="Calibri" pitchFamily="34" charset="0"/>
              </a:rPr>
              <a:t>(IMPAC)</a:t>
            </a:r>
          </a:p>
          <a:p>
            <a:pPr algn="ctr">
              <a:buFontTx/>
              <a:buNone/>
            </a:pPr>
            <a:endParaRPr lang="en-US" sz="1400" b="1" dirty="0"/>
          </a:p>
          <a:p>
            <a:r>
              <a:rPr lang="en-US" dirty="0">
                <a:latin typeface="Calibri" pitchFamily="34" charset="0"/>
              </a:rPr>
              <a:t>Audio preservation transfer</a:t>
            </a:r>
          </a:p>
          <a:p>
            <a:r>
              <a:rPr lang="en-US" dirty="0">
                <a:latin typeface="Calibri" pitchFamily="34" charset="0"/>
              </a:rPr>
              <a:t>Video preservation transfer</a:t>
            </a:r>
          </a:p>
          <a:p>
            <a:r>
              <a:rPr lang="en-US" dirty="0">
                <a:latin typeface="Calibri" pitchFamily="34" charset="0"/>
              </a:rPr>
              <a:t>Film conservation and digitization</a:t>
            </a:r>
          </a:p>
          <a:p>
            <a:pPr>
              <a:buNone/>
            </a:pPr>
            <a:endParaRPr lang="en-US" sz="2600" dirty="0">
              <a:latin typeface="Calibri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900" dirty="0" smtClean="0">
                <a:latin typeface="Calibri" pitchFamily="34" charset="0"/>
              </a:rPr>
              <a:t>Why Prioritize?</a:t>
            </a:r>
            <a:endParaRPr lang="en-US" sz="3900" dirty="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latin typeface="Calibri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en-US" b="1" dirty="0" smtClean="0">
                <a:latin typeface="Calibri" pitchFamily="34" charset="0"/>
              </a:rPr>
              <a:t>Recommendation 2.2: Appraisal of </a:t>
            </a:r>
          </a:p>
          <a:p>
            <a:pPr algn="ctr">
              <a:buFontTx/>
              <a:buNone/>
            </a:pPr>
            <a:r>
              <a:rPr lang="en-US" b="1" dirty="0" smtClean="0">
                <a:latin typeface="Calibri" pitchFamily="34" charset="0"/>
              </a:rPr>
              <a:t>Audio Collections for Preservation</a:t>
            </a:r>
            <a:endParaRPr lang="en-US" b="1" dirty="0">
              <a:latin typeface="Calibri" pitchFamily="34" charset="0"/>
            </a:endParaRPr>
          </a:p>
          <a:p>
            <a:pPr>
              <a:buNone/>
            </a:pPr>
            <a:endParaRPr lang="en-US" sz="12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mbria" pitchFamily="18" charset="0"/>
              </a:rPr>
              <a:t>	“Devise means to assist collection managers in conducting comprehensive appraisals of audio holdings with the goal of establishing priorities for preservation.”</a:t>
            </a:r>
          </a:p>
          <a:p>
            <a:pPr>
              <a:buNone/>
            </a:pPr>
            <a:r>
              <a:rPr lang="en-US" sz="1200" i="1" dirty="0" smtClean="0">
                <a:latin typeface="Cambria" pitchFamily="18" charset="0"/>
              </a:rPr>
              <a:t> </a:t>
            </a:r>
          </a:p>
          <a:p>
            <a:pPr>
              <a:buNone/>
            </a:pPr>
            <a:r>
              <a:rPr lang="en-US" sz="2000" i="1" dirty="0" smtClean="0">
                <a:latin typeface="Cambria" pitchFamily="18" charset="0"/>
              </a:rPr>
              <a:t>		--The Library of Congress National Recording Preservation Plan, page 21</a:t>
            </a:r>
            <a:endParaRPr lang="en-US" sz="2000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Prioritize?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560,000+ media objects</a:t>
            </a:r>
          </a:p>
          <a:p>
            <a:r>
              <a:rPr lang="en-US" dirty="0" smtClean="0"/>
              <a:t>Known degradation—limited time window</a:t>
            </a:r>
          </a:p>
          <a:p>
            <a:r>
              <a:rPr lang="en-US" dirty="0" smtClean="0"/>
              <a:t>Known obsolescence issues—limited time window</a:t>
            </a:r>
          </a:p>
          <a:p>
            <a:r>
              <a:rPr lang="en-US" dirty="0" smtClean="0"/>
              <a:t>Known high (and low) research value</a:t>
            </a:r>
          </a:p>
          <a:p>
            <a:r>
              <a:rPr lang="en-US" dirty="0" smtClean="0"/>
              <a:t>Political reasons</a:t>
            </a:r>
          </a:p>
          <a:p>
            <a:r>
              <a:rPr lang="en-US" dirty="0" smtClean="0"/>
              <a:t>No guarantees with funding, the economy, will</a:t>
            </a:r>
          </a:p>
          <a:p>
            <a:r>
              <a:rPr lang="en-US" dirty="0" smtClean="0"/>
              <a:t>Not everything can/will be preserved</a:t>
            </a:r>
          </a:p>
          <a:p>
            <a:r>
              <a:rPr lang="en-US" dirty="0" smtClean="0"/>
              <a:t>Parallel process that does not slow digitization </a:t>
            </a:r>
          </a:p>
        </p:txBody>
      </p:sp>
    </p:spTree>
    <p:extLst>
      <p:ext uri="{BB962C8B-B14F-4D97-AF65-F5344CB8AC3E}">
        <p14:creationId xmlns:p14="http://schemas.microsoft.com/office/powerpoint/2010/main" val="411577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FF99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FFCC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FF99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FF66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Custom 4">
      <a:dk1>
        <a:srgbClr val="A3263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9308</TotalTime>
  <Words>796</Words>
  <Application>Microsoft Macintosh PowerPoint</Application>
  <PresentationFormat>Custom</PresentationFormat>
  <Paragraphs>255</Paragraphs>
  <Slides>38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Blank Presentation</vt:lpstr>
      <vt:lpstr>Default Theme</vt:lpstr>
      <vt:lpstr>4_Blank Presentation</vt:lpstr>
      <vt:lpstr>Default Design</vt:lpstr>
      <vt:lpstr>1_Blank Presentation</vt:lpstr>
      <vt:lpstr>2_Blank Presentation</vt:lpstr>
      <vt:lpstr>PowerPoint Presentation</vt:lpstr>
      <vt:lpstr>PowerPoint Presentation</vt:lpstr>
      <vt:lpstr>Indiana Numbers</vt:lpstr>
      <vt:lpstr>PowerPoint Presentation</vt:lpstr>
      <vt:lpstr>PowerPoint Presentation</vt:lpstr>
      <vt:lpstr>PowerPoint Presentation</vt:lpstr>
      <vt:lpstr>Strategies</vt:lpstr>
      <vt:lpstr>Why Prioritize?</vt:lpstr>
      <vt:lpstr>Why Prioritize?</vt:lpstr>
      <vt:lpstr>PowerPoint Presentation</vt:lpstr>
      <vt:lpstr>Research Value</vt:lpstr>
      <vt:lpstr>Research Value</vt:lpstr>
      <vt:lpstr>Research Value</vt:lpstr>
      <vt:lpstr>MediaRIVERS</vt:lpstr>
      <vt:lpstr>Condition/risk</vt:lpstr>
      <vt:lpstr>MediaSCORE</vt:lpstr>
      <vt:lpstr>MediaSCORE Scale</vt:lpstr>
      <vt:lpstr>MediaSCORE Scale</vt:lpstr>
      <vt:lpstr>Selection Process</vt:lpstr>
      <vt:lpstr>Process</vt:lpstr>
      <vt:lpstr>     Initial meeting</vt:lpstr>
      <vt:lpstr>Defining collections</vt:lpstr>
      <vt:lpstr>Law Library (1,500 items)</vt:lpstr>
      <vt:lpstr>Ranking by value</vt:lpstr>
      <vt:lpstr>PowerPoint Presentation</vt:lpstr>
      <vt:lpstr>Value Assessment Fields</vt:lpstr>
      <vt:lpstr>MediaRIVERS</vt:lpstr>
      <vt:lpstr>Ranking by value</vt:lpstr>
      <vt:lpstr>Physical inspection</vt:lpstr>
      <vt:lpstr>PowerPoint Presentation</vt:lpstr>
      <vt:lpstr>MediaSCORE</vt:lpstr>
      <vt:lpstr>Units | Collections | Asset Groups</vt:lpstr>
      <vt:lpstr>Units | Collections | Asset Groups</vt:lpstr>
      <vt:lpstr>Units | Collections | Asset Groups</vt:lpstr>
      <vt:lpstr>Stickering</vt:lpstr>
      <vt:lpstr>PowerPoint Presentation</vt:lpstr>
      <vt:lpstr>PowerPoint Presentation</vt:lpstr>
      <vt:lpstr>MediaSCORE</vt:lpstr>
    </vt:vector>
  </TitlesOfParts>
  <Company>Office of Creative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Office of Creative Services</dc:creator>
  <cp:keywords/>
  <cp:lastModifiedBy>Mike Casey</cp:lastModifiedBy>
  <cp:revision>793</cp:revision>
  <cp:lastPrinted>2006-11-16T20:01:38Z</cp:lastPrinted>
  <dcterms:created xsi:type="dcterms:W3CDTF">2008-04-13T19:43:57Z</dcterms:created>
  <dcterms:modified xsi:type="dcterms:W3CDTF">2013-05-17T16:09:30Z</dcterms:modified>
</cp:coreProperties>
</file>