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723" r:id="rId3"/>
    <p:sldMasterId id="2147483707" r:id="rId4"/>
    <p:sldMasterId id="2147483650" r:id="rId5"/>
    <p:sldMasterId id="2147483725" r:id="rId6"/>
    <p:sldMasterId id="2147483651" r:id="rId7"/>
    <p:sldMasterId id="2147483727" r:id="rId8"/>
  </p:sldMasterIdLst>
  <p:notesMasterIdLst>
    <p:notesMasterId r:id="rId24"/>
  </p:notesMasterIdLst>
  <p:handoutMasterIdLst>
    <p:handoutMasterId r:id="rId25"/>
  </p:handoutMasterIdLst>
  <p:sldIdLst>
    <p:sldId id="256" r:id="rId9"/>
    <p:sldId id="259" r:id="rId10"/>
    <p:sldId id="263" r:id="rId11"/>
    <p:sldId id="269" r:id="rId12"/>
    <p:sldId id="268" r:id="rId13"/>
    <p:sldId id="267" r:id="rId14"/>
    <p:sldId id="274" r:id="rId15"/>
    <p:sldId id="266" r:id="rId16"/>
    <p:sldId id="272" r:id="rId17"/>
    <p:sldId id="271" r:id="rId18"/>
    <p:sldId id="265" r:id="rId19"/>
    <p:sldId id="264" r:id="rId20"/>
    <p:sldId id="270" r:id="rId21"/>
    <p:sldId id="273" r:id="rId22"/>
    <p:sldId id="275" r:id="rId23"/>
  </p:sldIdLst>
  <p:sldSz cx="13004800" cy="9753600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b="1" kern="1200">
        <a:solidFill>
          <a:schemeClr val="tx2"/>
        </a:solidFill>
        <a:latin typeface="Century Gothic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4400" b="1" kern="1200">
        <a:solidFill>
          <a:schemeClr val="tx2"/>
        </a:solidFill>
        <a:latin typeface="Century Gothic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4400" b="1" kern="1200">
        <a:solidFill>
          <a:schemeClr val="tx2"/>
        </a:solidFill>
        <a:latin typeface="Century Gothic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4400" b="1" kern="1200">
        <a:solidFill>
          <a:schemeClr val="tx2"/>
        </a:solidFill>
        <a:latin typeface="Century Gothic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4400" b="1" kern="1200">
        <a:solidFill>
          <a:schemeClr val="tx2"/>
        </a:solidFill>
        <a:latin typeface="Century Gothic" pitchFamily="34" charset="0"/>
        <a:ea typeface="+mn-ea"/>
        <a:cs typeface="Arial" charset="0"/>
      </a:defRPr>
    </a:lvl5pPr>
    <a:lvl6pPr marL="2286000" algn="l" defTabSz="914400" rtl="0" eaLnBrk="1" latinLnBrk="0" hangingPunct="1">
      <a:defRPr sz="4400" b="1" kern="1200">
        <a:solidFill>
          <a:schemeClr val="tx2"/>
        </a:solidFill>
        <a:latin typeface="Century Gothic" pitchFamily="34" charset="0"/>
        <a:ea typeface="+mn-ea"/>
        <a:cs typeface="Arial" charset="0"/>
      </a:defRPr>
    </a:lvl6pPr>
    <a:lvl7pPr marL="2743200" algn="l" defTabSz="914400" rtl="0" eaLnBrk="1" latinLnBrk="0" hangingPunct="1">
      <a:defRPr sz="4400" b="1" kern="1200">
        <a:solidFill>
          <a:schemeClr val="tx2"/>
        </a:solidFill>
        <a:latin typeface="Century Gothic" pitchFamily="34" charset="0"/>
        <a:ea typeface="+mn-ea"/>
        <a:cs typeface="Arial" charset="0"/>
      </a:defRPr>
    </a:lvl7pPr>
    <a:lvl8pPr marL="3200400" algn="l" defTabSz="914400" rtl="0" eaLnBrk="1" latinLnBrk="0" hangingPunct="1">
      <a:defRPr sz="4400" b="1" kern="1200">
        <a:solidFill>
          <a:schemeClr val="tx2"/>
        </a:solidFill>
        <a:latin typeface="Century Gothic" pitchFamily="34" charset="0"/>
        <a:ea typeface="+mn-ea"/>
        <a:cs typeface="Arial" charset="0"/>
      </a:defRPr>
    </a:lvl8pPr>
    <a:lvl9pPr marL="3657600" algn="l" defTabSz="914400" rtl="0" eaLnBrk="1" latinLnBrk="0" hangingPunct="1">
      <a:defRPr sz="4400" b="1" kern="1200">
        <a:solidFill>
          <a:schemeClr val="tx2"/>
        </a:solidFill>
        <a:latin typeface="Century Gothic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357B"/>
    <a:srgbClr val="009FB4"/>
    <a:srgbClr val="F6DD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55" autoAdjust="0"/>
    <p:restoredTop sz="86364" autoAdjust="0"/>
  </p:normalViewPr>
  <p:slideViewPr>
    <p:cSldViewPr>
      <p:cViewPr varScale="1">
        <p:scale>
          <a:sx n="62" d="100"/>
          <a:sy n="62" d="100"/>
        </p:scale>
        <p:origin x="-516" y="-72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59" d="100"/>
          <a:sy n="159" d="100"/>
        </p:scale>
        <p:origin x="-2448" y="-90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9F119-154B-4E03-B0B1-648E0D72070A}" type="datetimeFigureOut">
              <a:rPr lang="en-AU" smtClean="0"/>
              <a:t>7/05/2013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9F3AC-E6A0-4940-A3C7-568E939254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6401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A522760-2BD9-4738-BFC9-7FE0BB6D1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82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4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FA18C-295E-4BCA-805E-201891DC7F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336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66865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55522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00" b="1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61203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00" b="1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29002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71580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91451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752" y="1017588"/>
            <a:ext cx="11703050" cy="10302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669752" y="1924472"/>
            <a:ext cx="8784976" cy="1224136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 algn="l">
              <a:defRPr b="0"/>
            </a:lvl1pPr>
          </a:lstStyle>
          <a:p>
            <a:pPr>
              <a:defRPr/>
            </a:pPr>
            <a:fld id="{153062AE-4EB8-4303-ACE9-ED74636C06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300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669752" y="1924472"/>
            <a:ext cx="8784976" cy="1224136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0ABBD-BCB3-4EBD-A29C-C969733699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62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Yellow_objec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5" y="4229100"/>
            <a:ext cx="49657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4229100"/>
            <a:ext cx="6139557" cy="44831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AU" baseline="0" dirty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669752" y="1924472"/>
            <a:ext cx="8784976" cy="1224136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AA3B7-450F-43B1-855E-799E9F274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77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4229100"/>
            <a:ext cx="5775325" cy="4483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4229100"/>
            <a:ext cx="5775325" cy="4483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669752" y="1924472"/>
            <a:ext cx="8784976" cy="1224136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41486-7C53-4986-B631-6938D0D21B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905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50875" y="1017588"/>
            <a:ext cx="11703050" cy="10302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04DDE-195C-452E-BD0A-DE1B82BAA6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967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/>
          </p:nvPr>
        </p:nvSpPr>
        <p:spPr>
          <a:xfrm>
            <a:off x="669752" y="1924472"/>
            <a:ext cx="8784976" cy="1224136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3AA3B-73AC-4C0E-BC9A-AF308AAEE5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851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3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NFSA_0183_Powerpo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6388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</p:sldLayoutIdLst>
  <p:timing>
    <p:tnLst>
      <p:par>
        <p:cTn id="1" dur="indefinite" restart="never" nodeType="tmRoot"/>
      </p:par>
    </p:tnLst>
  </p:timing>
  <p:hf hdr="0"/>
  <p:txStyles>
    <p:titleStyle>
      <a:lvl1pPr algn="l" defTabSz="1300163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1300163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entury Gothic" pitchFamily="34" charset="0"/>
        </a:defRPr>
      </a:lvl2pPr>
      <a:lvl3pPr algn="l" defTabSz="1300163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entury Gothic" pitchFamily="34" charset="0"/>
        </a:defRPr>
      </a:lvl3pPr>
      <a:lvl4pPr algn="l" defTabSz="1300163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entury Gothic" pitchFamily="34" charset="0"/>
        </a:defRPr>
      </a:lvl4pPr>
      <a:lvl5pPr algn="l" defTabSz="1300163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entury Gothic" pitchFamily="34" charset="0"/>
        </a:defRPr>
      </a:lvl5pPr>
      <a:lvl6pPr marL="457200" algn="l" defTabSz="1300163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entury Gothic" pitchFamily="34" charset="0"/>
        </a:defRPr>
      </a:lvl6pPr>
      <a:lvl7pPr marL="914400" algn="l" defTabSz="1300163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entury Gothic" pitchFamily="34" charset="0"/>
        </a:defRPr>
      </a:lvl7pPr>
      <a:lvl8pPr marL="1371600" algn="l" defTabSz="1300163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entury Gothic" pitchFamily="34" charset="0"/>
        </a:defRPr>
      </a:lvl8pPr>
      <a:lvl9pPr marL="1828800" algn="l" defTabSz="1300163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entury Gothic" pitchFamily="34" charset="0"/>
        </a:defRPr>
      </a:lvl9pPr>
    </p:titleStyle>
    <p:bodyStyle>
      <a:lvl1pPr marL="487363" indent="-487363" algn="l" defTabSz="1300163" rtl="0" eaLnBrk="0" fontAlgn="base" hangingPunct="0">
        <a:spcBef>
          <a:spcPct val="20000"/>
        </a:spcBef>
        <a:spcAft>
          <a:spcPct val="0"/>
        </a:spcAft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1057275" indent="-406400" algn="l" defTabSz="1300163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625600" indent="-325438" algn="l" defTabSz="1300163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2276475" indent="-325438" algn="l" defTabSz="1300163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925763" indent="-325438" algn="l" defTabSz="1300163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3382963" indent="-325438" algn="l" defTabSz="1300163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3840163" indent="-325438" algn="l" defTabSz="1300163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4297363" indent="-325438" algn="l" defTabSz="1300163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4754563" indent="-325438" algn="l" defTabSz="1300163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D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val 7"/>
          <p:cNvSpPr>
            <a:spLocks noChangeArrowheads="1"/>
          </p:cNvSpPr>
          <p:nvPr/>
        </p:nvSpPr>
        <p:spPr bwMode="auto">
          <a:xfrm>
            <a:off x="3189288" y="1492250"/>
            <a:ext cx="6623050" cy="6624638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22675" y="2828925"/>
            <a:ext cx="573405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0" tIns="65020" rIns="130040" bIns="65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p:hf hdr="0"/>
  <p:txStyles>
    <p:titleStyle>
      <a:lvl1pPr algn="ctr" defTabSz="1300163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+mj-lt"/>
          <a:ea typeface="+mj-ea"/>
          <a:cs typeface="+mj-cs"/>
        </a:defRPr>
      </a:lvl1pPr>
      <a:lvl2pPr algn="ctr" defTabSz="1300163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entury Gothic" pitchFamily="34" charset="0"/>
        </a:defRPr>
      </a:lvl2pPr>
      <a:lvl3pPr algn="ctr" defTabSz="1300163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entury Gothic" pitchFamily="34" charset="0"/>
        </a:defRPr>
      </a:lvl3pPr>
      <a:lvl4pPr algn="ctr" defTabSz="1300163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entury Gothic" pitchFamily="34" charset="0"/>
        </a:defRPr>
      </a:lvl4pPr>
      <a:lvl5pPr algn="ctr" defTabSz="1300163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entury Gothic" pitchFamily="34" charset="0"/>
        </a:defRPr>
      </a:lvl5pPr>
      <a:lvl6pPr marL="457200" algn="ctr" defTabSz="1300163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entury Gothic" pitchFamily="34" charset="0"/>
        </a:defRPr>
      </a:lvl6pPr>
      <a:lvl7pPr marL="914400" algn="ctr" defTabSz="1300163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entury Gothic" pitchFamily="34" charset="0"/>
        </a:defRPr>
      </a:lvl7pPr>
      <a:lvl8pPr marL="1371600" algn="ctr" defTabSz="1300163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entury Gothic" pitchFamily="34" charset="0"/>
        </a:defRPr>
      </a:lvl8pPr>
      <a:lvl9pPr marL="1828800" algn="ctr" defTabSz="1300163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entury Gothic" pitchFamily="34" charset="0"/>
        </a:defRPr>
      </a:lvl9pPr>
    </p:titleStyle>
    <p:bodyStyle>
      <a:lvl1pPr marL="487363" indent="-487363" algn="l" defTabSz="1300163" rtl="0" eaLnBrk="0" fontAlgn="base" hangingPunct="0">
        <a:spcBef>
          <a:spcPct val="20000"/>
        </a:spcBef>
        <a:spcAft>
          <a:spcPct val="0"/>
        </a:spcAft>
        <a:buChar char="•"/>
        <a:defRPr sz="4600">
          <a:solidFill>
            <a:schemeClr val="tx1"/>
          </a:solidFill>
          <a:latin typeface="+mn-lt"/>
          <a:ea typeface="+mn-ea"/>
          <a:cs typeface="+mn-cs"/>
        </a:defRPr>
      </a:lvl1pPr>
      <a:lvl2pPr marL="1057275" indent="-406400" algn="l" defTabSz="1300163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2pPr>
      <a:lvl3pPr marL="1625600" indent="-325438" algn="l" defTabSz="13001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</a:defRPr>
      </a:lvl3pPr>
      <a:lvl4pPr marL="2276475" indent="-325438" algn="l" defTabSz="1300163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4pPr>
      <a:lvl5pPr marL="2925763" indent="-325438" algn="l" defTabSz="1300163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5pPr>
      <a:lvl6pPr marL="3382963" indent="-325438" algn="l" defTabSz="130016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3840163" indent="-325438" algn="l" defTabSz="130016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4297363" indent="-325438" algn="l" defTabSz="130016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4754563" indent="-325438" algn="l" defTabSz="130016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val 7"/>
          <p:cNvSpPr>
            <a:spLocks noChangeArrowheads="1"/>
          </p:cNvSpPr>
          <p:nvPr/>
        </p:nvSpPr>
        <p:spPr bwMode="auto">
          <a:xfrm>
            <a:off x="3189288" y="1492250"/>
            <a:ext cx="6623050" cy="6624638"/>
          </a:xfrm>
          <a:prstGeom prst="ellipse">
            <a:avLst/>
          </a:prstGeom>
          <a:solidFill>
            <a:srgbClr val="F6DD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22675" y="2828925"/>
            <a:ext cx="573405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0" tIns="65020" rIns="130040" bIns="65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</p:sldLayoutIdLst>
  <p:hf hdr="0"/>
  <p:txStyles>
    <p:titleStyle>
      <a:lvl1pPr algn="ctr" defTabSz="1300163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+mj-lt"/>
          <a:ea typeface="+mj-ea"/>
          <a:cs typeface="+mj-cs"/>
        </a:defRPr>
      </a:lvl1pPr>
      <a:lvl2pPr algn="ctr" defTabSz="1300163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entury Gothic" pitchFamily="34" charset="0"/>
        </a:defRPr>
      </a:lvl2pPr>
      <a:lvl3pPr algn="ctr" defTabSz="1300163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entury Gothic" pitchFamily="34" charset="0"/>
        </a:defRPr>
      </a:lvl3pPr>
      <a:lvl4pPr algn="ctr" defTabSz="1300163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entury Gothic" pitchFamily="34" charset="0"/>
        </a:defRPr>
      </a:lvl4pPr>
      <a:lvl5pPr algn="ctr" defTabSz="1300163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entury Gothic" pitchFamily="34" charset="0"/>
        </a:defRPr>
      </a:lvl5pPr>
      <a:lvl6pPr marL="457200" algn="ctr" defTabSz="1300163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entury Gothic" pitchFamily="34" charset="0"/>
        </a:defRPr>
      </a:lvl6pPr>
      <a:lvl7pPr marL="914400" algn="ctr" defTabSz="1300163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entury Gothic" pitchFamily="34" charset="0"/>
        </a:defRPr>
      </a:lvl7pPr>
      <a:lvl8pPr marL="1371600" algn="ctr" defTabSz="1300163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entury Gothic" pitchFamily="34" charset="0"/>
        </a:defRPr>
      </a:lvl8pPr>
      <a:lvl9pPr marL="1828800" algn="ctr" defTabSz="1300163" rtl="0" fontAlgn="base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entury Gothic" pitchFamily="34" charset="0"/>
        </a:defRPr>
      </a:lvl9pPr>
    </p:titleStyle>
    <p:bodyStyle>
      <a:lvl1pPr marL="487363" indent="-487363" algn="l" defTabSz="1300163" rtl="0" eaLnBrk="0" fontAlgn="base" hangingPunct="0">
        <a:spcBef>
          <a:spcPct val="20000"/>
        </a:spcBef>
        <a:spcAft>
          <a:spcPct val="0"/>
        </a:spcAft>
        <a:buChar char="•"/>
        <a:defRPr sz="4600">
          <a:solidFill>
            <a:schemeClr val="tx1"/>
          </a:solidFill>
          <a:latin typeface="+mn-lt"/>
          <a:ea typeface="+mn-ea"/>
          <a:cs typeface="+mn-cs"/>
        </a:defRPr>
      </a:lvl1pPr>
      <a:lvl2pPr marL="1057275" indent="-406400" algn="l" defTabSz="1300163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2pPr>
      <a:lvl3pPr marL="1625600" indent="-325438" algn="l" defTabSz="13001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</a:defRPr>
      </a:lvl3pPr>
      <a:lvl4pPr marL="2276475" indent="-325438" algn="l" defTabSz="1300163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4pPr>
      <a:lvl5pPr marL="2925763" indent="-325438" algn="l" defTabSz="1300163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5pPr>
      <a:lvl6pPr marL="3382963" indent="-325438" algn="l" defTabSz="130016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3840163" indent="-325438" algn="l" defTabSz="130016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4297363" indent="-325438" algn="l" defTabSz="130016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4754563" indent="-325438" algn="l" defTabSz="130016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4229100"/>
            <a:ext cx="1170305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42360" y="9095438"/>
            <a:ext cx="411797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35186" y="9160525"/>
            <a:ext cx="782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>
              <a:defRPr sz="14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CEE39C20-F0F6-4F95-8948-52EEF7859C1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1017588"/>
            <a:ext cx="11703050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0" tIns="65020" rIns="130040" bIns="65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24" name="Text Box 10"/>
          <p:cNvSpPr txBox="1">
            <a:spLocks noChangeArrowheads="1"/>
          </p:cNvSpPr>
          <p:nvPr/>
        </p:nvSpPr>
        <p:spPr bwMode="auto">
          <a:xfrm>
            <a:off x="1101800" y="9235981"/>
            <a:ext cx="319799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400" b="1">
                <a:solidFill>
                  <a:schemeClr val="tx2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sz="1000" dirty="0"/>
              <a:t>NATIONAL FILM AND </a:t>
            </a:r>
            <a:r>
              <a:rPr lang="en-AU" sz="1000" dirty="0" smtClean="0"/>
              <a:t>SOUND</a:t>
            </a:r>
            <a:r>
              <a:rPr lang="en-AU" sz="1000" baseline="0" dirty="0" smtClean="0"/>
              <a:t> </a:t>
            </a:r>
            <a:r>
              <a:rPr lang="en-AU" sz="1000" dirty="0" smtClean="0"/>
              <a:t>ARCHIVE </a:t>
            </a:r>
            <a:r>
              <a:rPr lang="en-AU" sz="1000" dirty="0"/>
              <a:t>OF </a:t>
            </a:r>
            <a:r>
              <a:rPr lang="en-AU" sz="1000" dirty="0" smtClean="0"/>
              <a:t>AUSTRALIA</a:t>
            </a:r>
            <a:endParaRPr lang="en-US" sz="10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349" y="8924514"/>
            <a:ext cx="1311275" cy="77682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09" r:id="rId2"/>
    <p:sldLayoutId id="2147483822" r:id="rId3"/>
    <p:sldLayoutId id="2147483810" r:id="rId4"/>
    <p:sldLayoutId id="2147483811" r:id="rId5"/>
    <p:sldLayoutId id="2147483812" r:id="rId6"/>
    <p:sldLayoutId id="2147483813" r:id="rId7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entury Gothic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entury Gothi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entury Gothi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entury Gothi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F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val 8"/>
          <p:cNvSpPr>
            <a:spLocks noChangeArrowheads="1"/>
          </p:cNvSpPr>
          <p:nvPr/>
        </p:nvSpPr>
        <p:spPr bwMode="auto">
          <a:xfrm>
            <a:off x="3189288" y="1492250"/>
            <a:ext cx="6623050" cy="6624638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409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622675" y="2828925"/>
            <a:ext cx="573405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0" tIns="65020" rIns="130040" bIns="65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entury Gothic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entury Gothic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entury Gothic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entury Gothic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entury Gothic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entury Gothic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entury Gothic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val 8"/>
          <p:cNvSpPr>
            <a:spLocks noChangeArrowheads="1"/>
          </p:cNvSpPr>
          <p:nvPr/>
        </p:nvSpPr>
        <p:spPr bwMode="auto">
          <a:xfrm>
            <a:off x="3189288" y="1492250"/>
            <a:ext cx="6623050" cy="6624638"/>
          </a:xfrm>
          <a:prstGeom prst="ellipse">
            <a:avLst/>
          </a:prstGeom>
          <a:solidFill>
            <a:srgbClr val="009F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622675" y="2828925"/>
            <a:ext cx="573405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0" tIns="65020" rIns="130040" bIns="65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entury Gothic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entury Gothic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entury Gothic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entury Gothic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entury Gothic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entury Gothic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entury Gothic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F35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8"/>
          <p:cNvSpPr>
            <a:spLocks noChangeArrowheads="1"/>
          </p:cNvSpPr>
          <p:nvPr/>
        </p:nvSpPr>
        <p:spPr bwMode="auto">
          <a:xfrm>
            <a:off x="3189288" y="1492250"/>
            <a:ext cx="6623050" cy="6624638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614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622675" y="2828925"/>
            <a:ext cx="573405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0" tIns="65020" rIns="130040" bIns="65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entury Gothic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entury Gothic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entury Gothic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entury Gothic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val 8"/>
          <p:cNvSpPr>
            <a:spLocks noChangeArrowheads="1"/>
          </p:cNvSpPr>
          <p:nvPr/>
        </p:nvSpPr>
        <p:spPr bwMode="auto">
          <a:xfrm>
            <a:off x="3189288" y="1492250"/>
            <a:ext cx="6623050" cy="6624638"/>
          </a:xfrm>
          <a:prstGeom prst="ellipse">
            <a:avLst/>
          </a:prstGeom>
          <a:solidFill>
            <a:srgbClr val="5F35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717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622675" y="2828925"/>
            <a:ext cx="573405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0" tIns="65020" rIns="130040" bIns="65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entury Gothic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entury Gothic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entury Gothic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entury Gothic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entury Gothic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3.jp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6.pn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6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6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"/>
          <p:cNvSpPr>
            <a:spLocks noGrp="1"/>
          </p:cNvSpPr>
          <p:nvPr>
            <p:ph type="title"/>
          </p:nvPr>
        </p:nvSpPr>
        <p:spPr>
          <a:xfrm>
            <a:off x="468000" y="1060376"/>
            <a:ext cx="4771405" cy="1030287"/>
          </a:xfrm>
        </p:spPr>
        <p:txBody>
          <a:bodyPr/>
          <a:lstStyle/>
          <a:p>
            <a:r>
              <a:rPr lang="en-AU" dirty="0" smtClean="0"/>
              <a:t>The 1940s &amp; ’50s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7A7142C6-B81F-4FF3-BCA3-7493558484E2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Hawaiian Music in Australia</a:t>
            </a:r>
          </a:p>
        </p:txBody>
      </p:sp>
      <p:pic>
        <p:nvPicPr>
          <p:cNvPr id="1026" name="Picture 2" descr="H:\Work\Hawaiian mp3\Conference paper -NFC\Hayman Hotelr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232" y="2323544"/>
            <a:ext cx="7332340" cy="568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90232" y="8097415"/>
            <a:ext cx="73323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400" b="0" dirty="0" smtClean="0"/>
              <a:t>State Library of Queensland picqld-2006-11-24-10-24</a:t>
            </a:r>
            <a:endParaRPr lang="en-AU" sz="1400" b="0" dirty="0"/>
          </a:p>
        </p:txBody>
      </p:sp>
    </p:spTree>
    <p:extLst>
      <p:ext uri="{BB962C8B-B14F-4D97-AF65-F5344CB8AC3E}">
        <p14:creationId xmlns:p14="http://schemas.microsoft.com/office/powerpoint/2010/main" val="245499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"/>
          <p:cNvSpPr>
            <a:spLocks noGrp="1"/>
          </p:cNvSpPr>
          <p:nvPr>
            <p:ph type="title"/>
          </p:nvPr>
        </p:nvSpPr>
        <p:spPr>
          <a:xfrm>
            <a:off x="468000" y="484312"/>
            <a:ext cx="12313367" cy="1030287"/>
          </a:xfrm>
        </p:spPr>
        <p:txBody>
          <a:bodyPr/>
          <a:lstStyle/>
          <a:p>
            <a:r>
              <a:rPr lang="en-AU" dirty="0"/>
              <a:t>Where the Blue Gums </a:t>
            </a:r>
            <a:r>
              <a:rPr lang="en-AU" dirty="0" smtClean="0"/>
              <a:t>Turn </a:t>
            </a:r>
            <a:r>
              <a:rPr lang="en-AU" dirty="0"/>
              <a:t>Red in the </a:t>
            </a:r>
            <a:r>
              <a:rPr lang="en-AU" dirty="0" smtClean="0"/>
              <a:t>Sunset</a:t>
            </a:r>
          </a:p>
        </p:txBody>
      </p:sp>
      <p:sp>
        <p:nvSpPr>
          <p:cNvPr id="20484" name="Subtitle 4"/>
          <p:cNvSpPr>
            <a:spLocks noGrp="1"/>
          </p:cNvSpPr>
          <p:nvPr>
            <p:ph type="subTitle" idx="13"/>
          </p:nvPr>
        </p:nvSpPr>
        <p:spPr>
          <a:xfrm>
            <a:off x="468000" y="1492424"/>
            <a:ext cx="10081120" cy="1296144"/>
          </a:xfrm>
        </p:spPr>
        <p:txBody>
          <a:bodyPr/>
          <a:lstStyle/>
          <a:p>
            <a:r>
              <a:rPr lang="en-US" dirty="0"/>
              <a:t>Keith Branch </a:t>
            </a:r>
            <a:r>
              <a:rPr lang="en-US" dirty="0" smtClean="0"/>
              <a:t>&amp; </a:t>
            </a:r>
            <a:r>
              <a:rPr lang="en-US" dirty="0"/>
              <a:t>his South Sea Islanders </a:t>
            </a:r>
            <a:endParaRPr lang="en-US" dirty="0" smtClean="0"/>
          </a:p>
          <a:p>
            <a:r>
              <a:rPr lang="en-US" dirty="0" smtClean="0"/>
              <a:t>Regal </a:t>
            </a:r>
            <a:r>
              <a:rPr lang="en-US" dirty="0" err="1"/>
              <a:t>Zonophone</a:t>
            </a:r>
            <a:r>
              <a:rPr lang="en-US" dirty="0"/>
              <a:t> </a:t>
            </a:r>
            <a:r>
              <a:rPr lang="en-US" dirty="0" smtClean="0"/>
              <a:t>G-25131 (1947)</a:t>
            </a:r>
            <a:endParaRPr lang="en-AU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7A7142C6-B81F-4FF3-BCA3-7493558484E2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Hawaiian Music in Australia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42560" y="7650925"/>
            <a:ext cx="38272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b="0" dirty="0" smtClean="0"/>
              <a:t>Seaplane </a:t>
            </a:r>
            <a:r>
              <a:rPr lang="en-AU" sz="1400" b="0" dirty="0"/>
              <a:t>at Hayman Island, owned by Barrier Reef Airways, May </a:t>
            </a:r>
            <a:r>
              <a:rPr lang="en-AU" sz="1400" b="0" dirty="0" smtClean="0"/>
              <a:t>1951</a:t>
            </a:r>
          </a:p>
          <a:p>
            <a:r>
              <a:rPr lang="en-AU" sz="1400" b="0" dirty="0" err="1"/>
              <a:t>StateLibQld</a:t>
            </a:r>
            <a:r>
              <a:rPr lang="en-AU" sz="1400" b="0" dirty="0"/>
              <a:t> 1 115392</a:t>
            </a:r>
          </a:p>
        </p:txBody>
      </p:sp>
      <p:pic>
        <p:nvPicPr>
          <p:cNvPr id="11" name="Branch_Blue_Gums_edit30sec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74464" y="7644537"/>
            <a:ext cx="609600" cy="609600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44" y="3094429"/>
            <a:ext cx="7188676" cy="5238750"/>
          </a:xfrm>
        </p:spPr>
      </p:pic>
    </p:spTree>
    <p:extLst>
      <p:ext uri="{BB962C8B-B14F-4D97-AF65-F5344CB8AC3E}">
        <p14:creationId xmlns:p14="http://schemas.microsoft.com/office/powerpoint/2010/main" val="87131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"/>
          <p:cNvSpPr>
            <a:spLocks noGrp="1"/>
          </p:cNvSpPr>
          <p:nvPr>
            <p:ph type="title"/>
          </p:nvPr>
        </p:nvSpPr>
        <p:spPr>
          <a:xfrm>
            <a:off x="525736" y="569114"/>
            <a:ext cx="11703050" cy="2939534"/>
          </a:xfrm>
        </p:spPr>
        <p:txBody>
          <a:bodyPr/>
          <a:lstStyle/>
          <a:p>
            <a:r>
              <a:rPr lang="en-AU" sz="3200" dirty="0"/>
              <a:t>Magnetic Island </a:t>
            </a:r>
            <a:r>
              <a:rPr lang="en-AU" sz="3200" dirty="0" smtClean="0"/>
              <a:t/>
            </a:r>
            <a:br>
              <a:rPr lang="en-AU" sz="3200" dirty="0" smtClean="0"/>
            </a:br>
            <a:r>
              <a:rPr lang="en-AU" sz="2800" b="0" dirty="0" smtClean="0"/>
              <a:t>Johnny </a:t>
            </a:r>
            <a:r>
              <a:rPr lang="en-AU" sz="2800" b="0" dirty="0"/>
              <a:t>Wade &amp; His Hawaiians </a:t>
            </a:r>
            <a:r>
              <a:rPr lang="en-AU" sz="2800" b="0" dirty="0" smtClean="0"/>
              <a:t>Columbia DO-3342</a:t>
            </a:r>
            <a:r>
              <a:rPr lang="en-AU" sz="2800" b="0" dirty="0"/>
              <a:t> </a:t>
            </a:r>
            <a:r>
              <a:rPr lang="en-AU" sz="2800" b="0" dirty="0" smtClean="0"/>
              <a:t>(1950)</a:t>
            </a:r>
            <a:r>
              <a:rPr lang="en-AU" sz="2800" dirty="0" smtClean="0"/>
              <a:t> </a:t>
            </a:r>
            <a:r>
              <a:rPr lang="en-AU" sz="2800" dirty="0"/>
              <a:t/>
            </a:r>
            <a:br>
              <a:rPr lang="en-AU" sz="2800" dirty="0"/>
            </a:br>
            <a:r>
              <a:rPr lang="en-AU" sz="2800" dirty="0" smtClean="0"/>
              <a:t/>
            </a:r>
            <a:br>
              <a:rPr lang="en-AU" sz="2800" dirty="0" smtClean="0"/>
            </a:br>
            <a:r>
              <a:rPr lang="en-AU" sz="3200" dirty="0" smtClean="0"/>
              <a:t>Pack </a:t>
            </a:r>
            <a:r>
              <a:rPr lang="en-AU" sz="3200" dirty="0"/>
              <a:t>Up a Dream and Head for Hayman </a:t>
            </a:r>
            <a:r>
              <a:rPr lang="en-AU" sz="3200" dirty="0" smtClean="0"/>
              <a:t>Island</a:t>
            </a:r>
            <a:br>
              <a:rPr lang="en-AU" sz="3200" dirty="0" smtClean="0"/>
            </a:br>
            <a:r>
              <a:rPr lang="en-AU" sz="2800" b="0" dirty="0" smtClean="0"/>
              <a:t>John </a:t>
            </a:r>
            <a:r>
              <a:rPr lang="en-AU" sz="2800" b="0" dirty="0"/>
              <a:t>O’Connor </a:t>
            </a:r>
            <a:r>
              <a:rPr lang="en-AU" sz="2800" b="0" dirty="0" smtClean="0"/>
              <a:t>&amp; </a:t>
            </a:r>
            <a:r>
              <a:rPr lang="en-AU" sz="2800" b="0" dirty="0"/>
              <a:t>George Watson’s Hawaiians </a:t>
            </a:r>
            <a:r>
              <a:rPr lang="en-AU" sz="2800" b="0" dirty="0" smtClean="0"/>
              <a:t/>
            </a:r>
            <a:br>
              <a:rPr lang="en-AU" sz="2800" b="0" dirty="0" smtClean="0"/>
            </a:br>
            <a:r>
              <a:rPr lang="en-AU" sz="2800" b="0" dirty="0" smtClean="0"/>
              <a:t>Royal </a:t>
            </a:r>
            <a:r>
              <a:rPr lang="en-AU" sz="2800" b="0" dirty="0"/>
              <a:t>Hayman </a:t>
            </a:r>
            <a:r>
              <a:rPr lang="en-AU" sz="2800" b="0" dirty="0" smtClean="0"/>
              <a:t>Hotel</a:t>
            </a:r>
            <a:r>
              <a:rPr lang="en-AU" sz="2800" b="0" dirty="0"/>
              <a:t> </a:t>
            </a:r>
            <a:r>
              <a:rPr lang="en-AU" sz="2800" b="0" dirty="0" smtClean="0"/>
              <a:t> (1950)</a:t>
            </a:r>
            <a:endParaRPr lang="en-AU" sz="32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7A7142C6-B81F-4FF3-BCA3-7493558484E2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Hawaiian Music in Australia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52" y="3868688"/>
            <a:ext cx="5904656" cy="4713884"/>
          </a:xfrm>
        </p:spPr>
      </p:pic>
      <p:pic>
        <p:nvPicPr>
          <p:cNvPr id="5" name="Magnetic Haym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85688" y="8215808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733367" y="8333184"/>
            <a:ext cx="3816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b="0" dirty="0"/>
              <a:t>Hayman Island 1963 </a:t>
            </a:r>
            <a:r>
              <a:rPr lang="en-AU" sz="1400" b="0" dirty="0" smtClean="0"/>
              <a:t>NAA B4498 150G8 </a:t>
            </a:r>
            <a:endParaRPr lang="en-AU" sz="1400" b="0" dirty="0"/>
          </a:p>
        </p:txBody>
      </p:sp>
    </p:spTree>
    <p:extLst>
      <p:ext uri="{BB962C8B-B14F-4D97-AF65-F5344CB8AC3E}">
        <p14:creationId xmlns:p14="http://schemas.microsoft.com/office/powerpoint/2010/main" val="296857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"/>
          <p:cNvSpPr>
            <a:spLocks noGrp="1"/>
          </p:cNvSpPr>
          <p:nvPr>
            <p:ph type="title"/>
          </p:nvPr>
        </p:nvSpPr>
        <p:spPr>
          <a:xfrm>
            <a:off x="468000" y="988368"/>
            <a:ext cx="11703050" cy="1030287"/>
          </a:xfrm>
        </p:spPr>
        <p:txBody>
          <a:bodyPr/>
          <a:lstStyle/>
          <a:p>
            <a:r>
              <a:rPr lang="en-AU" dirty="0"/>
              <a:t>I Lost my Heart on Hayman Island </a:t>
            </a:r>
            <a:endParaRPr lang="en-AU" dirty="0" smtClean="0"/>
          </a:p>
        </p:txBody>
      </p:sp>
      <p:sp>
        <p:nvSpPr>
          <p:cNvPr id="20484" name="Subtitle 4"/>
          <p:cNvSpPr>
            <a:spLocks noGrp="1"/>
          </p:cNvSpPr>
          <p:nvPr>
            <p:ph type="subTitle" idx="13"/>
          </p:nvPr>
        </p:nvSpPr>
        <p:spPr>
          <a:xfrm>
            <a:off x="468000" y="1924050"/>
            <a:ext cx="8785225" cy="1223963"/>
          </a:xfrm>
        </p:spPr>
        <p:txBody>
          <a:bodyPr/>
          <a:lstStyle/>
          <a:p>
            <a:pPr eaLnBrk="1" hangingPunct="1"/>
            <a:r>
              <a:rPr lang="en-AU" dirty="0"/>
              <a:t>Johnny Wade &amp; His Hawaiians </a:t>
            </a:r>
            <a:endParaRPr lang="en-AU" dirty="0" smtClean="0"/>
          </a:p>
          <a:p>
            <a:pPr eaLnBrk="1" hangingPunct="1"/>
            <a:r>
              <a:rPr lang="en-AU" dirty="0" smtClean="0"/>
              <a:t>Columbia </a:t>
            </a:r>
            <a:r>
              <a:rPr lang="en-AU" dirty="0"/>
              <a:t>DO-3852  </a:t>
            </a:r>
            <a:r>
              <a:rPr lang="en-AU" dirty="0" smtClean="0"/>
              <a:t>(1956) 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7A7142C6-B81F-4FF3-BCA3-7493558484E2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Hawaiian Music in Australia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44" y="3727140"/>
            <a:ext cx="6031076" cy="4483100"/>
          </a:xfrm>
        </p:spPr>
      </p:pic>
      <p:sp>
        <p:nvSpPr>
          <p:cNvPr id="5" name="Rectangle 4"/>
          <p:cNvSpPr/>
          <p:nvPr/>
        </p:nvSpPr>
        <p:spPr>
          <a:xfrm>
            <a:off x="6790432" y="7973144"/>
            <a:ext cx="3888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b="0" dirty="0"/>
              <a:t>Hayman Island 1963 NAA1500, K10602</a:t>
            </a:r>
          </a:p>
        </p:txBody>
      </p:sp>
      <p:pic>
        <p:nvPicPr>
          <p:cNvPr id="9" name="Wade_I Lost My Heart On Hayman Island_90sec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58440" y="7995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5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7000"/>
    </mc:Choice>
    <mc:Fallback xmlns="">
      <p:transition spd="slow" advClick="0" advTm="7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dirty="0" smtClean="0"/>
              <a:t>Aloha</a:t>
            </a:r>
          </a:p>
        </p:txBody>
      </p:sp>
    </p:spTree>
    <p:extLst>
      <p:ext uri="{BB962C8B-B14F-4D97-AF65-F5344CB8AC3E}">
        <p14:creationId xmlns:p14="http://schemas.microsoft.com/office/powerpoint/2010/main" val="11900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dirty="0" smtClean="0"/>
              <a:t>Aloha</a:t>
            </a:r>
            <a:endParaRPr lang="en-US" sz="48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237704" y="8117160"/>
            <a:ext cx="1260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0" dirty="0" smtClean="0"/>
              <a:t>Full versions of the songs and more can be found at www.nfsa.gov.au/collection/sound/sounds-australia/hawaiian-music-australia</a:t>
            </a: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64973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dirty="0" smtClean="0"/>
              <a:t>Hawaiian Music </a:t>
            </a:r>
            <a:br>
              <a:rPr lang="en-US" sz="4800" dirty="0" smtClean="0"/>
            </a:br>
            <a:r>
              <a:rPr lang="en-US" sz="4800" dirty="0" smtClean="0"/>
              <a:t>in Australia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"/>
          <p:cNvSpPr>
            <a:spLocks noGrp="1"/>
          </p:cNvSpPr>
          <p:nvPr>
            <p:ph type="title"/>
          </p:nvPr>
        </p:nvSpPr>
        <p:spPr>
          <a:xfrm>
            <a:off x="468000" y="1276400"/>
            <a:ext cx="6499597" cy="1152128"/>
          </a:xfrm>
        </p:spPr>
        <p:txBody>
          <a:bodyPr/>
          <a:lstStyle/>
          <a:p>
            <a:r>
              <a:rPr lang="en-AU" dirty="0" smtClean="0"/>
              <a:t>The 1920s</a:t>
            </a:r>
            <a:br>
              <a:rPr lang="en-AU" dirty="0" smtClean="0"/>
            </a:br>
            <a:r>
              <a:rPr lang="en-AU" b="0" dirty="0" smtClean="0"/>
              <a:t>Hula </a:t>
            </a:r>
            <a:r>
              <a:rPr lang="en-AU" b="0" dirty="0"/>
              <a:t>and </a:t>
            </a:r>
            <a:r>
              <a:rPr lang="en-AU" b="0" dirty="0" err="1" smtClean="0"/>
              <a:t>hapa-haole</a:t>
            </a:r>
            <a:endParaRPr lang="en-AU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520" y="1276400"/>
            <a:ext cx="4824536" cy="6191489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7A7142C6-B81F-4FF3-BCA3-7493558484E2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Hawaiian Music in Australia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"/>
          <p:cNvSpPr>
            <a:spLocks noGrp="1"/>
          </p:cNvSpPr>
          <p:nvPr>
            <p:ph type="title"/>
          </p:nvPr>
        </p:nvSpPr>
        <p:spPr>
          <a:xfrm>
            <a:off x="468000" y="1420416"/>
            <a:ext cx="5851525" cy="2088232"/>
          </a:xfrm>
        </p:spPr>
        <p:txBody>
          <a:bodyPr/>
          <a:lstStyle/>
          <a:p>
            <a:r>
              <a:rPr lang="en-AU" dirty="0" smtClean="0"/>
              <a:t>Ukulele Lullaby</a:t>
            </a:r>
            <a:br>
              <a:rPr lang="en-AU" dirty="0" smtClean="0"/>
            </a:br>
            <a:r>
              <a:rPr lang="en-AU" sz="3200" b="0" dirty="0" smtClean="0"/>
              <a:t>Queenie &amp; David </a:t>
            </a:r>
            <a:r>
              <a:rPr lang="en-AU" sz="3200" b="0" dirty="0" err="1" smtClean="0"/>
              <a:t>Kaili</a:t>
            </a:r>
            <a:r>
              <a:rPr lang="en-AU" sz="3200" b="0" dirty="0" smtClean="0"/>
              <a:t/>
            </a:r>
            <a:br>
              <a:rPr lang="en-AU" sz="3200" b="0" dirty="0" smtClean="0"/>
            </a:br>
            <a:r>
              <a:rPr lang="en-AU" sz="3200" b="0" dirty="0" err="1" smtClean="0"/>
              <a:t>Parlophone</a:t>
            </a:r>
            <a:r>
              <a:rPr lang="en-AU" sz="3200" b="0" dirty="0" smtClean="0"/>
              <a:t> A-2364 (1927)</a:t>
            </a:r>
            <a:endParaRPr lang="en-AU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59" y="1708448"/>
            <a:ext cx="5232197" cy="468052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7A7142C6-B81F-4FF3-BCA3-7493558484E2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Hawaiian Music in Australia</a:t>
            </a:r>
            <a:endParaRPr lang="en-US" dirty="0"/>
          </a:p>
        </p:txBody>
      </p:sp>
      <p:pic>
        <p:nvPicPr>
          <p:cNvPr id="3" name="Kaili_Ukulele_Lullaby_edit30sec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83976" y="7749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2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"/>
          <p:cNvSpPr>
            <a:spLocks noGrp="1"/>
          </p:cNvSpPr>
          <p:nvPr>
            <p:ph type="title"/>
          </p:nvPr>
        </p:nvSpPr>
        <p:spPr>
          <a:xfrm>
            <a:off x="468000" y="2284512"/>
            <a:ext cx="5472608" cy="1030287"/>
          </a:xfrm>
        </p:spPr>
        <p:txBody>
          <a:bodyPr/>
          <a:lstStyle/>
          <a:p>
            <a:r>
              <a:rPr lang="en-AU" dirty="0" smtClean="0"/>
              <a:t>Shoo the </a:t>
            </a:r>
            <a:br>
              <a:rPr lang="en-AU" dirty="0" smtClean="0"/>
            </a:br>
            <a:r>
              <a:rPr lang="en-AU" dirty="0" smtClean="0"/>
              <a:t>Hoodoo Away</a:t>
            </a:r>
            <a:br>
              <a:rPr lang="en-AU" dirty="0" smtClean="0"/>
            </a:br>
            <a:r>
              <a:rPr lang="en-AU" sz="3200" b="0" dirty="0" smtClean="0"/>
              <a:t>Queenie &amp; David </a:t>
            </a:r>
            <a:r>
              <a:rPr lang="en-AU" sz="3200" b="0" dirty="0" err="1" smtClean="0"/>
              <a:t>Kaili</a:t>
            </a:r>
            <a:r>
              <a:rPr lang="en-AU" sz="3200" b="0" dirty="0" smtClean="0"/>
              <a:t/>
            </a:r>
            <a:br>
              <a:rPr lang="en-AU" sz="3200" b="0" dirty="0" smtClean="0"/>
            </a:br>
            <a:r>
              <a:rPr lang="en-AU" sz="3200" b="0" dirty="0" err="1" smtClean="0"/>
              <a:t>Parlophone</a:t>
            </a:r>
            <a:r>
              <a:rPr lang="en-AU" sz="3200" b="0" dirty="0" smtClean="0"/>
              <a:t> A-3053 (1930)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344" y="1708448"/>
            <a:ext cx="6408712" cy="4631665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7A7142C6-B81F-4FF3-BCA3-7493558484E2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Hawaiian Music in Australia</a:t>
            </a:r>
          </a:p>
        </p:txBody>
      </p:sp>
      <p:sp>
        <p:nvSpPr>
          <p:cNvPr id="4" name="Rectangle 3"/>
          <p:cNvSpPr/>
          <p:nvPr/>
        </p:nvSpPr>
        <p:spPr>
          <a:xfrm>
            <a:off x="6013174" y="6460976"/>
            <a:ext cx="63938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1800" b="0" dirty="0">
                <a:solidFill>
                  <a:srgbClr val="000000"/>
                </a:solidFill>
              </a:rPr>
              <a:t>Queenie &amp; David </a:t>
            </a:r>
            <a:r>
              <a:rPr lang="en-AU" sz="1800" b="0" dirty="0" err="1">
                <a:solidFill>
                  <a:srgbClr val="000000"/>
                </a:solidFill>
              </a:rPr>
              <a:t>Kaili’s</a:t>
            </a:r>
            <a:r>
              <a:rPr lang="en-AU" sz="1800" b="0" dirty="0">
                <a:solidFill>
                  <a:srgbClr val="000000"/>
                </a:solidFill>
              </a:rPr>
              <a:t> stage show, c1933</a:t>
            </a:r>
          </a:p>
        </p:txBody>
      </p:sp>
      <p:pic>
        <p:nvPicPr>
          <p:cNvPr id="5" name="Kaili_Shoo_edit30sec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30448" y="7525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7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"/>
          <p:cNvSpPr>
            <a:spLocks noGrp="1"/>
          </p:cNvSpPr>
          <p:nvPr>
            <p:ph type="title"/>
          </p:nvPr>
        </p:nvSpPr>
        <p:spPr>
          <a:xfrm>
            <a:off x="453728" y="988368"/>
            <a:ext cx="5347469" cy="1030287"/>
          </a:xfrm>
        </p:spPr>
        <p:txBody>
          <a:bodyPr/>
          <a:lstStyle/>
          <a:p>
            <a:r>
              <a:rPr lang="en-AU" dirty="0" smtClean="0"/>
              <a:t>The 1930s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399" y="1204392"/>
            <a:ext cx="5164557" cy="6768752"/>
          </a:xfrm>
        </p:spPr>
      </p:pic>
      <p:sp>
        <p:nvSpPr>
          <p:cNvPr id="20484" name="Subtitle 4"/>
          <p:cNvSpPr>
            <a:spLocks noGrp="1"/>
          </p:cNvSpPr>
          <p:nvPr>
            <p:ph type="subTitle" idx="13"/>
          </p:nvPr>
        </p:nvSpPr>
        <p:spPr>
          <a:xfrm>
            <a:off x="468000" y="1924472"/>
            <a:ext cx="4752355" cy="1223963"/>
          </a:xfrm>
        </p:spPr>
        <p:txBody>
          <a:bodyPr/>
          <a:lstStyle/>
          <a:p>
            <a:r>
              <a:rPr lang="en-AU" dirty="0" smtClean="0"/>
              <a:t>The Hawaiian Clubs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7A7142C6-B81F-4FF3-BCA3-7493558484E2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Hawaiian Music in Australia</a:t>
            </a:r>
          </a:p>
        </p:txBody>
      </p:sp>
    </p:spTree>
    <p:extLst>
      <p:ext uri="{BB962C8B-B14F-4D97-AF65-F5344CB8AC3E}">
        <p14:creationId xmlns:p14="http://schemas.microsoft.com/office/powerpoint/2010/main" val="222678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/>
              <a:t>The Hawaiian Club Members 1938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7A7142C6-B81F-4FF3-BCA3-7493558484E2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Hawaiian Music in Australia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30" y="2356520"/>
            <a:ext cx="12799316" cy="5530348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301647" y="8029762"/>
            <a:ext cx="649568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Picture courtesy Powerhouse Museum, Sydney. Photographer unknown.</a:t>
            </a:r>
            <a:r>
              <a:rPr kumimoji="0" lang="en-A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305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"/>
          <p:cNvSpPr>
            <a:spLocks noGrp="1"/>
          </p:cNvSpPr>
          <p:nvPr>
            <p:ph type="title"/>
          </p:nvPr>
        </p:nvSpPr>
        <p:spPr>
          <a:xfrm>
            <a:off x="468000" y="1017588"/>
            <a:ext cx="11703050" cy="1030287"/>
          </a:xfrm>
        </p:spPr>
        <p:txBody>
          <a:bodyPr/>
          <a:lstStyle/>
          <a:p>
            <a:r>
              <a:rPr lang="en-AU" dirty="0" smtClean="0"/>
              <a:t>When Its Night-time in Nevada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658" y="3508648"/>
            <a:ext cx="6551397" cy="4890943"/>
          </a:xfrm>
        </p:spPr>
      </p:pic>
      <p:sp>
        <p:nvSpPr>
          <p:cNvPr id="20484" name="Subtitle 4"/>
          <p:cNvSpPr>
            <a:spLocks noGrp="1"/>
          </p:cNvSpPr>
          <p:nvPr>
            <p:ph type="subTitle" idx="13"/>
          </p:nvPr>
        </p:nvSpPr>
        <p:spPr>
          <a:xfrm>
            <a:off x="468000" y="1924050"/>
            <a:ext cx="10224963" cy="1223963"/>
          </a:xfrm>
        </p:spPr>
        <p:txBody>
          <a:bodyPr/>
          <a:lstStyle/>
          <a:p>
            <a:pPr eaLnBrk="1" hangingPunct="1"/>
            <a:r>
              <a:rPr lang="en-AU" dirty="0"/>
              <a:t>The Singing Stockmen with The Hawaiian Club</a:t>
            </a:r>
          </a:p>
          <a:p>
            <a:pPr eaLnBrk="1" hangingPunct="1"/>
            <a:r>
              <a:rPr lang="en-AU" dirty="0"/>
              <a:t>Regal </a:t>
            </a:r>
            <a:r>
              <a:rPr lang="en-AU" dirty="0" err="1"/>
              <a:t>Zonophone</a:t>
            </a:r>
            <a:r>
              <a:rPr lang="en-AU" dirty="0"/>
              <a:t> G-23524  (1937)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7A7142C6-B81F-4FF3-BCA3-7493558484E2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Hawaiian Music in Australia</a:t>
            </a:r>
          </a:p>
        </p:txBody>
      </p:sp>
      <p:sp>
        <p:nvSpPr>
          <p:cNvPr id="3" name="Rectangle 2"/>
          <p:cNvSpPr/>
          <p:nvPr/>
        </p:nvSpPr>
        <p:spPr>
          <a:xfrm>
            <a:off x="525736" y="7253064"/>
            <a:ext cx="460851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b="0" dirty="0"/>
              <a:t>L-R: </a:t>
            </a:r>
            <a:r>
              <a:rPr lang="en-AU" sz="1400" b="0" dirty="0" err="1"/>
              <a:t>Jango</a:t>
            </a:r>
            <a:r>
              <a:rPr lang="en-AU" sz="1400" b="0" dirty="0"/>
              <a:t> </a:t>
            </a:r>
            <a:r>
              <a:rPr lang="en-AU" sz="1400" b="0" dirty="0" smtClean="0"/>
              <a:t>Kahn - steel guitar, </a:t>
            </a:r>
          </a:p>
          <a:p>
            <a:r>
              <a:rPr lang="en-AU" sz="1400" b="0" dirty="0" smtClean="0"/>
              <a:t>Les Adams - guitar, </a:t>
            </a:r>
          </a:p>
          <a:p>
            <a:r>
              <a:rPr lang="en-AU" sz="1400" b="0" dirty="0" smtClean="0"/>
              <a:t>Buddy </a:t>
            </a:r>
            <a:r>
              <a:rPr lang="en-AU" sz="1400" b="0" dirty="0" err="1" smtClean="0"/>
              <a:t>Waikara</a:t>
            </a:r>
            <a:r>
              <a:rPr lang="en-AU" sz="1400" b="0" dirty="0" smtClean="0"/>
              <a:t> - bass, </a:t>
            </a:r>
          </a:p>
          <a:p>
            <a:r>
              <a:rPr lang="en-AU" sz="1400" b="0" dirty="0" smtClean="0"/>
              <a:t>Johnny Wade - ukulele, </a:t>
            </a:r>
          </a:p>
          <a:p>
            <a:r>
              <a:rPr lang="en-AU" sz="1400" b="0" dirty="0" smtClean="0"/>
              <a:t>Jack Saunders - guitar</a:t>
            </a:r>
            <a:endParaRPr lang="en-AU" sz="1400" b="0" dirty="0"/>
          </a:p>
        </p:txBody>
      </p:sp>
      <p:pic>
        <p:nvPicPr>
          <p:cNvPr id="4" name="Nightime_nevada_edit30sec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30448" y="76463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6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"/>
          <p:cNvSpPr>
            <a:spLocks noGrp="1"/>
          </p:cNvSpPr>
          <p:nvPr>
            <p:ph type="title"/>
          </p:nvPr>
        </p:nvSpPr>
        <p:spPr>
          <a:xfrm>
            <a:off x="468000" y="1017588"/>
            <a:ext cx="11703050" cy="1030287"/>
          </a:xfrm>
        </p:spPr>
        <p:txBody>
          <a:bodyPr/>
          <a:lstStyle/>
          <a:p>
            <a:r>
              <a:rPr lang="en-AU" dirty="0"/>
              <a:t>Aloha </a:t>
            </a:r>
            <a:r>
              <a:rPr lang="en-AU" dirty="0" err="1"/>
              <a:t>Oe</a:t>
            </a:r>
            <a:endParaRPr lang="en-AU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336" y="3508648"/>
            <a:ext cx="6336704" cy="4950185"/>
          </a:xfrm>
        </p:spPr>
      </p:pic>
      <p:sp>
        <p:nvSpPr>
          <p:cNvPr id="20484" name="Subtitle 4"/>
          <p:cNvSpPr>
            <a:spLocks noGrp="1"/>
          </p:cNvSpPr>
          <p:nvPr>
            <p:ph type="subTitle" idx="13"/>
          </p:nvPr>
        </p:nvSpPr>
        <p:spPr>
          <a:xfrm>
            <a:off x="468000" y="1924050"/>
            <a:ext cx="8785225" cy="1223963"/>
          </a:xfrm>
        </p:spPr>
        <p:txBody>
          <a:bodyPr/>
          <a:lstStyle/>
          <a:p>
            <a:pPr eaLnBrk="1" hangingPunct="1"/>
            <a:r>
              <a:rPr lang="en-AU" dirty="0"/>
              <a:t>The Hawaiian Club Quartet</a:t>
            </a:r>
          </a:p>
          <a:p>
            <a:pPr eaLnBrk="1" hangingPunct="1"/>
            <a:r>
              <a:rPr lang="en-AU" dirty="0"/>
              <a:t>Regal </a:t>
            </a:r>
            <a:r>
              <a:rPr lang="en-AU" dirty="0" err="1"/>
              <a:t>Zonophone</a:t>
            </a:r>
            <a:r>
              <a:rPr lang="en-AU" dirty="0"/>
              <a:t> </a:t>
            </a:r>
            <a:r>
              <a:rPr lang="en-AU" dirty="0" smtClean="0"/>
              <a:t>G-23807 (</a:t>
            </a:r>
            <a:r>
              <a:rPr lang="en-AU" dirty="0"/>
              <a:t>1939)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7A7142C6-B81F-4FF3-BCA3-7493558484E2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Hawaiian Music in Australia</a:t>
            </a:r>
          </a:p>
        </p:txBody>
      </p:sp>
      <p:sp>
        <p:nvSpPr>
          <p:cNvPr id="4" name="Rectangle 3"/>
          <p:cNvSpPr/>
          <p:nvPr/>
        </p:nvSpPr>
        <p:spPr>
          <a:xfrm>
            <a:off x="468000" y="7436941"/>
            <a:ext cx="48245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AU" sz="1400" b="0" dirty="0">
                <a:solidFill>
                  <a:srgbClr val="000000"/>
                </a:solidFill>
              </a:rPr>
              <a:t>L-R, Eric </a:t>
            </a:r>
            <a:r>
              <a:rPr lang="en-AU" sz="1400" b="0" dirty="0" smtClean="0">
                <a:solidFill>
                  <a:srgbClr val="000000"/>
                </a:solidFill>
              </a:rPr>
              <a:t>Kahn - bass,</a:t>
            </a:r>
          </a:p>
          <a:p>
            <a:pPr lvl="0"/>
            <a:r>
              <a:rPr lang="en-AU" sz="1400" b="0" dirty="0" smtClean="0">
                <a:solidFill>
                  <a:srgbClr val="000000"/>
                </a:solidFill>
              </a:rPr>
              <a:t>Norm Scott - ukulele, </a:t>
            </a:r>
          </a:p>
          <a:p>
            <a:pPr lvl="0"/>
            <a:r>
              <a:rPr lang="en-AU" sz="1400" b="0" dirty="0" smtClean="0">
                <a:solidFill>
                  <a:srgbClr val="000000"/>
                </a:solidFill>
              </a:rPr>
              <a:t>Neville Kahn - steel guitar, </a:t>
            </a:r>
          </a:p>
          <a:p>
            <a:pPr lvl="0"/>
            <a:r>
              <a:rPr lang="en-AU" sz="1400" b="0" dirty="0" smtClean="0">
                <a:solidFill>
                  <a:srgbClr val="000000"/>
                </a:solidFill>
              </a:rPr>
              <a:t>Johnny Wade - guitar &amp; </a:t>
            </a:r>
            <a:r>
              <a:rPr lang="en-AU" sz="1400" b="0" dirty="0">
                <a:solidFill>
                  <a:srgbClr val="000000"/>
                </a:solidFill>
              </a:rPr>
              <a:t>vocals </a:t>
            </a:r>
          </a:p>
        </p:txBody>
      </p:sp>
      <p:pic>
        <p:nvPicPr>
          <p:cNvPr id="5" name="HC_Aloha_Oe_edit30sec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58440" y="7469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4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30040" tIns="65020" rIns="130040" bIns="650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30040" tIns="65020" rIns="130040" bIns="650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30040" tIns="65020" rIns="130040" bIns="650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30040" tIns="65020" rIns="130040" bIns="650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30040" tIns="65020" rIns="130040" bIns="650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30040" tIns="65020" rIns="130040" bIns="650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Custom Design">
  <a:themeElements>
    <a:clrScheme name="3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ustom Desig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30040" tIns="65020" rIns="130040" bIns="650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30040" tIns="65020" rIns="130040" bIns="650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30040" tIns="65020" rIns="130040" bIns="650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30040" tIns="65020" rIns="130040" bIns="650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30040" tIns="65020" rIns="130040" bIns="650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30040" tIns="65020" rIns="130040" bIns="650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30040" tIns="65020" rIns="130040" bIns="650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30040" tIns="65020" rIns="130040" bIns="650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30040" tIns="65020" rIns="130040" bIns="650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30040" tIns="65020" rIns="130040" bIns="650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9347</TotalTime>
  <Words>264</Words>
  <Application>Microsoft Office PowerPoint</Application>
  <PresentationFormat>Custom</PresentationFormat>
  <Paragraphs>62</Paragraphs>
  <Slides>15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Default Design</vt:lpstr>
      <vt:lpstr>Custom Design</vt:lpstr>
      <vt:lpstr>6_Custom Design</vt:lpstr>
      <vt:lpstr>4_Custom Design</vt:lpstr>
      <vt:lpstr>1_Custom Design</vt:lpstr>
      <vt:lpstr>7_Custom Design</vt:lpstr>
      <vt:lpstr>2_Custom Design</vt:lpstr>
      <vt:lpstr>8_Custom Design</vt:lpstr>
      <vt:lpstr>PowerPoint Presentation</vt:lpstr>
      <vt:lpstr>Hawaiian Music  in Australia</vt:lpstr>
      <vt:lpstr>The 1920s Hula and hapa-haole</vt:lpstr>
      <vt:lpstr>Ukulele Lullaby Queenie &amp; David Kaili Parlophone A-2364 (1927)</vt:lpstr>
      <vt:lpstr>Shoo the  Hoodoo Away Queenie &amp; David Kaili Parlophone A-3053 (1930)</vt:lpstr>
      <vt:lpstr>The 1930s</vt:lpstr>
      <vt:lpstr>The Hawaiian Club Members 1938</vt:lpstr>
      <vt:lpstr>When Its Night-time in Nevada</vt:lpstr>
      <vt:lpstr>Aloha Oe</vt:lpstr>
      <vt:lpstr>The 1940s &amp; ’50s</vt:lpstr>
      <vt:lpstr>Where the Blue Gums Turn Red in the Sunset</vt:lpstr>
      <vt:lpstr>Magnetic Island  Johnny Wade &amp; His Hawaiians Columbia DO-3342 (1950)   Pack Up a Dream and Head for Hayman Island John O’Connor &amp; George Watson’s Hawaiians  Royal Hayman Hotel  (1950)</vt:lpstr>
      <vt:lpstr>I Lost my Heart on Hayman Island </vt:lpstr>
      <vt:lpstr>Aloha</vt:lpstr>
      <vt:lpstr>Aloha</vt:lpstr>
    </vt:vector>
  </TitlesOfParts>
  <Company>Australian Film Commission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aycar</dc:creator>
  <cp:lastModifiedBy>gmcd</cp:lastModifiedBy>
  <cp:revision>246</cp:revision>
  <dcterms:created xsi:type="dcterms:W3CDTF">2012-05-03T02:05:33Z</dcterms:created>
  <dcterms:modified xsi:type="dcterms:W3CDTF">2013-05-06T21:55:20Z</dcterms:modified>
</cp:coreProperties>
</file>