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72" r:id="rId3"/>
    <p:sldId id="286" r:id="rId4"/>
    <p:sldId id="274" r:id="rId5"/>
    <p:sldId id="273" r:id="rId6"/>
    <p:sldId id="285" r:id="rId7"/>
    <p:sldId id="288" r:id="rId8"/>
    <p:sldId id="291" r:id="rId9"/>
    <p:sldId id="289" r:id="rId10"/>
    <p:sldId id="290" r:id="rId11"/>
    <p:sldId id="292" r:id="rId12"/>
    <p:sldId id="266" r:id="rId13"/>
    <p:sldId id="276" r:id="rId14"/>
    <p:sldId id="271" r:id="rId15"/>
    <p:sldId id="293" r:id="rId16"/>
    <p:sldId id="278" r:id="rId17"/>
    <p:sldId id="281" r:id="rId18"/>
    <p:sldId id="304" r:id="rId19"/>
    <p:sldId id="275" r:id="rId20"/>
    <p:sldId id="294" r:id="rId21"/>
    <p:sldId id="298" r:id="rId22"/>
    <p:sldId id="295" r:id="rId23"/>
    <p:sldId id="299" r:id="rId24"/>
    <p:sldId id="297" r:id="rId25"/>
    <p:sldId id="296" r:id="rId26"/>
    <p:sldId id="302" r:id="rId27"/>
    <p:sldId id="303" r:id="rId28"/>
    <p:sldId id="267" r:id="rId29"/>
    <p:sldId id="308" r:id="rId30"/>
    <p:sldId id="309" r:id="rId31"/>
    <p:sldId id="310" r:id="rId32"/>
    <p:sldId id="300" r:id="rId33"/>
    <p:sldId id="261" r:id="rId34"/>
    <p:sldId id="262" r:id="rId35"/>
    <p:sldId id="284" r:id="rId36"/>
    <p:sldId id="313" r:id="rId37"/>
    <p:sldId id="268" r:id="rId38"/>
    <p:sldId id="269" r:id="rId39"/>
    <p:sldId id="270" r:id="rId40"/>
    <p:sldId id="312" r:id="rId41"/>
    <p:sldId id="314" r:id="rId42"/>
    <p:sldId id="311" r:id="rId43"/>
    <p:sldId id="315" r:id="rId44"/>
    <p:sldId id="287" r:id="rId45"/>
    <p:sldId id="279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D2B5"/>
    <a:srgbClr val="F0E9C7"/>
    <a:srgbClr val="F2CE18"/>
    <a:srgbClr val="F6CC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336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3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04DE0-BDC8-1845-A33B-E17765365C00}" type="datetimeFigureOut">
              <a:rPr lang="en-US" smtClean="0"/>
              <a:t>5/14/13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aw-US" smtClean="0"/>
              <a:t>Click to edit Master text styles</a:t>
            </a:r>
          </a:p>
          <a:p>
            <a:pPr lvl="1"/>
            <a:r>
              <a:rPr lang="haw-US" smtClean="0"/>
              <a:t>Second level</a:t>
            </a:r>
          </a:p>
          <a:p>
            <a:pPr lvl="2"/>
            <a:r>
              <a:rPr lang="haw-US" smtClean="0"/>
              <a:t>Third level</a:t>
            </a:r>
          </a:p>
          <a:p>
            <a:pPr lvl="3"/>
            <a:r>
              <a:rPr lang="haw-US" smtClean="0"/>
              <a:t>Fourth level</a:t>
            </a:r>
          </a:p>
          <a:p>
            <a:pPr lvl="4"/>
            <a:r>
              <a:rPr lang="haw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E7F7F-017D-CB46-B43C-CD6F43377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10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E7F7F-017D-CB46-B43C-CD6F4337749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92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aw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aw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CE2B-6D0E-F74E-B2AE-7CD9C585B1AF}" type="datetimeFigureOut">
              <a:rPr lang="en-US" smtClean="0"/>
              <a:t>5/14/13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B55E5-C560-5648-BECC-A6D8975E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69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aw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aw-US" smtClean="0"/>
              <a:t>Click to edit Master text styles</a:t>
            </a:r>
          </a:p>
          <a:p>
            <a:pPr lvl="1"/>
            <a:r>
              <a:rPr lang="haw-US" smtClean="0"/>
              <a:t>Second level</a:t>
            </a:r>
          </a:p>
          <a:p>
            <a:pPr lvl="2"/>
            <a:r>
              <a:rPr lang="haw-US" smtClean="0"/>
              <a:t>Third level</a:t>
            </a:r>
          </a:p>
          <a:p>
            <a:pPr lvl="3"/>
            <a:r>
              <a:rPr lang="haw-US" smtClean="0"/>
              <a:t>Fourth level</a:t>
            </a:r>
          </a:p>
          <a:p>
            <a:pPr lvl="4"/>
            <a:r>
              <a:rPr lang="haw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CE2B-6D0E-F74E-B2AE-7CD9C585B1AF}" type="datetimeFigureOut">
              <a:rPr lang="en-US" smtClean="0"/>
              <a:t>5/14/13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B55E5-C560-5648-BECC-A6D8975E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39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aw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aw-US" smtClean="0"/>
              <a:t>Click to edit Master text styles</a:t>
            </a:r>
          </a:p>
          <a:p>
            <a:pPr lvl="1"/>
            <a:r>
              <a:rPr lang="haw-US" smtClean="0"/>
              <a:t>Second level</a:t>
            </a:r>
          </a:p>
          <a:p>
            <a:pPr lvl="2"/>
            <a:r>
              <a:rPr lang="haw-US" smtClean="0"/>
              <a:t>Third level</a:t>
            </a:r>
          </a:p>
          <a:p>
            <a:pPr lvl="3"/>
            <a:r>
              <a:rPr lang="haw-US" smtClean="0"/>
              <a:t>Fourth level</a:t>
            </a:r>
          </a:p>
          <a:p>
            <a:pPr lvl="4"/>
            <a:r>
              <a:rPr lang="haw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CE2B-6D0E-F74E-B2AE-7CD9C585B1AF}" type="datetimeFigureOut">
              <a:rPr lang="en-US" smtClean="0"/>
              <a:t>5/14/13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B55E5-C560-5648-BECC-A6D8975E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06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aw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aw-US" smtClean="0"/>
              <a:t>Click to edit Master text styles</a:t>
            </a:r>
          </a:p>
          <a:p>
            <a:pPr lvl="1"/>
            <a:r>
              <a:rPr lang="haw-US" smtClean="0"/>
              <a:t>Second level</a:t>
            </a:r>
          </a:p>
          <a:p>
            <a:pPr lvl="2"/>
            <a:r>
              <a:rPr lang="haw-US" smtClean="0"/>
              <a:t>Third level</a:t>
            </a:r>
          </a:p>
          <a:p>
            <a:pPr lvl="3"/>
            <a:r>
              <a:rPr lang="haw-US" smtClean="0"/>
              <a:t>Fourth level</a:t>
            </a:r>
          </a:p>
          <a:p>
            <a:pPr lvl="4"/>
            <a:r>
              <a:rPr lang="haw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CE2B-6D0E-F74E-B2AE-7CD9C585B1AF}" type="datetimeFigureOut">
              <a:rPr lang="en-US" smtClean="0"/>
              <a:t>5/14/13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B55E5-C560-5648-BECC-A6D8975E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15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aw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aw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CE2B-6D0E-F74E-B2AE-7CD9C585B1AF}" type="datetimeFigureOut">
              <a:rPr lang="en-US" smtClean="0"/>
              <a:t>5/14/13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B55E5-C560-5648-BECC-A6D8975E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93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aw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aw-US" smtClean="0"/>
              <a:t>Click to edit Master text styles</a:t>
            </a:r>
          </a:p>
          <a:p>
            <a:pPr lvl="1"/>
            <a:r>
              <a:rPr lang="haw-US" smtClean="0"/>
              <a:t>Second level</a:t>
            </a:r>
          </a:p>
          <a:p>
            <a:pPr lvl="2"/>
            <a:r>
              <a:rPr lang="haw-US" smtClean="0"/>
              <a:t>Third level</a:t>
            </a:r>
          </a:p>
          <a:p>
            <a:pPr lvl="3"/>
            <a:r>
              <a:rPr lang="haw-US" smtClean="0"/>
              <a:t>Fourth level</a:t>
            </a:r>
          </a:p>
          <a:p>
            <a:pPr lvl="4"/>
            <a:r>
              <a:rPr lang="haw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aw-US" smtClean="0"/>
              <a:t>Click to edit Master text styles</a:t>
            </a:r>
          </a:p>
          <a:p>
            <a:pPr lvl="1"/>
            <a:r>
              <a:rPr lang="haw-US" smtClean="0"/>
              <a:t>Second level</a:t>
            </a:r>
          </a:p>
          <a:p>
            <a:pPr lvl="2"/>
            <a:r>
              <a:rPr lang="haw-US" smtClean="0"/>
              <a:t>Third level</a:t>
            </a:r>
          </a:p>
          <a:p>
            <a:pPr lvl="3"/>
            <a:r>
              <a:rPr lang="haw-US" smtClean="0"/>
              <a:t>Fourth level</a:t>
            </a:r>
          </a:p>
          <a:p>
            <a:pPr lvl="4"/>
            <a:r>
              <a:rPr lang="haw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CE2B-6D0E-F74E-B2AE-7CD9C585B1AF}" type="datetimeFigureOut">
              <a:rPr lang="en-US" smtClean="0"/>
              <a:t>5/14/13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B55E5-C560-5648-BECC-A6D8975E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01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aw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aw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aw-US" smtClean="0"/>
              <a:t>Click to edit Master text styles</a:t>
            </a:r>
          </a:p>
          <a:p>
            <a:pPr lvl="1"/>
            <a:r>
              <a:rPr lang="haw-US" smtClean="0"/>
              <a:t>Second level</a:t>
            </a:r>
          </a:p>
          <a:p>
            <a:pPr lvl="2"/>
            <a:r>
              <a:rPr lang="haw-US" smtClean="0"/>
              <a:t>Third level</a:t>
            </a:r>
          </a:p>
          <a:p>
            <a:pPr lvl="3"/>
            <a:r>
              <a:rPr lang="haw-US" smtClean="0"/>
              <a:t>Fourth level</a:t>
            </a:r>
          </a:p>
          <a:p>
            <a:pPr lvl="4"/>
            <a:r>
              <a:rPr lang="haw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aw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aw-US" smtClean="0"/>
              <a:t>Click to edit Master text styles</a:t>
            </a:r>
          </a:p>
          <a:p>
            <a:pPr lvl="1"/>
            <a:r>
              <a:rPr lang="haw-US" smtClean="0"/>
              <a:t>Second level</a:t>
            </a:r>
          </a:p>
          <a:p>
            <a:pPr lvl="2"/>
            <a:r>
              <a:rPr lang="haw-US" smtClean="0"/>
              <a:t>Third level</a:t>
            </a:r>
          </a:p>
          <a:p>
            <a:pPr lvl="3"/>
            <a:r>
              <a:rPr lang="haw-US" smtClean="0"/>
              <a:t>Fourth level</a:t>
            </a:r>
          </a:p>
          <a:p>
            <a:pPr lvl="4"/>
            <a:r>
              <a:rPr lang="haw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CE2B-6D0E-F74E-B2AE-7CD9C585B1AF}" type="datetimeFigureOut">
              <a:rPr lang="en-US" smtClean="0"/>
              <a:t>5/14/13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B55E5-C560-5648-BECC-A6D8975E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40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aw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CE2B-6D0E-F74E-B2AE-7CD9C585B1AF}" type="datetimeFigureOut">
              <a:rPr lang="en-US" smtClean="0"/>
              <a:t>5/14/13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B55E5-C560-5648-BECC-A6D8975E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01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CE2B-6D0E-F74E-B2AE-7CD9C585B1AF}" type="datetimeFigureOut">
              <a:rPr lang="en-US" smtClean="0"/>
              <a:t>5/14/13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B55E5-C560-5648-BECC-A6D8975E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51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aw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aw-US" smtClean="0"/>
              <a:t>Click to edit Master text styles</a:t>
            </a:r>
          </a:p>
          <a:p>
            <a:pPr lvl="1"/>
            <a:r>
              <a:rPr lang="haw-US" smtClean="0"/>
              <a:t>Second level</a:t>
            </a:r>
          </a:p>
          <a:p>
            <a:pPr lvl="2"/>
            <a:r>
              <a:rPr lang="haw-US" smtClean="0"/>
              <a:t>Third level</a:t>
            </a:r>
          </a:p>
          <a:p>
            <a:pPr lvl="3"/>
            <a:r>
              <a:rPr lang="haw-US" smtClean="0"/>
              <a:t>Fourth level</a:t>
            </a:r>
          </a:p>
          <a:p>
            <a:pPr lvl="4"/>
            <a:r>
              <a:rPr lang="haw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aw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CE2B-6D0E-F74E-B2AE-7CD9C585B1AF}" type="datetimeFigureOut">
              <a:rPr lang="en-US" smtClean="0"/>
              <a:t>5/14/13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B55E5-C560-5648-BECC-A6D8975E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04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aw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aw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CE2B-6D0E-F74E-B2AE-7CD9C585B1AF}" type="datetimeFigureOut">
              <a:rPr lang="en-US" smtClean="0"/>
              <a:t>5/14/13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B55E5-C560-5648-BECC-A6D8975E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45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aw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aw-US" smtClean="0"/>
              <a:t>Click to edit Master text styles</a:t>
            </a:r>
          </a:p>
          <a:p>
            <a:pPr lvl="1"/>
            <a:r>
              <a:rPr lang="haw-US" smtClean="0"/>
              <a:t>Second level</a:t>
            </a:r>
          </a:p>
          <a:p>
            <a:pPr lvl="2"/>
            <a:r>
              <a:rPr lang="haw-US" smtClean="0"/>
              <a:t>Third level</a:t>
            </a:r>
          </a:p>
          <a:p>
            <a:pPr lvl="3"/>
            <a:r>
              <a:rPr lang="haw-US" smtClean="0"/>
              <a:t>Fourth level</a:t>
            </a:r>
          </a:p>
          <a:p>
            <a:pPr lvl="4"/>
            <a:r>
              <a:rPr lang="haw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BCE2B-6D0E-F74E-B2AE-7CD9C585B1AF}" type="datetimeFigureOut">
              <a:rPr lang="en-US" smtClean="0"/>
              <a:t>5/14/13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B55E5-C560-5648-BECC-A6D8975E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1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58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emf"/><Relationship Id="rId20" Type="http://schemas.openxmlformats.org/officeDocument/2006/relationships/image" Target="../media/image80.jpg"/><Relationship Id="rId21" Type="http://schemas.openxmlformats.org/officeDocument/2006/relationships/image" Target="../media/image81.jpg"/><Relationship Id="rId22" Type="http://schemas.openxmlformats.org/officeDocument/2006/relationships/image" Target="../media/image82.jpg"/><Relationship Id="rId23" Type="http://schemas.openxmlformats.org/officeDocument/2006/relationships/image" Target="../media/image83.jpg"/><Relationship Id="rId24" Type="http://schemas.openxmlformats.org/officeDocument/2006/relationships/image" Target="../media/image84.jpg"/><Relationship Id="rId25" Type="http://schemas.openxmlformats.org/officeDocument/2006/relationships/image" Target="../media/image85.jpg"/><Relationship Id="rId26" Type="http://schemas.openxmlformats.org/officeDocument/2006/relationships/image" Target="../media/image86.jpg"/><Relationship Id="rId27" Type="http://schemas.openxmlformats.org/officeDocument/2006/relationships/image" Target="../media/image87.jpg"/><Relationship Id="rId10" Type="http://schemas.openxmlformats.org/officeDocument/2006/relationships/image" Target="../media/image70.emf"/><Relationship Id="rId11" Type="http://schemas.openxmlformats.org/officeDocument/2006/relationships/image" Target="../media/image71.jpg"/><Relationship Id="rId12" Type="http://schemas.openxmlformats.org/officeDocument/2006/relationships/image" Target="../media/image72.jpg"/><Relationship Id="rId13" Type="http://schemas.openxmlformats.org/officeDocument/2006/relationships/image" Target="../media/image73.jpg"/><Relationship Id="rId14" Type="http://schemas.openxmlformats.org/officeDocument/2006/relationships/image" Target="../media/image74.jpg"/><Relationship Id="rId15" Type="http://schemas.openxmlformats.org/officeDocument/2006/relationships/image" Target="../media/image75.jpg"/><Relationship Id="rId16" Type="http://schemas.openxmlformats.org/officeDocument/2006/relationships/image" Target="../media/image76.jpg"/><Relationship Id="rId17" Type="http://schemas.openxmlformats.org/officeDocument/2006/relationships/image" Target="../media/image77.jpg"/><Relationship Id="rId18" Type="http://schemas.openxmlformats.org/officeDocument/2006/relationships/image" Target="../media/image78.jpg"/><Relationship Id="rId19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6" Type="http://schemas.openxmlformats.org/officeDocument/2006/relationships/image" Target="../media/image66.emf"/><Relationship Id="rId7" Type="http://schemas.openxmlformats.org/officeDocument/2006/relationships/image" Target="../media/image67.emf"/><Relationship Id="rId8" Type="http://schemas.openxmlformats.org/officeDocument/2006/relationships/image" Target="../media/image6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4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4" Type="http://schemas.openxmlformats.org/officeDocument/2006/relationships/image" Target="../media/image90.jpg"/><Relationship Id="rId5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4" Type="http://schemas.openxmlformats.org/officeDocument/2006/relationships/image" Target="../media/image72.jpg"/><Relationship Id="rId5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9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jpg"/><Relationship Id="rId5" Type="http://schemas.openxmlformats.org/officeDocument/2006/relationships/image" Target="../media/image94.jpg"/><Relationship Id="rId6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4" Type="http://schemas.openxmlformats.org/officeDocument/2006/relationships/image" Target="../media/image97.jpg"/><Relationship Id="rId5" Type="http://schemas.openxmlformats.org/officeDocument/2006/relationships/image" Target="../media/image98.jpg"/><Relationship Id="rId6" Type="http://schemas.openxmlformats.org/officeDocument/2006/relationships/image" Target="../media/image99.jpg"/><Relationship Id="rId7" Type="http://schemas.openxmlformats.org/officeDocument/2006/relationships/image" Target="../media/image100.jpg"/><Relationship Id="rId8" Type="http://schemas.openxmlformats.org/officeDocument/2006/relationships/image" Target="../media/image101.jpg"/><Relationship Id="rId9" Type="http://schemas.openxmlformats.org/officeDocument/2006/relationships/image" Target="../media/image102.jpg"/><Relationship Id="rId10" Type="http://schemas.openxmlformats.org/officeDocument/2006/relationships/image" Target="../media/image10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104.jpg"/><Relationship Id="rId5" Type="http://schemas.openxmlformats.org/officeDocument/2006/relationships/image" Target="../media/image105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4" Type="http://schemas.openxmlformats.org/officeDocument/2006/relationships/image" Target="../media/image107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4" Type="http://schemas.openxmlformats.org/officeDocument/2006/relationships/image" Target="../media/image109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jpg"/><Relationship Id="rId8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22.JPG"/><Relationship Id="rId7" Type="http://schemas.openxmlformats.org/officeDocument/2006/relationships/image" Target="../media/image23.jpg"/><Relationship Id="rId8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7" Type="http://schemas.openxmlformats.org/officeDocument/2006/relationships/image" Target="../media/image29.JPG"/><Relationship Id="rId8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7" Type="http://schemas.openxmlformats.org/officeDocument/2006/relationships/image" Target="../media/image35.jpg"/><Relationship Id="rId8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5431" y="214661"/>
            <a:ext cx="7772400" cy="2258813"/>
          </a:xfrm>
        </p:spPr>
        <p:txBody>
          <a:bodyPr>
            <a:normAutofit/>
          </a:bodyPr>
          <a:lstStyle/>
          <a:p>
            <a:pPr algn="r"/>
            <a:r>
              <a:rPr lang="en-US" sz="4800" b="1" dirty="0" smtClean="0">
                <a:solidFill>
                  <a:srgbClr val="F0E9C7"/>
                </a:solidFill>
                <a:effectLst>
                  <a:outerShdw blurRad="552450" dist="38100" dir="2400000" algn="tl" rotWithShape="0">
                    <a:srgbClr val="D8D2B5">
                      <a:alpha val="99000"/>
                    </a:srgbClr>
                  </a:outerShdw>
                </a:effectLst>
              </a:rPr>
              <a:t>Beyond the Reef</a:t>
            </a:r>
            <a:r>
              <a:rPr lang="en-US" b="1" dirty="0" smtClean="0">
                <a:solidFill>
                  <a:srgbClr val="F0E9C7"/>
                </a:solidFill>
              </a:rPr>
              <a:t>: </a:t>
            </a:r>
            <a:br>
              <a:rPr lang="en-US" b="1" dirty="0" smtClean="0">
                <a:solidFill>
                  <a:srgbClr val="F0E9C7"/>
                </a:solidFill>
              </a:rPr>
            </a:br>
            <a:r>
              <a:rPr lang="en-US" dirty="0" smtClean="0">
                <a:solidFill>
                  <a:srgbClr val="F0E9C7"/>
                </a:solidFill>
              </a:rPr>
              <a:t>Tracking the Global Circulation </a:t>
            </a:r>
            <a:br>
              <a:rPr lang="en-US" dirty="0" smtClean="0">
                <a:solidFill>
                  <a:srgbClr val="F0E9C7"/>
                </a:solidFill>
              </a:rPr>
            </a:br>
            <a:r>
              <a:rPr lang="en-US" dirty="0" smtClean="0">
                <a:solidFill>
                  <a:srgbClr val="F0E9C7"/>
                </a:solidFill>
              </a:rPr>
              <a:t>of Hawaiian Music Recordings</a:t>
            </a:r>
            <a:endParaRPr lang="en-US" dirty="0">
              <a:solidFill>
                <a:srgbClr val="F0E9C7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94130" y="4100932"/>
            <a:ext cx="3277532" cy="1223126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0E9C7"/>
                </a:solidFill>
              </a:rPr>
              <a:t>Amy K. Stillman</a:t>
            </a:r>
          </a:p>
          <a:p>
            <a:pPr algn="r"/>
            <a:r>
              <a:rPr lang="en-US" dirty="0" smtClean="0">
                <a:solidFill>
                  <a:srgbClr val="F0E9C7"/>
                </a:solidFill>
              </a:rPr>
              <a:t>ARSC 2013</a:t>
            </a:r>
            <a:endParaRPr lang="en-US" dirty="0">
              <a:solidFill>
                <a:srgbClr val="F0E9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82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pic>
        <p:nvPicPr>
          <p:cNvPr id="3" name="Picture 2" descr="Stillman Tab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750" y="-1"/>
            <a:ext cx="10422247" cy="80535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931" y="6057865"/>
            <a:ext cx="854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table appears in “</a:t>
            </a:r>
            <a:r>
              <a:rPr lang="en-US" dirty="0" err="1" smtClean="0"/>
              <a:t>Textualizing</a:t>
            </a:r>
            <a:r>
              <a:rPr lang="en-US" dirty="0" smtClean="0"/>
              <a:t> Hawaiian Music,” </a:t>
            </a:r>
            <a:r>
              <a:rPr lang="en-US" i="1" dirty="0" smtClean="0"/>
              <a:t>American Music </a:t>
            </a:r>
            <a:r>
              <a:rPr lang="en-US" dirty="0" smtClean="0"/>
              <a:t> 23 (2005), 77.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300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pic>
        <p:nvPicPr>
          <p:cNvPr id="3" name="Picture 2" descr="LP dubbing update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576" y="665588"/>
            <a:ext cx="6093139" cy="45510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7576" y="5697481"/>
            <a:ext cx="6093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my record collection in my basement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91935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pic>
        <p:nvPicPr>
          <p:cNvPr id="4" name="Picture 3" descr="decca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31" y="428882"/>
            <a:ext cx="4156214" cy="6198180"/>
          </a:xfrm>
          <a:prstGeom prst="rect">
            <a:avLst/>
          </a:prstGeom>
        </p:spPr>
      </p:pic>
      <p:pic>
        <p:nvPicPr>
          <p:cNvPr id="5" name="Picture 4" descr="DSC016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148" y="428882"/>
            <a:ext cx="3255553" cy="2807265"/>
          </a:xfrm>
          <a:prstGeom prst="rect">
            <a:avLst/>
          </a:prstGeom>
        </p:spPr>
      </p:pic>
      <p:pic>
        <p:nvPicPr>
          <p:cNvPr id="6" name="Picture 5" descr="DSC0154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148" y="3412143"/>
            <a:ext cx="3255553" cy="321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90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bay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38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56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pic>
        <p:nvPicPr>
          <p:cNvPr id="3" name="Picture 2" descr="Screen Shot 2013-05-15 at 12.22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1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9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pic>
        <p:nvPicPr>
          <p:cNvPr id="3" name="Picture 2" descr="Screen Shot 2013-05-15 at 11.34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127000"/>
            <a:ext cx="51435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41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pic>
        <p:nvPicPr>
          <p:cNvPr id="3" name="Picture 2" descr="4GHawaiianWarChant.doc 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81" y="263928"/>
            <a:ext cx="4142618" cy="5361034"/>
          </a:xfrm>
          <a:prstGeom prst="rect">
            <a:avLst/>
          </a:prstGeom>
        </p:spPr>
      </p:pic>
      <p:pic>
        <p:nvPicPr>
          <p:cNvPr id="4" name="Picture 3" descr="4GHawaiianWarChant.doc 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635" y="901573"/>
            <a:ext cx="4108766" cy="5317226"/>
          </a:xfrm>
          <a:prstGeom prst="rect">
            <a:avLst/>
          </a:prstGeom>
        </p:spPr>
      </p:pic>
      <p:pic>
        <p:nvPicPr>
          <p:cNvPr id="5" name="Picture 4" descr="4GHawaiianWarChant.doc 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268" y="1231483"/>
            <a:ext cx="4142617" cy="5361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368" y="6218799"/>
            <a:ext cx="4397900" cy="373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Kāua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ka</a:t>
            </a:r>
            <a:r>
              <a:rPr lang="en-US" dirty="0" smtClean="0"/>
              <a:t> </a:t>
            </a:r>
            <a:r>
              <a:rPr lang="en-US" dirty="0" err="1" smtClean="0"/>
              <a:t>Huahua’i</a:t>
            </a:r>
            <a:r>
              <a:rPr lang="en-US" dirty="0" smtClean="0"/>
              <a:t> / Hawaiian War Chant”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956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1839" y="356258"/>
            <a:ext cx="8214137" cy="6555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sz="2400" dirty="0">
                <a:latin typeface="Cambria"/>
                <a:cs typeface="Cambria"/>
              </a:rPr>
              <a:t>1934: Andy Iona and His Islanders. 78 rpm (Columbia 2962-D [US], Columbia 35524 [India], Air Chief Philharmonic FT 14 [US], Columbia DC 245 [UK], Columbia DW 4542 [Germany], Columbia J 2434 [Japan], Columbia M 167 [Japan], Regal </a:t>
            </a:r>
            <a:r>
              <a:rPr lang="en-US" sz="2400" dirty="0" err="1">
                <a:latin typeface="Cambria"/>
                <a:cs typeface="Cambria"/>
              </a:rPr>
              <a:t>Zonophone</a:t>
            </a:r>
            <a:r>
              <a:rPr lang="en-US" sz="2400" dirty="0">
                <a:latin typeface="Cambria"/>
                <a:cs typeface="Cambria"/>
              </a:rPr>
              <a:t> MR 1711 [UK], Regal </a:t>
            </a:r>
            <a:r>
              <a:rPr lang="en-US" sz="2400" dirty="0" err="1">
                <a:latin typeface="Cambria"/>
                <a:cs typeface="Cambria"/>
              </a:rPr>
              <a:t>Zonophone</a:t>
            </a:r>
            <a:r>
              <a:rPr lang="en-US" sz="2400" dirty="0">
                <a:latin typeface="Cambria"/>
                <a:cs typeface="Cambria"/>
              </a:rPr>
              <a:t> G 2227 [Australia]); 7” LP (Columbia 1-505 [US]). </a:t>
            </a:r>
            <a:r>
              <a:rPr lang="en-US" sz="2400" dirty="0" smtClean="0">
                <a:latin typeface="Cambria"/>
                <a:cs typeface="Cambria"/>
              </a:rPr>
              <a:t>Reissued </a:t>
            </a:r>
            <a:r>
              <a:rPr lang="en-US" sz="2400" dirty="0">
                <a:latin typeface="Cambria"/>
                <a:cs typeface="Cambria"/>
              </a:rPr>
              <a:t>on </a:t>
            </a:r>
            <a:r>
              <a:rPr lang="en-US" sz="2400" i="1" dirty="0">
                <a:latin typeface="Cambria"/>
                <a:cs typeface="Cambria"/>
              </a:rPr>
              <a:t>Na </a:t>
            </a:r>
            <a:r>
              <a:rPr lang="en-US" sz="2400" i="1" dirty="0" err="1">
                <a:latin typeface="Cambria"/>
                <a:cs typeface="Cambria"/>
              </a:rPr>
              <a:t>Moolelo</a:t>
            </a:r>
            <a:r>
              <a:rPr lang="en-US" sz="2400" i="1" dirty="0">
                <a:latin typeface="Cambria"/>
                <a:cs typeface="Cambria"/>
              </a:rPr>
              <a:t> o </a:t>
            </a:r>
            <a:r>
              <a:rPr lang="en-US" sz="2400" i="1" dirty="0" err="1">
                <a:latin typeface="Cambria"/>
                <a:cs typeface="Cambria"/>
              </a:rPr>
              <a:t>Mele</a:t>
            </a:r>
            <a:r>
              <a:rPr lang="en-US" sz="2400" i="1" dirty="0">
                <a:latin typeface="Cambria"/>
                <a:cs typeface="Cambria"/>
              </a:rPr>
              <a:t> Hawaii</a:t>
            </a:r>
            <a:r>
              <a:rPr lang="en-US" sz="2400" dirty="0">
                <a:latin typeface="Cambria"/>
                <a:cs typeface="Cambria"/>
              </a:rPr>
              <a:t> (</a:t>
            </a:r>
            <a:r>
              <a:rPr lang="en-US" sz="2400" dirty="0" err="1">
                <a:latin typeface="Cambria"/>
                <a:cs typeface="Cambria"/>
              </a:rPr>
              <a:t>Omagatoki</a:t>
            </a:r>
            <a:r>
              <a:rPr lang="en-US" sz="2400" dirty="0">
                <a:latin typeface="Cambria"/>
                <a:cs typeface="Cambria"/>
              </a:rPr>
              <a:t> SC-2126, p1992 [Japan], </a:t>
            </a:r>
            <a:r>
              <a:rPr lang="en-US" sz="2400" i="1" dirty="0">
                <a:latin typeface="Cambria"/>
                <a:cs typeface="Cambria"/>
              </a:rPr>
              <a:t>Tickling the Strings 1929-1952</a:t>
            </a:r>
            <a:r>
              <a:rPr lang="en-US" sz="2400" dirty="0">
                <a:latin typeface="Cambria"/>
                <a:cs typeface="Cambria"/>
              </a:rPr>
              <a:t> (Harlequin HQ CD 28, p1993 [UK]), </a:t>
            </a:r>
            <a:r>
              <a:rPr lang="en-US" sz="2400" i="1" dirty="0">
                <a:latin typeface="Cambria"/>
                <a:cs typeface="Cambria"/>
              </a:rPr>
              <a:t>South Sea Island Magic</a:t>
            </a:r>
            <a:r>
              <a:rPr lang="en-US" sz="2400" dirty="0">
                <a:latin typeface="Cambria"/>
                <a:cs typeface="Cambria"/>
              </a:rPr>
              <a:t> (Rice HSR-517, p1999 [Japan]), </a:t>
            </a:r>
            <a:r>
              <a:rPr lang="en-US" sz="2400" i="1" dirty="0">
                <a:latin typeface="Cambria"/>
                <a:cs typeface="Cambria"/>
              </a:rPr>
              <a:t>Hawaiian Memories: Vintage Recordings 1928-1941</a:t>
            </a:r>
            <a:r>
              <a:rPr lang="en-US" sz="2400" dirty="0">
                <a:latin typeface="Cambria"/>
                <a:cs typeface="Cambria"/>
              </a:rPr>
              <a:t> (Take Two TT506CD, p2001 [US]), </a:t>
            </a:r>
            <a:r>
              <a:rPr lang="en-US" sz="2400" i="1" dirty="0">
                <a:latin typeface="Cambria"/>
                <a:cs typeface="Cambria"/>
              </a:rPr>
              <a:t>Jazz Goes Hawaiian</a:t>
            </a:r>
            <a:r>
              <a:rPr lang="en-US" sz="2400" dirty="0">
                <a:latin typeface="Cambria"/>
                <a:cs typeface="Cambria"/>
              </a:rPr>
              <a:t> (Retrieval Recordings RTR79837, p2003 [Netherlands]), </a:t>
            </a:r>
            <a:r>
              <a:rPr lang="en-US" sz="2400" i="1" dirty="0">
                <a:latin typeface="Cambria"/>
                <a:cs typeface="Cambria"/>
              </a:rPr>
              <a:t>War Chants Galore</a:t>
            </a:r>
            <a:r>
              <a:rPr lang="en-US" sz="2400" dirty="0">
                <a:latin typeface="Cambria"/>
                <a:cs typeface="Cambria"/>
              </a:rPr>
              <a:t> (Cumquat CQCD 2775, p2005 [Australia]), </a:t>
            </a:r>
            <a:r>
              <a:rPr lang="en-US" sz="2400" i="1" dirty="0">
                <a:latin typeface="Cambria"/>
                <a:cs typeface="Cambria"/>
              </a:rPr>
              <a:t>Hawaiian Treasures</a:t>
            </a:r>
            <a:r>
              <a:rPr lang="en-US" sz="2400" dirty="0">
                <a:latin typeface="Cambria"/>
                <a:cs typeface="Cambria"/>
              </a:rPr>
              <a:t> (Golden Stars GSS 5418, p2006 [Portugal]);  </a:t>
            </a:r>
            <a:r>
              <a:rPr lang="en-US" sz="2400" i="1" dirty="0">
                <a:latin typeface="Cambria"/>
                <a:cs typeface="Cambria"/>
              </a:rPr>
              <a:t>With My Little Ukulele In Hands</a:t>
            </a:r>
            <a:r>
              <a:rPr lang="en-US" sz="2400" dirty="0">
                <a:latin typeface="Cambria"/>
                <a:cs typeface="Cambria"/>
              </a:rPr>
              <a:t> (Proper PROPERBOX 140 / P1657, p2007 [UK]), </a:t>
            </a:r>
            <a:r>
              <a:rPr lang="en-US" sz="2400" i="1" dirty="0">
                <a:latin typeface="Cambria"/>
                <a:cs typeface="Cambria"/>
              </a:rPr>
              <a:t>Hawaiian</a:t>
            </a:r>
            <a:r>
              <a:rPr lang="en-US" sz="2400" dirty="0">
                <a:latin typeface="Cambria"/>
                <a:cs typeface="Cambria"/>
              </a:rPr>
              <a:t> (Amuse Media MA-500, </a:t>
            </a:r>
            <a:r>
              <a:rPr lang="en-US" sz="2400" dirty="0" err="1">
                <a:latin typeface="Cambria"/>
                <a:cs typeface="Cambria"/>
              </a:rPr>
              <a:t>n.d.</a:t>
            </a:r>
            <a:r>
              <a:rPr lang="en-US" sz="2400" dirty="0">
                <a:latin typeface="Cambria"/>
                <a:cs typeface="Cambria"/>
              </a:rPr>
              <a:t> [Korea]</a:t>
            </a:r>
            <a:r>
              <a:rPr lang="en-US" sz="2400" dirty="0" smtClean="0">
                <a:latin typeface="Cambria"/>
                <a:cs typeface="Cambria"/>
              </a:rPr>
              <a:t>)</a:t>
            </a:r>
          </a:p>
          <a:p>
            <a:pPr indent="-45720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722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pic>
        <p:nvPicPr>
          <p:cNvPr id="3" name="Picture 2" descr="Macintosh HD:Users:akstill:Downloads:chart_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3787" y="2472266"/>
            <a:ext cx="10420454" cy="1763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Macintosh HD:Users:akstill:Downloads:chart_1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067" y="4537302"/>
            <a:ext cx="10227734" cy="204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cintosh HD:Users:akstill:Downloads:chart_6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3787" y="254001"/>
            <a:ext cx="10040807" cy="1947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9274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4" y="0"/>
            <a:ext cx="9158904" cy="6857999"/>
          </a:xfrm>
          <a:prstGeom prst="rect">
            <a:avLst/>
          </a:prstGeom>
        </p:spPr>
      </p:pic>
      <p:pic>
        <p:nvPicPr>
          <p:cNvPr id="4" name="Picture 3" descr="Macintosh HD:Users:akstill:Downloads:chart_1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897" y="875216"/>
            <a:ext cx="10178117" cy="4199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079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pic>
        <p:nvPicPr>
          <p:cNvPr id="3" name="Picture 2" descr="Toots Paka Troupe 1916 Vic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21" y="253432"/>
            <a:ext cx="5080000" cy="3810000"/>
          </a:xfrm>
          <a:prstGeom prst="rect">
            <a:avLst/>
          </a:prstGeom>
        </p:spPr>
      </p:pic>
      <p:pic>
        <p:nvPicPr>
          <p:cNvPr id="5" name="Picture 4" descr="Victor 1916 catalo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1" y="253432"/>
            <a:ext cx="2692400" cy="3721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291" y="4063432"/>
            <a:ext cx="269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1916 catalogue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608121" y="4063432"/>
            <a:ext cx="508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centerfold photograph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3308" y="4639990"/>
            <a:ext cx="2263228" cy="222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734" y="4639990"/>
            <a:ext cx="2247958" cy="2234471"/>
          </a:xfrm>
          <a:prstGeom prst="rect">
            <a:avLst/>
          </a:prstGeom>
        </p:spPr>
      </p:pic>
      <p:pic>
        <p:nvPicPr>
          <p:cNvPr id="12" name="Picture 11" descr="ZZ ppt 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20" y="4639989"/>
            <a:ext cx="2335479" cy="222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9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pic>
        <p:nvPicPr>
          <p:cNvPr id="3" name="Picture 2" descr="Macintosh HD:Users:akstill:Downloads:chart_1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913" y="652121"/>
            <a:ext cx="10040807" cy="4404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001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pic>
        <p:nvPicPr>
          <p:cNvPr id="3" name="Picture 2" descr="Macintosh HD:Users:akstill:Downloads:chart_13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586" y="948267"/>
            <a:ext cx="9834842" cy="43340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630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pic>
        <p:nvPicPr>
          <p:cNvPr id="3" name="Picture 2" descr="Macintosh HD:Users:akstill:Downloads:chart_1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8042" y="995343"/>
            <a:ext cx="10418410" cy="4761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001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pic>
        <p:nvPicPr>
          <p:cNvPr id="3" name="Picture 2" descr="Macintosh HD:Users:akstill:Downloads:chart_15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8042" y="1372887"/>
            <a:ext cx="10263936" cy="5008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6129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pic>
        <p:nvPicPr>
          <p:cNvPr id="3" name="Picture 2" descr="Macintosh HD:Users:akstill:Downloads:chart_16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355" y="0"/>
            <a:ext cx="10606488" cy="306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Macintosh HD:Users:akstill:Downloads:chart_6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587" y="4114800"/>
            <a:ext cx="10040807" cy="27431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7121" y="3064933"/>
            <a:ext cx="4859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above:  a Hawaiian-language </a:t>
            </a:r>
            <a:r>
              <a:rPr lang="en-US" sz="2400" dirty="0" err="1" smtClean="0"/>
              <a:t>hīmeni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30401" y="3653135"/>
            <a:ext cx="721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below:  a Hawaiian-language hula </a:t>
            </a:r>
            <a:r>
              <a:rPr lang="en-US" sz="2400" dirty="0" err="1" smtClean="0"/>
              <a:t>ku’i</a:t>
            </a:r>
            <a:r>
              <a:rPr lang="en-US" sz="2400" dirty="0" smtClean="0"/>
              <a:t> song</a:t>
            </a: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630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pic>
        <p:nvPicPr>
          <p:cNvPr id="3" name="Picture 2" descr="Macintosh HD:Users:akstill:Downloads:chart_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587" y="1252759"/>
            <a:ext cx="10040807" cy="4454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630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pic>
        <p:nvPicPr>
          <p:cNvPr id="3" name="Picture 2" descr="Macintosh HD:Users:akstill:Downloads:chart_7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" y="0"/>
            <a:ext cx="8219440" cy="287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Macintosh HD:Users:akstill:Downloads:chart_8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" y="4206239"/>
            <a:ext cx="8219440" cy="26517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62280" y="3138793"/>
            <a:ext cx="3399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1947-1961 	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852847" y="3138793"/>
            <a:ext cx="2828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 </a:t>
            </a:r>
            <a:r>
              <a:rPr lang="en-US" sz="2400" dirty="0" smtClean="0"/>
              <a:t>1962-1976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22160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280" y="3138793"/>
            <a:ext cx="3399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1977-1991 	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852847" y="3138793"/>
            <a:ext cx="2828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 </a:t>
            </a:r>
            <a:r>
              <a:rPr lang="en-US" sz="2400" dirty="0" smtClean="0"/>
              <a:t>1992-present</a:t>
            </a:r>
            <a:endParaRPr lang="en-US" sz="2400" dirty="0"/>
          </a:p>
        </p:txBody>
      </p:sp>
      <p:pic>
        <p:nvPicPr>
          <p:cNvPr id="7" name="Picture 6" descr="Macintosh HD:Users:akstill:Downloads:chart_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" y="49797"/>
            <a:ext cx="8219440" cy="26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kstill:Downloads:chart_10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" y="4216399"/>
            <a:ext cx="8219440" cy="264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510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197"/>
            <a:ext cx="2719094" cy="27190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003" y="2589857"/>
            <a:ext cx="2520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Crown CLP-5080 / CST-125, p1958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069" y="135455"/>
            <a:ext cx="1244600" cy="1308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2069" y="1403421"/>
            <a:ext cx="1295400" cy="130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7469" y="1403421"/>
            <a:ext cx="1295400" cy="130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6585" y="3958659"/>
            <a:ext cx="1450957" cy="14651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3068" y="4000495"/>
            <a:ext cx="1295400" cy="1308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6669" y="5423841"/>
            <a:ext cx="1398000" cy="14117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3510" y="5423840"/>
            <a:ext cx="1424032" cy="1437993"/>
          </a:xfrm>
          <a:prstGeom prst="rect">
            <a:avLst/>
          </a:prstGeom>
        </p:spPr>
      </p:pic>
      <p:pic>
        <p:nvPicPr>
          <p:cNvPr id="4" name="Picture 3" descr="Spinorama MK-3015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14" y="135456"/>
            <a:ext cx="1176783" cy="1184184"/>
          </a:xfrm>
          <a:prstGeom prst="rect">
            <a:avLst/>
          </a:prstGeom>
        </p:spPr>
      </p:pic>
      <p:pic>
        <p:nvPicPr>
          <p:cNvPr id="6" name="Picture 5" descr="Coronet CX 43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869" y="1443554"/>
            <a:ext cx="1164499" cy="1146303"/>
          </a:xfrm>
          <a:prstGeom prst="rect">
            <a:avLst/>
          </a:prstGeom>
        </p:spPr>
      </p:pic>
      <p:pic>
        <p:nvPicPr>
          <p:cNvPr id="9" name="Picture 8" descr="Modern MST-831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094" y="2711520"/>
            <a:ext cx="1197575" cy="1171378"/>
          </a:xfrm>
          <a:prstGeom prst="rect">
            <a:avLst/>
          </a:prstGeom>
        </p:spPr>
      </p:pic>
      <p:pic>
        <p:nvPicPr>
          <p:cNvPr id="12" name="Picture 11" descr="Diplomat D-2201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101" y="216619"/>
            <a:ext cx="1116984" cy="1103021"/>
          </a:xfrm>
          <a:prstGeom prst="rect">
            <a:avLst/>
          </a:prstGeom>
        </p:spPr>
      </p:pic>
      <p:pic>
        <p:nvPicPr>
          <p:cNvPr id="21" name="Picture 20" descr="Silver Seal UT-135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858" y="5496591"/>
            <a:ext cx="1157726" cy="1176103"/>
          </a:xfrm>
          <a:prstGeom prst="rect">
            <a:avLst/>
          </a:prstGeom>
        </p:spPr>
      </p:pic>
      <p:pic>
        <p:nvPicPr>
          <p:cNvPr id="22" name="Picture 21" descr="Manhattan MAN-526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331" y="4101638"/>
            <a:ext cx="1176783" cy="1206957"/>
          </a:xfrm>
          <a:prstGeom prst="rect">
            <a:avLst/>
          </a:prstGeom>
        </p:spPr>
      </p:pic>
      <p:pic>
        <p:nvPicPr>
          <p:cNvPr id="23" name="Picture 22" descr="Modern MST-820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42" y="2699777"/>
            <a:ext cx="1145544" cy="1156385"/>
          </a:xfrm>
          <a:prstGeom prst="rect">
            <a:avLst/>
          </a:prstGeom>
        </p:spPr>
      </p:pic>
      <p:pic>
        <p:nvPicPr>
          <p:cNvPr id="24" name="Picture 23" descr="Diplomat D-2328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14" y="2728062"/>
            <a:ext cx="1207954" cy="1192854"/>
          </a:xfrm>
          <a:prstGeom prst="rect">
            <a:avLst/>
          </a:prstGeom>
        </p:spPr>
      </p:pic>
      <p:pic>
        <p:nvPicPr>
          <p:cNvPr id="26" name="Picture 25" descr="Promenade 2201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160" y="216619"/>
            <a:ext cx="1103021" cy="1103021"/>
          </a:xfrm>
          <a:prstGeom prst="rect">
            <a:avLst/>
          </a:prstGeom>
        </p:spPr>
      </p:pic>
      <p:pic>
        <p:nvPicPr>
          <p:cNvPr id="27" name="Picture 26" descr="Bravo K-105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129" y="2798291"/>
            <a:ext cx="1122625" cy="1122625"/>
          </a:xfrm>
          <a:prstGeom prst="rect">
            <a:avLst/>
          </a:prstGeom>
        </p:spPr>
      </p:pic>
      <p:pic>
        <p:nvPicPr>
          <p:cNvPr id="28" name="Picture 27" descr="Hurrah H-1018 1 of 2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42" y="4101638"/>
            <a:ext cx="1176784" cy="1192854"/>
          </a:xfrm>
          <a:prstGeom prst="rect">
            <a:avLst/>
          </a:prstGeom>
        </p:spPr>
      </p:pic>
      <p:pic>
        <p:nvPicPr>
          <p:cNvPr id="29" name="Picture 28" descr="Design DLP-243 Waikiki Surfriders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3842" y="2728062"/>
            <a:ext cx="1147618" cy="1154836"/>
          </a:xfrm>
          <a:prstGeom prst="rect">
            <a:avLst/>
          </a:prstGeom>
        </p:spPr>
      </p:pic>
      <p:pic>
        <p:nvPicPr>
          <p:cNvPr id="30" name="Picture 29" descr="ARA Broadcast Records MO 2.jp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84" y="4101638"/>
            <a:ext cx="1130483" cy="1144065"/>
          </a:xfrm>
          <a:prstGeom prst="rect">
            <a:avLst/>
          </a:prstGeom>
        </p:spPr>
      </p:pic>
      <p:pic>
        <p:nvPicPr>
          <p:cNvPr id="31" name="Picture 30" descr="Omega OSL-123.jp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687" y="1405242"/>
            <a:ext cx="1203510" cy="1214900"/>
          </a:xfrm>
          <a:prstGeom prst="rect">
            <a:avLst/>
          </a:prstGeom>
        </p:spPr>
      </p:pic>
      <p:pic>
        <p:nvPicPr>
          <p:cNvPr id="32" name="Picture 31" descr="Sutton SSU-220.jp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39" y="5537727"/>
            <a:ext cx="1098248" cy="1077656"/>
          </a:xfrm>
          <a:prstGeom prst="rect">
            <a:avLst/>
          </a:prstGeom>
        </p:spPr>
      </p:pic>
      <p:pic>
        <p:nvPicPr>
          <p:cNvPr id="33" name="Picture 32" descr="Broadway P-1020 1 of 4.jp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460" y="1459204"/>
            <a:ext cx="1176783" cy="1160938"/>
          </a:xfrm>
          <a:prstGeom prst="rect">
            <a:avLst/>
          </a:prstGeom>
        </p:spPr>
      </p:pic>
      <p:pic>
        <p:nvPicPr>
          <p:cNvPr id="34" name="Picture 33" descr="Diplomat DS-2425.jp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70" y="5497536"/>
            <a:ext cx="1121527" cy="111784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6003" y="3199063"/>
            <a:ext cx="25205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labels involved:</a:t>
            </a:r>
          </a:p>
          <a:p>
            <a:r>
              <a:rPr lang="en-US" dirty="0" smtClean="0"/>
              <a:t>Modern</a:t>
            </a:r>
          </a:p>
          <a:p>
            <a:r>
              <a:rPr lang="en-US" dirty="0" smtClean="0"/>
              <a:t>Pirouette, </a:t>
            </a:r>
            <a:r>
              <a:rPr lang="en-US" dirty="0" err="1" smtClean="0"/>
              <a:t>Spinorama</a:t>
            </a:r>
            <a:endParaRPr lang="en-US" dirty="0" smtClean="0"/>
          </a:p>
          <a:p>
            <a:r>
              <a:rPr lang="en-US" dirty="0" smtClean="0"/>
              <a:t>Premier, Coronet</a:t>
            </a:r>
          </a:p>
          <a:p>
            <a:r>
              <a:rPr lang="en-US" dirty="0" smtClean="0"/>
              <a:t>Diplomat, Parade</a:t>
            </a:r>
          </a:p>
          <a:p>
            <a:r>
              <a:rPr lang="en-US" dirty="0" smtClean="0"/>
              <a:t>Design, Bravo</a:t>
            </a:r>
          </a:p>
          <a:p>
            <a:r>
              <a:rPr lang="en-US" dirty="0" smtClean="0"/>
              <a:t>Broadway, Omega</a:t>
            </a:r>
          </a:p>
          <a:p>
            <a:r>
              <a:rPr lang="en-US" dirty="0" smtClean="0"/>
              <a:t>Continental</a:t>
            </a:r>
          </a:p>
          <a:p>
            <a:r>
              <a:rPr lang="en-US" dirty="0" smtClean="0"/>
              <a:t>Manhattan</a:t>
            </a:r>
          </a:p>
          <a:p>
            <a:r>
              <a:rPr lang="en-US" dirty="0" smtClean="0"/>
              <a:t>Palace</a:t>
            </a:r>
          </a:p>
          <a:p>
            <a:r>
              <a:rPr lang="en-US" dirty="0" smtClean="0"/>
              <a:t>Power</a:t>
            </a:r>
          </a:p>
          <a:p>
            <a:r>
              <a:rPr lang="en-US" dirty="0" smtClean="0"/>
              <a:t>Silver Seal</a:t>
            </a:r>
          </a:p>
        </p:txBody>
      </p:sp>
    </p:spTree>
    <p:extLst>
      <p:ext uri="{BB962C8B-B14F-4D97-AF65-F5344CB8AC3E}">
        <p14:creationId xmlns:p14="http://schemas.microsoft.com/office/powerpoint/2010/main" val="545401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pic>
        <p:nvPicPr>
          <p:cNvPr id="4" name="Picture 3" descr="Pirouette FM-12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51" y="1185333"/>
            <a:ext cx="3428788" cy="34395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150" y="5740400"/>
            <a:ext cx="8172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Johnny </a:t>
            </a:r>
            <a:r>
              <a:rPr lang="en-US" sz="2400" dirty="0" err="1" smtClean="0"/>
              <a:t>Alunuai</a:t>
            </a:r>
            <a:r>
              <a:rPr lang="en-US" sz="2400" dirty="0" smtClean="0"/>
              <a:t> and his Orchestra</a:t>
            </a:r>
            <a:endParaRPr lang="en-US" sz="2400" dirty="0"/>
          </a:p>
        </p:txBody>
      </p:sp>
      <p:pic>
        <p:nvPicPr>
          <p:cNvPr id="6" name="Picture 5" descr="Spinorama S-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738" y="1185332"/>
            <a:ext cx="3407291" cy="34395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8618" y="4904264"/>
            <a:ext cx="276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Pirouette Records FM-12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23419" y="4904264"/>
            <a:ext cx="276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Spinorama</a:t>
            </a:r>
            <a:r>
              <a:rPr lang="en-US" dirty="0" smtClean="0"/>
              <a:t> Records S-12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107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8904" cy="6857999"/>
          </a:xfrm>
          <a:prstGeom prst="rect">
            <a:avLst/>
          </a:prstGeom>
        </p:spPr>
      </p:pic>
      <p:pic>
        <p:nvPicPr>
          <p:cNvPr id="3" name="Picture 2" descr="49th State 45-0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351" y="1942745"/>
            <a:ext cx="2500910" cy="2512360"/>
          </a:xfrm>
          <a:prstGeom prst="rect">
            <a:avLst/>
          </a:prstGeom>
        </p:spPr>
      </p:pic>
      <p:pic>
        <p:nvPicPr>
          <p:cNvPr id="4" name="Picture 3" descr="Bell LKS-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95" y="1169394"/>
            <a:ext cx="2019509" cy="2029531"/>
          </a:xfrm>
          <a:prstGeom prst="rect">
            <a:avLst/>
          </a:prstGeom>
        </p:spPr>
      </p:pic>
      <p:pic>
        <p:nvPicPr>
          <p:cNvPr id="5" name="Picture 4" descr="Sounds of Hawaii SH 500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091" y="230057"/>
            <a:ext cx="2974539" cy="2968868"/>
          </a:xfrm>
          <a:prstGeom prst="rect">
            <a:avLst/>
          </a:prstGeom>
        </p:spPr>
      </p:pic>
      <p:pic>
        <p:nvPicPr>
          <p:cNvPr id="6" name="Picture 5" descr="Mahalo M-300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092" y="3638151"/>
            <a:ext cx="2993488" cy="2883064"/>
          </a:xfrm>
          <a:prstGeom prst="rect">
            <a:avLst/>
          </a:prstGeom>
        </p:spPr>
      </p:pic>
      <p:pic>
        <p:nvPicPr>
          <p:cNvPr id="7" name="Picture 6" descr="Waikiki 45-598 - Terk 30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95" y="3638151"/>
            <a:ext cx="2019509" cy="20760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095" y="5960533"/>
            <a:ext cx="5484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Hawaiʻi</a:t>
            </a:r>
            <a:r>
              <a:rPr lang="en-US" sz="2400" dirty="0" smtClean="0"/>
              <a:t>-based record labels recording </a:t>
            </a:r>
          </a:p>
          <a:p>
            <a:r>
              <a:rPr lang="en-US" sz="2400" dirty="0" smtClean="0"/>
              <a:t>for a local market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7649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2555" y="5312602"/>
            <a:ext cx="3975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Terry McKee and his Band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6485" y="4566523"/>
            <a:ext cx="271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Diplomat Records D-2201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73757" y="4566523"/>
            <a:ext cx="255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Pirouette Records FM-12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39500" y="4566523"/>
            <a:ext cx="2709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Promenade Records 2201</a:t>
            </a:r>
            <a:endParaRPr lang="en-US" dirty="0"/>
          </a:p>
        </p:txBody>
      </p:sp>
      <p:pic>
        <p:nvPicPr>
          <p:cNvPr id="3" name="Picture 2" descr="Promenade 22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685" y="1699817"/>
            <a:ext cx="2685916" cy="2685916"/>
          </a:xfrm>
          <a:prstGeom prst="rect">
            <a:avLst/>
          </a:prstGeom>
        </p:spPr>
      </p:pic>
      <p:pic>
        <p:nvPicPr>
          <p:cNvPr id="10" name="Picture 9" descr="Pirouette FM-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378" y="1699817"/>
            <a:ext cx="2933423" cy="2685916"/>
          </a:xfrm>
          <a:prstGeom prst="rect">
            <a:avLst/>
          </a:prstGeom>
        </p:spPr>
      </p:pic>
      <p:pic>
        <p:nvPicPr>
          <p:cNvPr id="11" name="Picture 10" descr="Diplomat D-22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5" y="1699817"/>
            <a:ext cx="2719915" cy="268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98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616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817" y="2971415"/>
            <a:ext cx="2550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Leni</a:t>
            </a:r>
            <a:r>
              <a:rPr lang="en-US" dirty="0" smtClean="0"/>
              <a:t> </a:t>
            </a:r>
            <a:r>
              <a:rPr lang="en-US" dirty="0" err="1" smtClean="0"/>
              <a:t>Okehu</a:t>
            </a:r>
            <a:r>
              <a:rPr lang="en-US" dirty="0" smtClean="0"/>
              <a:t> &amp; </a:t>
            </a:r>
          </a:p>
          <a:p>
            <a:pPr algn="ctr"/>
            <a:r>
              <a:rPr lang="en-US" dirty="0" smtClean="0"/>
              <a:t>His Surfboarders</a:t>
            </a:r>
          </a:p>
          <a:p>
            <a:pPr algn="ctr"/>
            <a:r>
              <a:rPr lang="en-US" dirty="0" smtClean="0"/>
              <a:t>Bravo K-105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14587" y="2971415"/>
            <a:ext cx="2455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Harry </a:t>
            </a:r>
            <a:r>
              <a:rPr lang="en-US" dirty="0" err="1" smtClean="0"/>
              <a:t>Kaapuni</a:t>
            </a:r>
            <a:r>
              <a:rPr lang="en-US" dirty="0" smtClean="0"/>
              <a:t> &amp;</a:t>
            </a:r>
          </a:p>
          <a:p>
            <a:pPr algn="ctr"/>
            <a:r>
              <a:rPr lang="en-US" dirty="0" smtClean="0"/>
              <a:t> his Royal Polynesians </a:t>
            </a:r>
          </a:p>
          <a:p>
            <a:pPr algn="ctr"/>
            <a:r>
              <a:rPr lang="en-US" dirty="0" smtClean="0"/>
              <a:t>Coronet CX-43 </a:t>
            </a:r>
            <a:endParaRPr lang="en-US" dirty="0"/>
          </a:p>
        </p:txBody>
      </p:sp>
      <p:pic>
        <p:nvPicPr>
          <p:cNvPr id="4" name="Picture 3" descr="Bravo K-1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7" y="285631"/>
            <a:ext cx="2550317" cy="2550317"/>
          </a:xfrm>
          <a:prstGeom prst="rect">
            <a:avLst/>
          </a:prstGeom>
        </p:spPr>
      </p:pic>
      <p:pic>
        <p:nvPicPr>
          <p:cNvPr id="6" name="Picture 5" descr="Coronet CX 4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87" y="285631"/>
            <a:ext cx="2590799" cy="2550317"/>
          </a:xfrm>
          <a:prstGeom prst="rect">
            <a:avLst/>
          </a:prstGeom>
        </p:spPr>
      </p:pic>
      <p:pic>
        <p:nvPicPr>
          <p:cNvPr id="13" name="Picture 12" descr="Design DLP-243 Waikiki Surfrider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87" y="3039227"/>
            <a:ext cx="2557779" cy="25738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58687" y="5697682"/>
            <a:ext cx="2557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Waikiki </a:t>
            </a:r>
            <a:r>
              <a:rPr lang="en-US" dirty="0" err="1" smtClean="0"/>
              <a:t>Surfriders</a:t>
            </a:r>
            <a:endParaRPr lang="en-US" dirty="0" smtClean="0"/>
          </a:p>
          <a:p>
            <a:pPr algn="ctr"/>
            <a:r>
              <a:rPr lang="en-US" dirty="0" smtClean="0"/>
              <a:t>Design DLP-243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327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pic>
        <p:nvPicPr>
          <p:cNvPr id="3" name="Picture 2" descr="Crown Networ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67" y="0"/>
            <a:ext cx="9408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60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9438"/>
            <a:ext cx="8229600" cy="1143000"/>
          </a:xfrm>
        </p:spPr>
        <p:txBody>
          <a:bodyPr/>
          <a:lstStyle/>
          <a:p>
            <a:pPr algn="r"/>
            <a:r>
              <a:rPr lang="en-US" b="1" dirty="0" smtClean="0"/>
              <a:t>tracking the individual song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33" y="2040468"/>
            <a:ext cx="7755467" cy="2802466"/>
          </a:xfrm>
        </p:spPr>
        <p:txBody>
          <a:bodyPr/>
          <a:lstStyle/>
          <a:p>
            <a:pPr algn="r"/>
            <a:r>
              <a:rPr lang="en-US" b="1" dirty="0" smtClean="0"/>
              <a:t>crosses national borders</a:t>
            </a:r>
          </a:p>
          <a:p>
            <a:pPr algn="r"/>
            <a:r>
              <a:rPr lang="en-US" b="1" dirty="0" smtClean="0"/>
              <a:t>crosses music industry sectors</a:t>
            </a:r>
          </a:p>
          <a:p>
            <a:pPr algn="r"/>
            <a:r>
              <a:rPr lang="en-US" b="1" dirty="0" smtClean="0"/>
              <a:t>crosscuts conventional discography rubrics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400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466" y="528639"/>
            <a:ext cx="6773333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 smtClean="0"/>
              <a:t>verifying individual song tracks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3867" y="2150533"/>
            <a:ext cx="6112932" cy="3620030"/>
          </a:xfrm>
        </p:spPr>
        <p:txBody>
          <a:bodyPr/>
          <a:lstStyle/>
          <a:p>
            <a:pPr algn="r"/>
            <a:r>
              <a:rPr lang="en-US" b="1" dirty="0" smtClean="0"/>
              <a:t>requires listening to the tracks</a:t>
            </a:r>
          </a:p>
          <a:p>
            <a:pPr algn="r"/>
            <a:r>
              <a:rPr lang="en-US" b="1" dirty="0" smtClean="0"/>
              <a:t>requires access to the recordings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400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 49</a:t>
            </a:r>
            <a:r>
              <a:rPr lang="en-US" baseline="30000" dirty="0" smtClean="0"/>
              <a:t>th</a:t>
            </a:r>
            <a:r>
              <a:rPr lang="en-US" dirty="0" smtClean="0"/>
              <a:t> State Hawaii Record Co.</a:t>
            </a:r>
            <a:endParaRPr lang="en-US" dirty="0"/>
          </a:p>
        </p:txBody>
      </p:sp>
      <p:pic>
        <p:nvPicPr>
          <p:cNvPr id="4" name="Picture 3" descr="Screen Shot 2013-05-17 at 1.48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1" y="956733"/>
            <a:ext cx="3941066" cy="5325534"/>
          </a:xfrm>
          <a:prstGeom prst="rect">
            <a:avLst/>
          </a:prstGeom>
        </p:spPr>
      </p:pic>
      <p:pic>
        <p:nvPicPr>
          <p:cNvPr id="5" name="Picture 4" descr="49th State LP-34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148" y="956733"/>
            <a:ext cx="2483212" cy="2429934"/>
          </a:xfrm>
          <a:prstGeom prst="rect">
            <a:avLst/>
          </a:prstGeom>
        </p:spPr>
      </p:pic>
      <p:pic>
        <p:nvPicPr>
          <p:cNvPr id="6" name="Picture 5" descr="49th State 3317 jacket M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87" y="2125133"/>
            <a:ext cx="2504046" cy="2523067"/>
          </a:xfrm>
          <a:prstGeom prst="rect">
            <a:avLst/>
          </a:prstGeom>
        </p:spPr>
      </p:pic>
      <p:pic>
        <p:nvPicPr>
          <p:cNvPr id="7" name="Picture 6" descr="49th State label 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267" y="3789019"/>
            <a:ext cx="2565400" cy="249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4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4" y="0"/>
            <a:ext cx="9158904" cy="6857999"/>
          </a:xfrm>
          <a:prstGeom prst="rect">
            <a:avLst/>
          </a:prstGeom>
        </p:spPr>
      </p:pic>
      <p:pic>
        <p:nvPicPr>
          <p:cNvPr id="3" name="Picture 2" descr="HanaOla HOCD 18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0" y="313267"/>
            <a:ext cx="2013374" cy="2013374"/>
          </a:xfrm>
          <a:prstGeom prst="rect">
            <a:avLst/>
          </a:prstGeom>
        </p:spPr>
      </p:pic>
      <p:pic>
        <p:nvPicPr>
          <p:cNvPr id="4" name="Picture 3" descr="HanaOla HOCD 17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92" y="313267"/>
            <a:ext cx="2013374" cy="2013374"/>
          </a:xfrm>
          <a:prstGeom prst="rect">
            <a:avLst/>
          </a:prstGeom>
        </p:spPr>
      </p:pic>
      <p:pic>
        <p:nvPicPr>
          <p:cNvPr id="5" name="Picture 4" descr="HanaOla HOCD 220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7" y="313267"/>
            <a:ext cx="2013374" cy="2013374"/>
          </a:xfrm>
          <a:prstGeom prst="rect">
            <a:avLst/>
          </a:prstGeom>
        </p:spPr>
      </p:pic>
      <p:pic>
        <p:nvPicPr>
          <p:cNvPr id="6" name="Picture 5" descr="HanaOla HOCD 230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880" y="313267"/>
            <a:ext cx="2013374" cy="20133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4133" y="2675467"/>
            <a:ext cx="833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HanaOla</a:t>
            </a:r>
            <a:r>
              <a:rPr lang="en-US" sz="2400" dirty="0" smtClean="0"/>
              <a:t> Records / Cord International reissues of 49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State tracks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 descr="HanaOla HOCD 3100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92" y="3666067"/>
            <a:ext cx="2013374" cy="2214880"/>
          </a:xfrm>
          <a:prstGeom prst="rect">
            <a:avLst/>
          </a:prstGeom>
        </p:spPr>
      </p:pic>
      <p:pic>
        <p:nvPicPr>
          <p:cNvPr id="9" name="Picture 8" descr="HanaOla HOCD 490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455" y="3666067"/>
            <a:ext cx="2001520" cy="2214880"/>
          </a:xfrm>
          <a:prstGeom prst="rect">
            <a:avLst/>
          </a:prstGeom>
        </p:spPr>
      </p:pic>
      <p:pic>
        <p:nvPicPr>
          <p:cNvPr id="10" name="Picture 9" descr="HanaOla HOCD 6500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8" y="3666067"/>
            <a:ext cx="2013374" cy="2214880"/>
          </a:xfrm>
          <a:prstGeom prst="rect">
            <a:avLst/>
          </a:prstGeom>
        </p:spPr>
      </p:pic>
      <p:pic>
        <p:nvPicPr>
          <p:cNvPr id="11" name="Picture 10" descr="HanaOla HOCD 5600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880" y="3666067"/>
            <a:ext cx="2013374" cy="221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58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49</a:t>
            </a:r>
            <a:r>
              <a:rPr lang="en-US" baseline="30000" dirty="0" smtClean="0"/>
              <a:t>th</a:t>
            </a:r>
            <a:r>
              <a:rPr lang="en-US" dirty="0" smtClean="0"/>
              <a:t> State Hawaii Record Co.</a:t>
            </a:r>
            <a:endParaRPr lang="en-US" dirty="0"/>
          </a:p>
        </p:txBody>
      </p:sp>
      <p:pic>
        <p:nvPicPr>
          <p:cNvPr id="5" name="Content Placeholder 4" descr="49th State 45-049.jp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0" r="-810"/>
          <a:stretch/>
        </p:blipFill>
        <p:spPr>
          <a:xfrm>
            <a:off x="457200" y="4329014"/>
            <a:ext cx="2243422" cy="2217752"/>
          </a:xfrm>
        </p:spPr>
      </p:pic>
      <p:pic>
        <p:nvPicPr>
          <p:cNvPr id="6" name="Picture 5" descr="49th State 45-249-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069" y="4329014"/>
            <a:ext cx="2243422" cy="222488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788521"/>
              </p:ext>
            </p:extLst>
          </p:nvPr>
        </p:nvGraphicFramePr>
        <p:xfrm>
          <a:off x="3255174" y="1142999"/>
          <a:ext cx="5431626" cy="5591545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2715813"/>
                <a:gridCol w="2715813"/>
              </a:tblGrid>
              <a:tr h="71251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Format</a:t>
                      </a:r>
                      <a:endParaRPr lang="en-US" sz="3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# of issues</a:t>
                      </a:r>
                      <a:endParaRPr lang="en-US" sz="3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4919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10” 78rpm</a:t>
                      </a:r>
                    </a:p>
                    <a:p>
                      <a:pPr algn="ctr"/>
                      <a:r>
                        <a:rPr lang="en-US" sz="3200" dirty="0" smtClean="0"/>
                        <a:t>singles; </a:t>
                      </a:r>
                    </a:p>
                    <a:p>
                      <a:pPr algn="ctr"/>
                      <a:r>
                        <a:rPr lang="en-US" sz="3200" dirty="0" smtClean="0"/>
                        <a:t>1 track per side</a:t>
                      </a:r>
                      <a:endParaRPr lang="en-US" sz="32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268 tracks</a:t>
                      </a:r>
                      <a:endParaRPr lang="en-US" sz="3200" b="1" dirty="0" smtClean="0"/>
                    </a:p>
                    <a:p>
                      <a:pPr algn="ctr"/>
                      <a:r>
                        <a:rPr lang="en-US" sz="3200" dirty="0" smtClean="0"/>
                        <a:t>(HRC</a:t>
                      </a:r>
                      <a:r>
                        <a:rPr lang="en-US" sz="3200" dirty="0" smtClean="0"/>
                        <a:t>-49</a:t>
                      </a:r>
                      <a:r>
                        <a:rPr lang="en-US" sz="3200" baseline="0" dirty="0" smtClean="0"/>
                        <a:t> through HRC-</a:t>
                      </a:r>
                      <a:r>
                        <a:rPr lang="en-US" sz="3200" baseline="0" dirty="0" smtClean="0"/>
                        <a:t>308)</a:t>
                      </a:r>
                      <a:endParaRPr lang="en-US" sz="32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34919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7” 45rpm</a:t>
                      </a:r>
                    </a:p>
                    <a:p>
                      <a:pPr algn="ctr"/>
                      <a:r>
                        <a:rPr lang="en-US" sz="3200" dirty="0" smtClean="0"/>
                        <a:t>singles;</a:t>
                      </a:r>
                    </a:p>
                    <a:p>
                      <a:pPr algn="ctr"/>
                      <a:r>
                        <a:rPr lang="en-US" sz="3200" dirty="0" smtClean="0"/>
                        <a:t>1 track per side</a:t>
                      </a:r>
                      <a:endParaRPr lang="en-US" sz="32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350 tracks</a:t>
                      </a:r>
                      <a:endParaRPr lang="en-US" sz="3200" b="1" dirty="0" smtClean="0"/>
                    </a:p>
                    <a:p>
                      <a:pPr algn="ctr"/>
                      <a:r>
                        <a:rPr lang="en-US" sz="3200" dirty="0" smtClean="0"/>
                        <a:t>(HRC</a:t>
                      </a:r>
                      <a:r>
                        <a:rPr lang="en-US" sz="3200" dirty="0" smtClean="0"/>
                        <a:t>-49</a:t>
                      </a:r>
                      <a:r>
                        <a:rPr lang="en-US" sz="3200" baseline="0" dirty="0" smtClean="0"/>
                        <a:t> through HRC-</a:t>
                      </a:r>
                      <a:r>
                        <a:rPr lang="en-US" sz="3200" baseline="0" dirty="0" smtClean="0"/>
                        <a:t>390)</a:t>
                      </a:r>
                      <a:endParaRPr lang="en-US" sz="3200" dirty="0" smtClean="0"/>
                    </a:p>
                    <a:p>
                      <a:endParaRPr lang="en-US" sz="32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Picture 9" descr="IMG_167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91044"/>
            <a:ext cx="2243422" cy="216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5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8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49</a:t>
            </a:r>
            <a:r>
              <a:rPr lang="en-US" baseline="30000" dirty="0" smtClean="0"/>
              <a:t>th</a:t>
            </a:r>
            <a:r>
              <a:rPr lang="en-US" dirty="0" smtClean="0"/>
              <a:t> State Hawaii Record Co.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4759788"/>
              </p:ext>
            </p:extLst>
          </p:nvPr>
        </p:nvGraphicFramePr>
        <p:xfrm>
          <a:off x="3123220" y="1131022"/>
          <a:ext cx="5431626" cy="5237589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2227713"/>
                <a:gridCol w="3203913"/>
              </a:tblGrid>
              <a:tr h="72182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Format</a:t>
                      </a:r>
                      <a:endParaRPr lang="en-US" sz="3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# of issues</a:t>
                      </a:r>
                      <a:endParaRPr lang="en-US" sz="3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654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10” 78rpm</a:t>
                      </a:r>
                    </a:p>
                    <a:p>
                      <a:pPr algn="ctr"/>
                      <a:r>
                        <a:rPr lang="en-US" sz="2800" dirty="0" smtClean="0"/>
                        <a:t>LPs; </a:t>
                      </a:r>
                    </a:p>
                    <a:p>
                      <a:pPr algn="ctr"/>
                      <a:r>
                        <a:rPr lang="en-US" sz="2800" dirty="0" smtClean="0"/>
                        <a:t>4 tracks per side</a:t>
                      </a:r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28</a:t>
                      </a:r>
                    </a:p>
                    <a:p>
                      <a:pPr algn="ctr"/>
                      <a:r>
                        <a:rPr lang="en-US" sz="2800" dirty="0" smtClean="0"/>
                        <a:t>Souvenir Songs of Hawaii </a:t>
                      </a:r>
                      <a:br>
                        <a:rPr lang="en-US" sz="2800" dirty="0" smtClean="0"/>
                      </a:br>
                      <a:r>
                        <a:rPr lang="en-US" sz="2800" dirty="0" smtClean="0"/>
                        <a:t>Vols. 1-28 </a:t>
                      </a:r>
                      <a:br>
                        <a:rPr lang="en-US" sz="2800" dirty="0" smtClean="0"/>
                      </a:br>
                      <a:r>
                        <a:rPr lang="en-US" sz="2800" baseline="0" dirty="0" smtClean="0"/>
                        <a:t>(Record Nos. 3301 - 3328</a:t>
                      </a:r>
                      <a:r>
                        <a:rPr lang="en-US" sz="2800" baseline="0" dirty="0" smtClean="0"/>
                        <a:t>); </a:t>
                      </a:r>
                      <a:r>
                        <a:rPr lang="en-US" sz="2800" b="1" baseline="0" dirty="0" smtClean="0"/>
                        <a:t>112 tracks</a:t>
                      </a:r>
                      <a:endParaRPr lang="en-US" sz="28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86400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7” 45rpm</a:t>
                      </a:r>
                    </a:p>
                    <a:p>
                      <a:pPr algn="ctr"/>
                      <a:r>
                        <a:rPr lang="en-US" sz="2800" dirty="0" smtClean="0"/>
                        <a:t>EPS;</a:t>
                      </a:r>
                    </a:p>
                    <a:p>
                      <a:pPr algn="ctr"/>
                      <a:r>
                        <a:rPr lang="en-US" sz="2800" dirty="0" smtClean="0"/>
                        <a:t>4 tracks per side</a:t>
                      </a:r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50 discs</a:t>
                      </a:r>
                      <a:endParaRPr lang="en-US" sz="2800" dirty="0" smtClean="0"/>
                    </a:p>
                    <a:p>
                      <a:pPr algn="ctr"/>
                      <a:r>
                        <a:rPr lang="en-US" sz="2800" dirty="0" smtClean="0"/>
                        <a:t>(EP-1 </a:t>
                      </a:r>
                      <a:r>
                        <a:rPr lang="en-US" sz="2800" baseline="0" dirty="0" smtClean="0"/>
                        <a:t>through EP-50</a:t>
                      </a:r>
                      <a:r>
                        <a:rPr lang="en-US" sz="2800" baseline="0" dirty="0" smtClean="0"/>
                        <a:t>)</a:t>
                      </a:r>
                    </a:p>
                    <a:p>
                      <a:pPr algn="ctr"/>
                      <a:r>
                        <a:rPr lang="en-US" sz="2800" b="1" baseline="0" dirty="0" smtClean="0"/>
                        <a:t>200 tracks</a:t>
                      </a:r>
                      <a:endParaRPr lang="en-US" sz="2800" b="1" dirty="0" smtClean="0"/>
                    </a:p>
                    <a:p>
                      <a:endParaRPr lang="en-US" sz="32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 descr="IMG_17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29014"/>
            <a:ext cx="2218856" cy="2217752"/>
          </a:xfrm>
          <a:prstGeom prst="rect">
            <a:avLst/>
          </a:prstGeom>
        </p:spPr>
      </p:pic>
      <p:pic>
        <p:nvPicPr>
          <p:cNvPr id="9" name="Picture 8" descr="DSC0158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1" y="1897835"/>
            <a:ext cx="2216451" cy="22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07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49</a:t>
            </a:r>
            <a:r>
              <a:rPr lang="en-US" baseline="30000" dirty="0" smtClean="0"/>
              <a:t>th</a:t>
            </a:r>
            <a:r>
              <a:rPr lang="en-US" dirty="0" smtClean="0"/>
              <a:t> State Hawaii Record Co.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398347"/>
              </p:ext>
            </p:extLst>
          </p:nvPr>
        </p:nvGraphicFramePr>
        <p:xfrm>
          <a:off x="3255174" y="1239006"/>
          <a:ext cx="5431626" cy="6511165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2715813"/>
                <a:gridCol w="2715813"/>
              </a:tblGrid>
              <a:tr h="41953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Format</a:t>
                      </a:r>
                      <a:endParaRPr lang="en-US" sz="3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# of issues</a:t>
                      </a:r>
                      <a:endParaRPr lang="en-US" sz="3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5488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12” LP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29</a:t>
                      </a:r>
                    </a:p>
                    <a:p>
                      <a:pPr algn="ctr"/>
                      <a:r>
                        <a:rPr lang="en-US" sz="3200" dirty="0" smtClean="0"/>
                        <a:t>LP-3401 </a:t>
                      </a:r>
                      <a:r>
                        <a:rPr lang="en-US" sz="3200" baseline="0" dirty="0" smtClean="0"/>
                        <a:t>through LP-</a:t>
                      </a:r>
                      <a:r>
                        <a:rPr lang="en-US" sz="3200" baseline="0" dirty="0" smtClean="0"/>
                        <a:t>3429;</a:t>
                      </a:r>
                    </a:p>
                    <a:p>
                      <a:pPr algn="ctr"/>
                      <a:r>
                        <a:rPr lang="en-US" sz="3200" b="1" baseline="0" dirty="0" smtClean="0"/>
                        <a:t>348 tracks</a:t>
                      </a:r>
                      <a:endParaRPr lang="en-US" sz="32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83238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 descr="49th State LP-34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39006"/>
            <a:ext cx="2412800" cy="2424138"/>
          </a:xfrm>
          <a:prstGeom prst="rect">
            <a:avLst/>
          </a:prstGeom>
        </p:spPr>
      </p:pic>
      <p:pic>
        <p:nvPicPr>
          <p:cNvPr id="7" name="Picture 6" descr="DSC008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31843"/>
            <a:ext cx="2441149" cy="239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07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pic>
        <p:nvPicPr>
          <p:cNvPr id="3" name="Picture 2" descr="Tradewinds TS-107 Twilight at Halekulan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675" y="883857"/>
            <a:ext cx="2612277" cy="2543398"/>
          </a:xfrm>
          <a:prstGeom prst="rect">
            <a:avLst/>
          </a:prstGeom>
        </p:spPr>
      </p:pic>
      <p:pic>
        <p:nvPicPr>
          <p:cNvPr id="6" name="Picture 5" descr="DSC033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4" y="3595322"/>
            <a:ext cx="2523620" cy="2511904"/>
          </a:xfrm>
          <a:prstGeom prst="rect">
            <a:avLst/>
          </a:prstGeom>
        </p:spPr>
      </p:pic>
      <p:pic>
        <p:nvPicPr>
          <p:cNvPr id="9" name="Picture 8" descr="DSC0373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579" y="3611476"/>
            <a:ext cx="2558373" cy="2495750"/>
          </a:xfrm>
          <a:prstGeom prst="rect">
            <a:avLst/>
          </a:prstGeom>
        </p:spPr>
      </p:pic>
      <p:pic>
        <p:nvPicPr>
          <p:cNvPr id="10" name="Picture 9" descr="Hula HS-52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255" y="883857"/>
            <a:ext cx="2577831" cy="2557905"/>
          </a:xfrm>
          <a:prstGeom prst="rect">
            <a:avLst/>
          </a:prstGeom>
        </p:spPr>
      </p:pic>
      <p:pic>
        <p:nvPicPr>
          <p:cNvPr id="11" name="Picture 10" descr="Hula HS-500 Letʻs Hul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4" y="883857"/>
            <a:ext cx="2514317" cy="25433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8334" y="148459"/>
            <a:ext cx="82977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pple Chancery"/>
                <a:cs typeface="Apple Chancery"/>
              </a:rPr>
              <a:t>souvenirs of your Hawaiian holiday!</a:t>
            </a:r>
            <a:endParaRPr lang="en-US" sz="3200" dirty="0">
              <a:latin typeface="Apple Chancery"/>
              <a:cs typeface="Apple Chancery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334" y="6248400"/>
            <a:ext cx="8445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Hawaiʻi</a:t>
            </a:r>
            <a:r>
              <a:rPr lang="en-US" sz="2400" dirty="0" smtClean="0"/>
              <a:t>-based labels targeting the tourist market.</a:t>
            </a:r>
            <a:endParaRPr lang="en-US" sz="2400" dirty="0"/>
          </a:p>
        </p:txBody>
      </p:sp>
      <p:pic>
        <p:nvPicPr>
          <p:cNvPr id="14" name="Picture 13" descr="DSC0263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254" y="3611476"/>
            <a:ext cx="2577831" cy="24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9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pic>
        <p:nvPicPr>
          <p:cNvPr id="3" name="Picture 2" descr="Screen Shot 2013-05-17 at 2.23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200"/>
            <a:ext cx="9144000" cy="485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66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6" y="1"/>
            <a:ext cx="9313145" cy="685799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5715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49</a:t>
            </a:r>
            <a:r>
              <a:rPr lang="en-US" baseline="30000" dirty="0" smtClean="0"/>
              <a:t>th</a:t>
            </a:r>
            <a:r>
              <a:rPr lang="en-US" dirty="0" smtClean="0"/>
              <a:t> State Hawaii Record Co.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32933" y="1233944"/>
            <a:ext cx="72474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Total tracks across 5 formats:</a:t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b="1" dirty="0" smtClean="0"/>
              <a:t>1278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2933" y="3911600"/>
            <a:ext cx="74845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Q:  How many distinct tracks did the company issue over its lifetime? 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A: That is a different number. Stay tuned.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32556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imanalo_beach.jpg"/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849" y="0"/>
            <a:ext cx="1035169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48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imanalo_beach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849" y="0"/>
            <a:ext cx="10351697" cy="685799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71600" y="214661"/>
            <a:ext cx="7772400" cy="225881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800" b="1" dirty="0" smtClean="0">
                <a:solidFill>
                  <a:srgbClr val="F0E9C7"/>
                </a:solidFill>
                <a:effectLst>
                  <a:outerShdw blurRad="552450" dist="38100" dir="2400000" algn="tl" rotWithShape="0">
                    <a:srgbClr val="D8D2B5">
                      <a:alpha val="99000"/>
                    </a:srgbClr>
                  </a:outerShdw>
                </a:effectLst>
              </a:rPr>
              <a:t>Beyond the Reef</a:t>
            </a:r>
            <a:r>
              <a:rPr lang="en-US" b="1" dirty="0" smtClean="0">
                <a:solidFill>
                  <a:srgbClr val="F0E9C7"/>
                </a:solidFill>
              </a:rPr>
              <a:t>: </a:t>
            </a:r>
            <a:br>
              <a:rPr lang="en-US" b="1" dirty="0" smtClean="0">
                <a:solidFill>
                  <a:srgbClr val="F0E9C7"/>
                </a:solidFill>
              </a:rPr>
            </a:br>
            <a:r>
              <a:rPr lang="en-US" dirty="0" smtClean="0">
                <a:solidFill>
                  <a:srgbClr val="F0E9C7"/>
                </a:solidFill>
              </a:rPr>
              <a:t>Tracking the Global Circulation </a:t>
            </a:r>
            <a:br>
              <a:rPr lang="en-US" dirty="0" smtClean="0">
                <a:solidFill>
                  <a:srgbClr val="F0E9C7"/>
                </a:solidFill>
              </a:rPr>
            </a:br>
            <a:r>
              <a:rPr lang="en-US" dirty="0" smtClean="0">
                <a:solidFill>
                  <a:srgbClr val="F0E9C7"/>
                </a:solidFill>
              </a:rPr>
              <a:t>of Hawaiian Music Recordings</a:t>
            </a:r>
            <a:endParaRPr lang="en-US" dirty="0">
              <a:solidFill>
                <a:srgbClr val="F0E9C7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866468" y="4100932"/>
            <a:ext cx="3277532" cy="122312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0E9C7"/>
                </a:solidFill>
              </a:rPr>
              <a:t>Amy K. Stillman</a:t>
            </a:r>
          </a:p>
          <a:p>
            <a:pPr algn="r"/>
            <a:r>
              <a:rPr lang="en-US" dirty="0" smtClean="0">
                <a:solidFill>
                  <a:srgbClr val="F0E9C7"/>
                </a:solidFill>
              </a:rPr>
              <a:t>ARSC 2013</a:t>
            </a:r>
            <a:endParaRPr lang="en-US" dirty="0">
              <a:solidFill>
                <a:srgbClr val="F0E9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3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73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pic>
        <p:nvPicPr>
          <p:cNvPr id="3" name="Picture 2" descr="Macintosh HD:Users:akstill:Downloads:chart_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2206"/>
            <a:ext cx="9144000" cy="3975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956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pic>
        <p:nvPicPr>
          <p:cNvPr id="3" name="Picture 2" descr="Capitol T 10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6" y="589704"/>
            <a:ext cx="2570492" cy="2507319"/>
          </a:xfrm>
          <a:prstGeom prst="rect">
            <a:avLst/>
          </a:prstGeom>
        </p:spPr>
      </p:pic>
      <p:pic>
        <p:nvPicPr>
          <p:cNvPr id="4" name="Picture 3" descr="Capitol T 1409 Exotic Instrumentals of the Island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148" y="589706"/>
            <a:ext cx="2611919" cy="2507318"/>
          </a:xfrm>
          <a:prstGeom prst="rect">
            <a:avLst/>
          </a:prstGeom>
        </p:spPr>
      </p:pic>
      <p:pic>
        <p:nvPicPr>
          <p:cNvPr id="5" name="Picture 4" descr="DSC0265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67" y="589704"/>
            <a:ext cx="2511636" cy="2507317"/>
          </a:xfrm>
          <a:prstGeom prst="rect">
            <a:avLst/>
          </a:prstGeom>
        </p:spPr>
      </p:pic>
      <p:pic>
        <p:nvPicPr>
          <p:cNvPr id="6" name="Picture 5" descr="DSC0050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67" y="3691172"/>
            <a:ext cx="2511636" cy="2523905"/>
          </a:xfrm>
          <a:prstGeom prst="rect">
            <a:avLst/>
          </a:prstGeom>
        </p:spPr>
      </p:pic>
      <p:pic>
        <p:nvPicPr>
          <p:cNvPr id="7" name="Picture 6" descr="Readers Digest RD4-67-1 thru -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679" y="3691172"/>
            <a:ext cx="2535388" cy="2523905"/>
          </a:xfrm>
          <a:prstGeom prst="rect">
            <a:avLst/>
          </a:prstGeom>
        </p:spPr>
      </p:pic>
      <p:pic>
        <p:nvPicPr>
          <p:cNvPr id="8" name="Picture 7" descr="RCA Victor LPM-254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7" y="3661575"/>
            <a:ext cx="2570492" cy="25535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767" y="6366933"/>
            <a:ext cx="851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visual AND aural stereotypes and caricatures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079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pic>
        <p:nvPicPr>
          <p:cNvPr id="3" name="Picture 2" descr="Hawaii Sons HS-1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74" y="851783"/>
            <a:ext cx="2681703" cy="2674127"/>
          </a:xfrm>
          <a:prstGeom prst="rect">
            <a:avLst/>
          </a:prstGeom>
        </p:spPr>
      </p:pic>
      <p:pic>
        <p:nvPicPr>
          <p:cNvPr id="4" name="Picture 3" descr="Hula HS-56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565" y="851783"/>
            <a:ext cx="2656859" cy="2674127"/>
          </a:xfrm>
          <a:prstGeom prst="rect">
            <a:avLst/>
          </a:prstGeom>
        </p:spPr>
      </p:pic>
      <p:pic>
        <p:nvPicPr>
          <p:cNvPr id="5" name="Picture 4" descr="Music of Polynesia MOP 140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217" y="851783"/>
            <a:ext cx="2658852" cy="2651108"/>
          </a:xfrm>
          <a:prstGeom prst="rect">
            <a:avLst/>
          </a:prstGeom>
        </p:spPr>
      </p:pic>
      <p:pic>
        <p:nvPicPr>
          <p:cNvPr id="6" name="Picture 5" descr="Prism PRS-400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217" y="3876440"/>
            <a:ext cx="2658852" cy="2638728"/>
          </a:xfrm>
          <a:prstGeom prst="rect">
            <a:avLst/>
          </a:prstGeom>
        </p:spPr>
      </p:pic>
      <p:pic>
        <p:nvPicPr>
          <p:cNvPr id="7" name="Picture 6" descr="DSC0225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74" y="3876440"/>
            <a:ext cx="2719535" cy="2638728"/>
          </a:xfrm>
          <a:prstGeom prst="rect">
            <a:avLst/>
          </a:prstGeom>
        </p:spPr>
      </p:pic>
      <p:pic>
        <p:nvPicPr>
          <p:cNvPr id="8" name="Picture 7" descr="Pumehana PS-490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57" y="3876440"/>
            <a:ext cx="2589767" cy="263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15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pic>
        <p:nvPicPr>
          <p:cNvPr id="3" name="Picture 2" descr="Yazoo 2056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781" y="573660"/>
            <a:ext cx="2339502" cy="2329546"/>
          </a:xfrm>
          <a:prstGeom prst="rect">
            <a:avLst/>
          </a:prstGeom>
        </p:spPr>
      </p:pic>
      <p:pic>
        <p:nvPicPr>
          <p:cNvPr id="7" name="Picture 6" descr="Take Two TT5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21" y="3713626"/>
            <a:ext cx="2332017" cy="2319600"/>
          </a:xfrm>
          <a:prstGeom prst="rect">
            <a:avLst/>
          </a:prstGeom>
        </p:spPr>
      </p:pic>
      <p:pic>
        <p:nvPicPr>
          <p:cNvPr id="8" name="Picture 7" descr="Harlequin HQ CD -2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15" y="573660"/>
            <a:ext cx="2335025" cy="2335025"/>
          </a:xfrm>
          <a:prstGeom prst="rect">
            <a:avLst/>
          </a:prstGeom>
        </p:spPr>
      </p:pic>
      <p:pic>
        <p:nvPicPr>
          <p:cNvPr id="9" name="Picture 8" descr="Grass Skirt GSK-10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781" y="3654071"/>
            <a:ext cx="2339502" cy="2379155"/>
          </a:xfrm>
          <a:prstGeom prst="rect">
            <a:avLst/>
          </a:prstGeom>
        </p:spPr>
      </p:pic>
      <p:pic>
        <p:nvPicPr>
          <p:cNvPr id="10" name="Picture 9" descr="Cumquat CQCD-278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15" y="3708372"/>
            <a:ext cx="2335026" cy="2322711"/>
          </a:xfrm>
          <a:prstGeom prst="rect">
            <a:avLst/>
          </a:prstGeom>
        </p:spPr>
      </p:pic>
      <p:pic>
        <p:nvPicPr>
          <p:cNvPr id="11" name="Picture 10" descr="Rounder 105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22" y="573660"/>
            <a:ext cx="2332017" cy="23295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70538" y="3002179"/>
            <a:ext cx="33342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vintage reissues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06057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0"/>
            <a:ext cx="9158904" cy="6857999"/>
          </a:xfrm>
          <a:prstGeom prst="rect">
            <a:avLst/>
          </a:prstGeom>
        </p:spPr>
      </p:pic>
      <p:pic>
        <p:nvPicPr>
          <p:cNvPr id="4" name="Picture 3" descr="2013-05-15_23-19-3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" y="375650"/>
            <a:ext cx="11499728" cy="582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40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manalo_beach cop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318" y="-185257"/>
            <a:ext cx="9406317" cy="704325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464381"/>
            <a:ext cx="7772400" cy="1960456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Hawaiian Songs Ancient &amp; Modern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A Critical Edition of Hawaiian Songs</a:t>
            </a:r>
            <a:br>
              <a:rPr lang="en-US" sz="3600" dirty="0" smtClean="0"/>
            </a:br>
            <a:r>
              <a:rPr lang="en-US" sz="3600" dirty="0" smtClean="0"/>
              <a:t>Edited by Amy </a:t>
            </a:r>
            <a:r>
              <a:rPr lang="en-US" sz="3600" dirty="0" err="1" smtClean="0"/>
              <a:t>Ku’uleialoha</a:t>
            </a:r>
            <a:r>
              <a:rPr lang="en-US" sz="3600" dirty="0" smtClean="0"/>
              <a:t> Stillman</a:t>
            </a:r>
            <a:endParaRPr lang="en-US" sz="3600" dirty="0"/>
          </a:p>
        </p:txBody>
      </p:sp>
      <p:pic>
        <p:nvPicPr>
          <p:cNvPr id="7" name="Picture 6" descr="Screen Shot 2013-05-15 at 10.25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4" y="2957126"/>
            <a:ext cx="6759201" cy="23938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057" y="2957126"/>
            <a:ext cx="1754576" cy="244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82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6715</TotalTime>
  <Words>628</Words>
  <Application>Microsoft Macintosh PowerPoint</Application>
  <PresentationFormat>On-screen Show (4:3)</PresentationFormat>
  <Paragraphs>100</Paragraphs>
  <Slides>45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Beyond the Reef:  Tracking the Global Circulation  of Hawaiian Music Recordings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Hawaiian Songs Ancient &amp; Modern  A Critical Edition of Hawaiian Songs Edited by Amy Ku’uleialoha Stillman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tracking the individual song</vt:lpstr>
      <vt:lpstr>verifying individual song tracks</vt:lpstr>
      <vt:lpstr>PowerPoint Presentation</vt:lpstr>
      <vt:lpstr>PowerPoint Presentation</vt:lpstr>
      <vt:lpstr>49th State Hawaii Record Co.</vt:lpstr>
      <vt:lpstr>49th State Hawaii Record Co.</vt:lpstr>
      <vt:lpstr>49th State Hawaii Record Co.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the Reef: Tracking the Global Circulation of Hawaiian Music Reocrdings</dc:title>
  <dc:creator>Amy Stillman</dc:creator>
  <cp:lastModifiedBy>Amy Stillman</cp:lastModifiedBy>
  <cp:revision>70</cp:revision>
  <dcterms:created xsi:type="dcterms:W3CDTF">2013-05-11T02:47:37Z</dcterms:created>
  <dcterms:modified xsi:type="dcterms:W3CDTF">2013-05-18T13:01:14Z</dcterms:modified>
</cp:coreProperties>
</file>