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1" r:id="rId3"/>
    <p:sldId id="342" r:id="rId4"/>
    <p:sldId id="332" r:id="rId5"/>
    <p:sldId id="344" r:id="rId6"/>
    <p:sldId id="283" r:id="rId7"/>
    <p:sldId id="345" r:id="rId8"/>
    <p:sldId id="300" r:id="rId9"/>
    <p:sldId id="333" r:id="rId10"/>
    <p:sldId id="357" r:id="rId11"/>
    <p:sldId id="338" r:id="rId12"/>
    <p:sldId id="349" r:id="rId13"/>
    <p:sldId id="348" r:id="rId14"/>
    <p:sldId id="350" r:id="rId15"/>
    <p:sldId id="351" r:id="rId16"/>
    <p:sldId id="314" r:id="rId17"/>
    <p:sldId id="294" r:id="rId18"/>
    <p:sldId id="353" r:id="rId19"/>
    <p:sldId id="339" r:id="rId20"/>
    <p:sldId id="354" r:id="rId21"/>
    <p:sldId id="355" r:id="rId22"/>
    <p:sldId id="356" r:id="rId23"/>
    <p:sldId id="358" r:id="rId24"/>
    <p:sldId id="340" r:id="rId25"/>
    <p:sldId id="33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697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LES\Articles-TB\Presentations\arsconf14_minstrelsy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1988407699037624E-2"/>
          <c:y val="0.19480351414406533"/>
          <c:w val="0.78281714785651757"/>
          <c:h val="0.68921660834062359"/>
        </c:manualLayout>
      </c:layout>
      <c:lineChart>
        <c:grouping val="standard"/>
        <c:ser>
          <c:idx val="0"/>
          <c:order val="0"/>
          <c:tx>
            <c:v># Sides</c:v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numLit>
              <c:formatCode>General</c:formatCode>
              <c:ptCount val="24"/>
              <c:pt idx="0">
                <c:v>1902</c:v>
              </c:pt>
              <c:pt idx="1">
                <c:v>3</c:v>
              </c:pt>
              <c:pt idx="2">
                <c:v>5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23</c:v>
              </c:pt>
              <c:pt idx="21">
                <c:v>24</c:v>
              </c:pt>
              <c:pt idx="22">
                <c:v>25</c:v>
              </c:pt>
              <c:pt idx="23">
                <c:v>26</c:v>
              </c:pt>
            </c:numLit>
          </c:cat>
          <c:val>
            <c:numRef>
              <c:f>Sheet1!$B$2:$B$25</c:f>
              <c:numCache>
                <c:formatCode>General</c:formatCode>
                <c:ptCount val="24"/>
                <c:pt idx="0">
                  <c:v>11</c:v>
                </c:pt>
                <c:pt idx="1">
                  <c:v>12</c:v>
                </c:pt>
                <c:pt idx="2">
                  <c:v>20</c:v>
                </c:pt>
                <c:pt idx="3">
                  <c:v>21</c:v>
                </c:pt>
                <c:pt idx="4">
                  <c:v>24</c:v>
                </c:pt>
                <c:pt idx="5">
                  <c:v>25</c:v>
                </c:pt>
                <c:pt idx="6">
                  <c:v>29</c:v>
                </c:pt>
                <c:pt idx="7">
                  <c:v>25</c:v>
                </c:pt>
                <c:pt idx="8">
                  <c:v>25</c:v>
                </c:pt>
                <c:pt idx="9">
                  <c:v>24</c:v>
                </c:pt>
                <c:pt idx="10">
                  <c:v>34</c:v>
                </c:pt>
                <c:pt idx="11">
                  <c:v>32</c:v>
                </c:pt>
                <c:pt idx="12">
                  <c:v>24</c:v>
                </c:pt>
                <c:pt idx="13">
                  <c:v>19</c:v>
                </c:pt>
                <c:pt idx="14">
                  <c:v>18</c:v>
                </c:pt>
                <c:pt idx="15">
                  <c:v>17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13</c:v>
                </c:pt>
                <c:pt idx="21">
                  <c:v>13</c:v>
                </c:pt>
                <c:pt idx="22">
                  <c:v>12</c:v>
                </c:pt>
                <c:pt idx="23">
                  <c:v>0</c:v>
                </c:pt>
              </c:numCache>
            </c:numRef>
          </c:val>
        </c:ser>
        <c:marker val="1"/>
        <c:axId val="81453824"/>
        <c:axId val="81455360"/>
      </c:lineChart>
      <c:catAx>
        <c:axId val="81453824"/>
        <c:scaling>
          <c:orientation val="minMax"/>
        </c:scaling>
        <c:axPos val="b"/>
        <c:numFmt formatCode="General" sourceLinked="1"/>
        <c:tickLblPos val="nextTo"/>
        <c:crossAx val="81455360"/>
        <c:crosses val="autoZero"/>
        <c:auto val="1"/>
        <c:lblAlgn val="ctr"/>
        <c:lblOffset val="100"/>
      </c:catAx>
      <c:valAx>
        <c:axId val="81455360"/>
        <c:scaling>
          <c:orientation val="minMax"/>
        </c:scaling>
        <c:axPos val="l"/>
        <c:majorGridlines/>
        <c:numFmt formatCode="General" sourceLinked="1"/>
        <c:tickLblPos val="nextTo"/>
        <c:crossAx val="8145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36111111111111"/>
          <c:y val="0.52984288422280545"/>
          <c:w val="0.16463888888888889"/>
          <c:h val="8.3717191601050012E-2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43062B-9B95-4702-BB57-1EE3DFC14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38A8EC-85B8-42EB-A155-152D41E4C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B366E-7121-4C6D-B8D5-F51AEC3EC09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55BFE-7840-4607-9730-D5976B46D15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C65F2-0AF7-4448-90F3-BC9BDACFAC5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5A752-6104-407B-965F-BF41AD964AD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432FA-CDB0-46FD-A4E9-FCB1E65ABB7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00BD9-5FF4-409A-BE2B-D15C735B112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08489-25CB-483D-B0BA-38B812AF2C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7A52B-E2EA-4FA7-93B3-5689FE29CDA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E34C8-B941-4499-90C6-D8A3F36B13C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</a:t>
            </a: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08A28-5B94-4153-B63E-3938AEAE9D2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4ECA4-FC70-4AE4-809A-2D4D31E1451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48B4D-4025-4332-8259-DBC56F47818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8CEF0-5F18-4F0D-BD24-732AD9540E6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8A8EC-85B8-42EB-A155-152D41E4CA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70B6E-7297-4535-9F59-FB4DA64355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8A8EC-85B8-42EB-A155-152D41E4CA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70969-C1FD-454A-B9AC-96467BE6E2D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59608-5687-4273-9B8D-8DC793BE248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6D690-EFFE-4A8C-82FD-3D4C7A86348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6D3AC-9574-44D3-A8A5-69E2755EA1B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DDD4E-635E-432B-BF32-8EAF9F1B8F7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B4D28-DE3B-4BE2-987B-C544C4B38A2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46A5D-EFFA-40D8-8020-47A7CF4E784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D2C70-1200-4792-B3B7-8169082D8AF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55BFE-7840-4607-9730-D5976B46D15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621B9A-930F-4AB6-B9BC-E35A6001A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C4C81-2311-44FF-B478-263B01D60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CC08-FA1A-421D-BEBA-111D1FBD3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40B4-CADF-447B-B8B9-2B6D777A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EE6A-DD84-49E0-82F3-AD827887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D4F3-D3AE-4211-AD7D-41305DBE7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27D5-CC14-432C-8F65-486DC711D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9D1B-E24B-4254-BD39-96C9C60F8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C44C-52F3-4214-95FA-C5C312B08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D7621-65B4-4C4E-B36D-1CFB38270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4E5E-81D4-4520-8800-4D9A93D0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631A-FA17-4C8A-BB7F-E19D3433E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DD48CA-E85B-4730-985C-8BFDA1AD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C:\FILES\Articles-TB\Presentations\arsconf14_minstrelsy\MinstrelsyPres&amp;Audio-Final\ImperialMinLaughingSongC13004-excerpt.mp3" TargetMode="External"/><Relationship Id="rId1" Type="http://schemas.openxmlformats.org/officeDocument/2006/relationships/audio" Target="file:///C:\FILES\Articles-TB\Presentations\arsconf14_minstrelsy\MinstrelsyPres&amp;Audio-Final\ImperialMinLaughingSongNJ-2-excerpt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FILES\Articles-TB\Presentations\arsconf14_minstrelsy\MinstrelsyPres&amp;Audio-Final\EveningWMinst6V35073-Excerpt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FILES\Articles-TB\Presentations\arsconf14_minstrelsy\MinstrelsyPres&amp;Audio-Final\QuinnItsGotToBeMinstShowV1414-Excerpt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FILES\Articles-TB\Presentations\arsconf14_minstrelsy\MinstrelsyPres&amp;Audio-Final\MississippiMinstPoorOldJoeReG1077-excerpt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brooks.ne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772400" cy="2057400"/>
          </a:xfrm>
        </p:spPr>
        <p:txBody>
          <a:bodyPr/>
          <a:lstStyle/>
          <a:p>
            <a:pPr eaLnBrk="1" hangingPunct="1"/>
            <a:r>
              <a:rPr lang="en-US" smtClean="0"/>
              <a:t>Minstrelsy on Record:</a:t>
            </a:r>
            <a:br>
              <a:rPr lang="en-US" smtClean="0"/>
            </a:br>
            <a:r>
              <a:rPr lang="en-US" smtClean="0"/>
              <a:t>1890s to 1920s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95800"/>
            <a:ext cx="6400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Tim Brooks</a:t>
            </a:r>
          </a:p>
          <a:p>
            <a:pPr eaLnBrk="1" hangingPunct="1">
              <a:defRPr/>
            </a:pPr>
            <a:r>
              <a:rPr lang="en-US" sz="2800" dirty="0" smtClean="0"/>
              <a:t>ARSC Conference</a:t>
            </a:r>
          </a:p>
          <a:p>
            <a:pPr eaLnBrk="1" hangingPunct="1">
              <a:defRPr/>
            </a:pPr>
            <a:r>
              <a:rPr lang="en-US" sz="2800" dirty="0" smtClean="0"/>
              <a:t>May 2014</a:t>
            </a:r>
            <a:endParaRPr lang="en-US" sz="2800" i="1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Len Spencer </a:t>
            </a:r>
            <a:r>
              <a:rPr lang="en-US" sz="2400" dirty="0" smtClean="0"/>
              <a:t>(1867-1914)</a:t>
            </a:r>
          </a:p>
        </p:txBody>
      </p:sp>
      <p:pic>
        <p:nvPicPr>
          <p:cNvPr id="11267" name="Picture 5" descr="p02lspence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5861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Imperial Minstrels</a:t>
            </a:r>
            <a:br>
              <a:rPr lang="en-US" sz="4000" smtClean="0"/>
            </a:br>
            <a:r>
              <a:rPr lang="en-US" sz="4000" smtClean="0"/>
              <a:t>An Integrated Troupe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946275"/>
            <a:ext cx="52847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George W. Johnson (1844-1914)</a:t>
            </a:r>
          </a:p>
          <a:p>
            <a:pPr eaLnBrk="1" hangingPunct="1">
              <a:defRPr/>
            </a:pPr>
            <a:r>
              <a:rPr lang="en-US" sz="2800" dirty="0" smtClean="0"/>
              <a:t>Born a slave</a:t>
            </a:r>
          </a:p>
          <a:p>
            <a:pPr eaLnBrk="1" hangingPunct="1">
              <a:defRPr/>
            </a:pPr>
            <a:r>
              <a:rPr lang="en-US" sz="2800" dirty="0" smtClean="0"/>
              <a:t>Popular early recording artist</a:t>
            </a:r>
          </a:p>
          <a:p>
            <a:pPr eaLnBrk="1" hangingPunct="1">
              <a:defRPr/>
            </a:pPr>
            <a:r>
              <a:rPr lang="en-US" sz="2800" dirty="0" smtClean="0"/>
              <a:t>Provided hearty laughter, and his signature “Laughing </a:t>
            </a:r>
            <a:br>
              <a:rPr lang="en-US" sz="2800" dirty="0" smtClean="0"/>
            </a:br>
            <a:r>
              <a:rPr lang="en-US" sz="2800" dirty="0" smtClean="0"/>
              <a:t>Song”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2292" name="Picture 4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981200"/>
            <a:ext cx="235585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Format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53070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“Gentlemen, be seated!”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Introductory Overture by orchestra (loud and fast)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Jokes between interlocutor and endman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Laughter and applause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Featured song by tenor or baritone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Fast closing chorus, with cheers</a:t>
            </a:r>
          </a:p>
        </p:txBody>
      </p:sp>
      <p:pic>
        <p:nvPicPr>
          <p:cNvPr id="13316" name="Picture 4" descr="BrownWaxC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057400"/>
            <a:ext cx="24066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Imperial Minstrels NJ Repertoire 1894-1895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1893: Two Little Girls in Blue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1893: Sweet Marie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c.1890: The Laughing Song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1888: A High Old Time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c.1880s: Buckle on the Golden Sword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1880: Hear Dem Bells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1880: These Bones Shall Rise Again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1880: Rock </a:t>
            </a:r>
            <a:r>
              <a:rPr lang="en-US" sz="2800" dirty="0" err="1" smtClean="0"/>
              <a:t>Dat</a:t>
            </a:r>
            <a:r>
              <a:rPr lang="en-US" sz="2800" dirty="0" smtClean="0"/>
              <a:t> Ship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1875: Old Log Cabin in the Dell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1869?: Play on the Golden Harp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Imperial Minstrels on Columbia 1896-1900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1901: Coon, Coon, Coon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1900: Goodbye Dolly Gray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1899: Hello Ma Baby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1897: Mamie Reilly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1893: Two Little Girls in Blue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c.1890: The Laughing Song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1888: A High Old Time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1880: Hear Dem Bells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1880: These Bones Shall Rise Again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1875: Old Log Cabin in the Dell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1851: Old Folks at Home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Spoken Content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53070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“Laughing Song” by Imperial Minstrels (New Jersey cylinder, c.1895-97)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Note delivery, dialect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Compare to same selection, c.1902 (Columbia 13004)</a:t>
            </a:r>
          </a:p>
        </p:txBody>
      </p:sp>
      <p:pic>
        <p:nvPicPr>
          <p:cNvPr id="16388" name="Picture 4" descr="BrownWaxCy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57400"/>
            <a:ext cx="24066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perialMinLaughingSongNJ-2-excerp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629400" y="6096000"/>
            <a:ext cx="304800" cy="304800"/>
          </a:xfrm>
          <a:prstGeom prst="rect">
            <a:avLst/>
          </a:prstGeom>
        </p:spPr>
      </p:pic>
      <p:pic>
        <p:nvPicPr>
          <p:cNvPr id="7" name="ImperialMinLaughingSongC13004-excerp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696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Popularity of Minstrel Records Explodes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1894: New Jersey cylinders</a:t>
            </a:r>
          </a:p>
          <a:p>
            <a:pPr eaLnBrk="1" hangingPunct="1">
              <a:defRPr/>
            </a:pPr>
            <a:r>
              <a:rPr lang="en-US" sz="2800" dirty="0" smtClean="0"/>
              <a:t>1896: Columbia Records begins production</a:t>
            </a:r>
          </a:p>
          <a:p>
            <a:pPr eaLnBrk="1" hangingPunct="1">
              <a:defRPr/>
            </a:pPr>
            <a:r>
              <a:rPr lang="en-US" sz="2800" dirty="0" smtClean="0"/>
              <a:t>1897: Edison enters field</a:t>
            </a:r>
          </a:p>
          <a:p>
            <a:pPr eaLnBrk="1" hangingPunct="1">
              <a:defRPr/>
            </a:pPr>
            <a:r>
              <a:rPr lang="en-US" sz="2800" dirty="0" smtClean="0"/>
              <a:t>1898: Debut on disc records – Berliner, Victor</a:t>
            </a:r>
          </a:p>
          <a:p>
            <a:pPr eaLnBrk="1" hangingPunct="1">
              <a:defRPr/>
            </a:pPr>
            <a:r>
              <a:rPr lang="en-US" sz="2800" dirty="0" smtClean="0"/>
              <a:t>1900s: All labels jump in, 100s issued</a:t>
            </a:r>
          </a:p>
          <a:p>
            <a:pPr eaLnBrk="1" hangingPunct="1">
              <a:defRPr/>
            </a:pPr>
            <a:r>
              <a:rPr lang="en-US" sz="2800" dirty="0" smtClean="0"/>
              <a:t>1913: High water mark</a:t>
            </a:r>
          </a:p>
          <a:p>
            <a:pPr lvl="1" eaLnBrk="1" hangingPunct="1">
              <a:defRPr/>
            </a:pPr>
            <a:r>
              <a:rPr lang="en-US" sz="2800" dirty="0" smtClean="0"/>
              <a:t>34 listed in Victor catalog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 Complete Minstrel Show?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49260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1903: full half hour show on a multi-disc set</a:t>
            </a:r>
          </a:p>
          <a:p>
            <a:pPr lvl="1" eaLnBrk="1" hangingPunct="1">
              <a:defRPr/>
            </a:pPr>
            <a:r>
              <a:rPr lang="en-US" dirty="0" smtClean="0"/>
              <a:t>“An Evening with the Minstrels” on Victor and Columbia</a:t>
            </a:r>
          </a:p>
          <a:p>
            <a:pPr lvl="1" eaLnBrk="1" hangingPunct="1">
              <a:defRPr/>
            </a:pPr>
            <a:r>
              <a:rPr lang="en-US" dirty="0" smtClean="0"/>
              <a:t>Included olio</a:t>
            </a:r>
          </a:p>
          <a:p>
            <a:pPr lvl="1" eaLnBrk="1" hangingPunct="1">
              <a:defRPr/>
            </a:pPr>
            <a:r>
              <a:rPr lang="en-US" dirty="0" smtClean="0"/>
              <a:t>Best seller</a:t>
            </a:r>
          </a:p>
        </p:txBody>
      </p:sp>
      <p:pic>
        <p:nvPicPr>
          <p:cNvPr id="5" name="EveningWMinst6V35073-Excerp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91400" y="6096000"/>
            <a:ext cx="304800" cy="304800"/>
          </a:xfrm>
          <a:prstGeom prst="rect">
            <a:avLst/>
          </a:prstGeom>
        </p:spPr>
      </p:pic>
      <p:pic>
        <p:nvPicPr>
          <p:cNvPr id="6" name="Picture 5" descr="IMG_0446-cropp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2286000"/>
            <a:ext cx="3145210" cy="281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rrayB-Billy+Murray+Yo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28600"/>
            <a:ext cx="4724400" cy="648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Coney Island, 1907</a:t>
            </a:r>
          </a:p>
        </p:txBody>
      </p:sp>
      <p:pic>
        <p:nvPicPr>
          <p:cNvPr id="20483" name="Picture 5" descr="SpencerConeyIsle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6056313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Origins of Minstrelsy</a:t>
            </a:r>
            <a:br>
              <a:rPr lang="en-US" smtClean="0"/>
            </a:br>
            <a:r>
              <a:rPr lang="en-US" smtClean="0"/>
              <a:t>1843</a:t>
            </a:r>
          </a:p>
        </p:txBody>
      </p:sp>
      <p:pic>
        <p:nvPicPr>
          <p:cNvPr id="4099" name="Picture 2" descr="virginiaserenad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43200"/>
            <a:ext cx="660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IWantToSeeAMinstrelShow_a8868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295400"/>
            <a:ext cx="305907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QuinnItsGotToBeMinstShowV1414-Excerp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48600" y="6096000"/>
            <a:ext cx="304800" cy="304800"/>
          </a:xfrm>
          <a:prstGeom prst="rect">
            <a:avLst/>
          </a:prstGeom>
        </p:spPr>
      </p:pic>
      <p:pic>
        <p:nvPicPr>
          <p:cNvPr id="4" name="Picture 3" descr="MinstrelShowParade_153.135.000.webimag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3999" y="1295400"/>
            <a:ext cx="3007917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Victor Minstrel Records Listed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19200" y="1143000"/>
          <a:ext cx="7696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Later History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After 1900 gradually became more nostalgic, and for a time more racial</a:t>
            </a:r>
          </a:p>
          <a:p>
            <a:pPr eaLnBrk="1" hangingPunct="1">
              <a:defRPr/>
            </a:pPr>
            <a:r>
              <a:rPr lang="en-US" dirty="0" smtClean="0"/>
              <a:t>Revived in 1920s as pure nostalgia</a:t>
            </a:r>
          </a:p>
          <a:p>
            <a:pPr lvl="1" eaLnBrk="1" hangingPunct="1">
              <a:defRPr/>
            </a:pPr>
            <a:r>
              <a:rPr lang="en-US" dirty="0" smtClean="0"/>
              <a:t>Much more use of pre-Civil War songs</a:t>
            </a:r>
          </a:p>
          <a:p>
            <a:pPr lvl="1" eaLnBrk="1" hangingPunct="1">
              <a:defRPr/>
            </a:pPr>
            <a:r>
              <a:rPr lang="en-US" dirty="0" smtClean="0"/>
              <a:t>Generally respectful</a:t>
            </a:r>
          </a:p>
          <a:p>
            <a:pPr lvl="1" eaLnBrk="1" hangingPunct="1">
              <a:defRPr/>
            </a:pPr>
            <a:r>
              <a:rPr lang="en-US" dirty="0" smtClean="0"/>
              <a:t>“Victor Minstrel Show of 1929”</a:t>
            </a:r>
          </a:p>
          <a:p>
            <a:pPr eaLnBrk="1" hangingPunct="1">
              <a:defRPr/>
            </a:pPr>
            <a:r>
              <a:rPr lang="en-US" dirty="0" smtClean="0"/>
              <a:t>Later depicted in films, on radio, even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685800"/>
            <a:ext cx="7010400" cy="5257800"/>
          </a:xfrm>
          <a:prstGeom prst="rect">
            <a:avLst/>
          </a:prstGeom>
        </p:spPr>
      </p:pic>
      <p:pic>
        <p:nvPicPr>
          <p:cNvPr id="3" name="MississippiMinstPoorOldJoeReG1077-excerp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67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Summary: The Era of Minstrel Records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Wildly popular from 1894 to 1914</a:t>
            </a:r>
          </a:p>
          <a:p>
            <a:pPr eaLnBrk="1" hangingPunct="1">
              <a:defRPr/>
            </a:pPr>
            <a:r>
              <a:rPr lang="en-US" sz="2800" dirty="0" smtClean="0"/>
              <a:t>Early repertoire surprisingly contemporary</a:t>
            </a:r>
          </a:p>
          <a:p>
            <a:pPr eaLnBrk="1" hangingPunct="1">
              <a:defRPr/>
            </a:pPr>
            <a:r>
              <a:rPr lang="en-US" sz="2800" dirty="0" smtClean="0"/>
              <a:t>Show us different ways in which jokes and dialogue were delivered</a:t>
            </a:r>
          </a:p>
          <a:p>
            <a:pPr eaLnBrk="1" hangingPunct="1">
              <a:defRPr/>
            </a:pPr>
            <a:r>
              <a:rPr lang="en-US" sz="2800" dirty="0" smtClean="0"/>
              <a:t>Mockery of African-Americans one component in a complex and evolving entertainment form</a:t>
            </a:r>
          </a:p>
          <a:p>
            <a:pPr eaLnBrk="1" hangingPunct="1">
              <a:defRPr/>
            </a:pPr>
            <a:r>
              <a:rPr lang="en-US" sz="2800" dirty="0" smtClean="0"/>
              <a:t>Evolved from contemporary entertainment (1890s) to pure nostalgia (1920s)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05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600" b="1" i="1" dirty="0" smtClean="0"/>
              <a:t>Thank You!</a:t>
            </a:r>
            <a:endParaRPr lang="en-US" sz="2400" b="1" i="1" dirty="0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295400" y="43434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hlinkClick r:id="rId3"/>
              </a:rPr>
              <a:t>www.timbrooks.net</a:t>
            </a:r>
            <a:endParaRPr lang="en-US" sz="2400" dirty="0">
              <a:solidFill>
                <a:schemeClr val="tx2"/>
              </a:solidFill>
            </a:endParaRP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i="1" dirty="0">
                <a:solidFill>
                  <a:schemeClr val="tx2"/>
                </a:solidFill>
              </a:rPr>
              <a:t>Lost Sounds: Blacks and the Birth of the Recording </a:t>
            </a:r>
          </a:p>
          <a:p>
            <a:pPr algn="ctr"/>
            <a:r>
              <a:rPr lang="en-US" sz="2400" i="1" dirty="0">
                <a:solidFill>
                  <a:schemeClr val="tx2"/>
                </a:solidFill>
              </a:rPr>
              <a:t>Industry, 1890-1919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914400"/>
          </a:xfrm>
        </p:spPr>
        <p:txBody>
          <a:bodyPr/>
          <a:lstStyle/>
          <a:p>
            <a:pPr algn="ctr"/>
            <a:r>
              <a:rPr lang="en-US" smtClean="0"/>
              <a:t>Christy Minstrels</a:t>
            </a:r>
          </a:p>
        </p:txBody>
      </p:sp>
      <p:pic>
        <p:nvPicPr>
          <p:cNvPr id="5123" name="Picture 2" descr="Christy_350px-Christy_Minstrels_(Boston_Public_Library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averlys_United_Mastodon_Minstrels_18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838200"/>
            <a:ext cx="730408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Black Minstrels</a:t>
            </a:r>
          </a:p>
        </p:txBody>
      </p:sp>
      <p:pic>
        <p:nvPicPr>
          <p:cNvPr id="7171" name="Picture 2" descr="primrose-and-wests-big-B&amp;Wminstrel-festival-c-18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828800"/>
            <a:ext cx="58880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02exhib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533400"/>
            <a:ext cx="60325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PhonoExhibitor_601983_10151497781290807_831622507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888163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Earliest Minstrel Records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946275"/>
            <a:ext cx="53070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1889: Duffy &amp; </a:t>
            </a:r>
            <a:r>
              <a:rPr lang="en-US" sz="2800" dirty="0" err="1" smtClean="0"/>
              <a:t>Imgrund</a:t>
            </a:r>
            <a:r>
              <a:rPr lang="en-US" sz="2800" dirty="0" smtClean="0"/>
              <a:t> Band, “The Jolly Minstrel”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1891: Manhasset Quartette, “Minstrel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Part: A High Old Time”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1891: Voss’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 err="1" smtClean="0"/>
              <a:t>Reg’t</a:t>
            </a:r>
            <a:r>
              <a:rPr lang="en-US" sz="2800" dirty="0" smtClean="0"/>
              <a:t> Band, “Five Minutes with the Minstrels”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1893: Minstrels with Banta’s Orch., “Minstrel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Part,” Nos. 1 and 2.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10244" name="Picture 4" descr="BrownWaxC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057400"/>
            <a:ext cx="24066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72400" cy="685800"/>
          </a:xfrm>
        </p:spPr>
        <p:txBody>
          <a:bodyPr/>
          <a:lstStyle/>
          <a:p>
            <a:pPr algn="ctr" eaLnBrk="1" hangingPunct="1"/>
            <a:endParaRPr lang="en-US" sz="2400" dirty="0" smtClean="0"/>
          </a:p>
        </p:txBody>
      </p:sp>
      <p:pic>
        <p:nvPicPr>
          <p:cNvPr id="11267" name="Picture 5" descr="p02lspence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5861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3557</TotalTime>
  <Words>549</Words>
  <Application>Microsoft Office PowerPoint</Application>
  <PresentationFormat>On-screen Show (4:3)</PresentationFormat>
  <Paragraphs>116</Paragraphs>
  <Slides>25</Slides>
  <Notes>25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Azure</vt:lpstr>
      <vt:lpstr>Minstrelsy on Record: 1890s to 1920s</vt:lpstr>
      <vt:lpstr>Origins of Minstrelsy 1843</vt:lpstr>
      <vt:lpstr>Christy Minstrels</vt:lpstr>
      <vt:lpstr>Slide 4</vt:lpstr>
      <vt:lpstr>Black Minstrels</vt:lpstr>
      <vt:lpstr>Slide 6</vt:lpstr>
      <vt:lpstr>Slide 7</vt:lpstr>
      <vt:lpstr>Earliest Minstrel Records</vt:lpstr>
      <vt:lpstr>Slide 9</vt:lpstr>
      <vt:lpstr>Len Spencer (1867-1914)</vt:lpstr>
      <vt:lpstr>Imperial Minstrels An Integrated Troupe</vt:lpstr>
      <vt:lpstr>Format</vt:lpstr>
      <vt:lpstr>Imperial Minstrels NJ Repertoire 1894-1895</vt:lpstr>
      <vt:lpstr>Imperial Minstrels on Columbia 1896-1900</vt:lpstr>
      <vt:lpstr>Spoken Content</vt:lpstr>
      <vt:lpstr>Popularity of Minstrel Records Explodes</vt:lpstr>
      <vt:lpstr>A Complete Minstrel Show?</vt:lpstr>
      <vt:lpstr>Slide 18</vt:lpstr>
      <vt:lpstr>Coney Island, 1907</vt:lpstr>
      <vt:lpstr>Slide 20</vt:lpstr>
      <vt:lpstr>Victor Minstrel Records Listed</vt:lpstr>
      <vt:lpstr>Later History</vt:lpstr>
      <vt:lpstr>Slide 23</vt:lpstr>
      <vt:lpstr>Summary: The Era of Minstrel Records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Rediscovering George W. Johnson: The First Black Recording “Star”</dc:title>
  <dc:creator>TB</dc:creator>
  <cp:lastModifiedBy>tim</cp:lastModifiedBy>
  <cp:revision>151</cp:revision>
  <cp:lastPrinted>1601-01-01T00:00:00Z</cp:lastPrinted>
  <dcterms:created xsi:type="dcterms:W3CDTF">2004-01-25T22:16:35Z</dcterms:created>
  <dcterms:modified xsi:type="dcterms:W3CDTF">2014-09-24T21:29:42Z</dcterms:modified>
</cp:coreProperties>
</file>