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16" r:id="rId2"/>
    <p:sldId id="325" r:id="rId3"/>
    <p:sldId id="322" r:id="rId4"/>
    <p:sldId id="318" r:id="rId5"/>
    <p:sldId id="321" r:id="rId6"/>
    <p:sldId id="317" r:id="rId7"/>
    <p:sldId id="320" r:id="rId8"/>
    <p:sldId id="323" r:id="rId9"/>
    <p:sldId id="328" r:id="rId10"/>
    <p:sldId id="329" r:id="rId11"/>
    <p:sldId id="330" r:id="rId12"/>
    <p:sldId id="33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0" autoAdjust="0"/>
    <p:restoredTop sz="88114" autoAdjust="0"/>
  </p:normalViewPr>
  <p:slideViewPr>
    <p:cSldViewPr>
      <p:cViewPr varScale="1">
        <p:scale>
          <a:sx n="118" d="100"/>
          <a:sy n="118" d="100"/>
        </p:scale>
        <p:origin x="146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30AB9F-1F7A-447A-ACA5-2F68FA258288}" type="datetimeFigureOut">
              <a:rPr lang="en-US" smtClean="0"/>
              <a:t>5/22/2015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F14741-5394-40CF-87A0-A8DB5917B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00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F14741-5394-40CF-87A0-A8DB5917BAF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467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A3BFA-5835-401C-8092-2406FC2428CF}" type="datetime1">
              <a:rPr lang="en-US" smtClean="0"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B1C5-C961-4AE3-B537-0367D578F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82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DC548-D587-407F-ABA2-DC4B191791CC}" type="datetime1">
              <a:rPr lang="en-US" smtClean="0"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B1C5-C961-4AE3-B537-0367D578F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2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07150-5F87-400A-AEA7-D12F21C17BD2}" type="datetime1">
              <a:rPr lang="en-US" smtClean="0"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B1C5-C961-4AE3-B537-0367D578F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16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5AE59-AA87-4AFD-A395-AD1669AD23C0}" type="datetime1">
              <a:rPr lang="en-US" smtClean="0"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B1C5-C961-4AE3-B537-0367D578F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813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D7FC8-13AF-47F4-9945-441345632687}" type="datetime1">
              <a:rPr lang="en-US" smtClean="0"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B1C5-C961-4AE3-B537-0367D578F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762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55055D-932D-49E3-8360-7A3AABA01550}" type="datetime1">
              <a:rPr lang="en-US" smtClean="0"/>
              <a:t>5/22/2015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B1C5-C961-4AE3-B537-0367D578F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69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4E19A-DCBF-4EBA-BB7C-95D4BD221171}" type="datetime1">
              <a:rPr lang="en-US" smtClean="0"/>
              <a:t>5/22/2015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B1C5-C961-4AE3-B537-0367D578F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0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A1634-8A2A-4B55-A5CB-D6CDD75B497F}" type="datetime1">
              <a:rPr lang="en-US" smtClean="0"/>
              <a:t>5/22/2015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B1C5-C961-4AE3-B537-0367D578F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012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C7906-4EC0-4F5E-9F31-13339225EAE3}" type="datetime1">
              <a:rPr lang="en-US" smtClean="0"/>
              <a:t>5/22/2015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B1C5-C961-4AE3-B537-0367D578F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873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078F8-5288-4D02-98EC-46860D1B288D}" type="datetime1">
              <a:rPr lang="en-US" smtClean="0"/>
              <a:t>5/22/2015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B1C5-C961-4AE3-B537-0367D578F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686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BC97F-67FF-4F5A-AA57-53A88DA79478}" type="datetime1">
              <a:rPr lang="en-US" smtClean="0"/>
              <a:t>5/22/2015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B1C5-C961-4AE3-B537-0367D578F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675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B6D1AE-5AD2-424E-BB4A-DF05E5E9248A}" type="datetime1">
              <a:rPr lang="en-US" smtClean="0"/>
              <a:t>5/22/2015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Indiana University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B1B1C5-C961-4AE3-B537-0367D578F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65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hooyeng@indiana.edu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Sound Directions at Indiana University: What Exactly Did We Preserve?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5608109" cy="420608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85053" y="6559392"/>
            <a:ext cx="2895600" cy="182562"/>
          </a:xfrm>
        </p:spPr>
        <p:txBody>
          <a:bodyPr/>
          <a:lstStyle/>
          <a:p>
            <a:r>
              <a:rPr lang="en-US" dirty="0" smtClean="0"/>
              <a:t>Indiana University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930114" y="5905312"/>
            <a:ext cx="54054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Susan Hooyenga, Processing &amp; 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Quality </a:t>
            </a: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Control Specialist </a:t>
            </a:r>
            <a:br>
              <a:rPr lang="en-US" sz="1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</a:br>
            <a:r>
              <a:rPr lang="en-US" sz="1200" dirty="0">
                <a:solidFill>
                  <a:schemeClr val="accent2">
                    <a:lumMod val="50000"/>
                  </a:schemeClr>
                </a:solidFill>
                <a:latin typeface="Calibri" panose="020F0502020204030204" pitchFamily="34" charset="0"/>
              </a:rPr>
              <a:t>IU Media Digitization &amp; Preservation Initiative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  <a:hlinkClick r:id="rId3"/>
              </a:rPr>
              <a:t>shooyeng@indiana.edu</a:t>
            </a:r>
            <a:r>
              <a:rPr lang="en-US" sz="12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endParaRPr lang="en-US" sz="1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91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54-088-F </a:t>
            </a:r>
            <a:r>
              <a:rPr lang="en-US" dirty="0" err="1" smtClean="0"/>
              <a:t>Pouinard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Alfred </a:t>
            </a:r>
            <a:r>
              <a:rPr lang="en-US" dirty="0" err="1" smtClean="0"/>
              <a:t>Pouinard</a:t>
            </a:r>
            <a:endParaRPr lang="en-US" dirty="0" smtClean="0"/>
          </a:p>
          <a:p>
            <a:r>
              <a:rPr lang="en-US" dirty="0"/>
              <a:t>Indiana, Illinois and Missouri, French-Americans, 1953</a:t>
            </a:r>
          </a:p>
          <a:p>
            <a:r>
              <a:rPr lang="en-US" sz="2000" dirty="0"/>
              <a:t>Mrs. Rose </a:t>
            </a:r>
            <a:r>
              <a:rPr lang="en-US" sz="2000" dirty="0" err="1"/>
              <a:t>Vallée</a:t>
            </a:r>
            <a:r>
              <a:rPr lang="en-US" sz="2000" dirty="0"/>
              <a:t> (it can be Rose Valley in English), around 85 years old, of French </a:t>
            </a:r>
            <a:r>
              <a:rPr lang="en-US" sz="2000" dirty="0" smtClean="0"/>
              <a:t>origin</a:t>
            </a:r>
          </a:p>
          <a:p>
            <a:r>
              <a:rPr lang="en-US" sz="2000" dirty="0" smtClean="0"/>
              <a:t>Acetate open reel tape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</a:t>
            </a:r>
            <a:endParaRPr lang="en-US"/>
          </a:p>
        </p:txBody>
      </p:sp>
      <p:pic>
        <p:nvPicPr>
          <p:cNvPr id="6" name="pouinard_atl40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3400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48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82-590-F McIntosh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David S. McIntosh</a:t>
            </a:r>
          </a:p>
          <a:p>
            <a:r>
              <a:rPr lang="en-US" dirty="0"/>
              <a:t>Illinois, 1950-1959</a:t>
            </a:r>
          </a:p>
          <a:p>
            <a:r>
              <a:rPr lang="en-US" dirty="0" smtClean="0"/>
              <a:t>75 open reel tapes</a:t>
            </a:r>
          </a:p>
          <a:p>
            <a:r>
              <a:rPr lang="en-US" dirty="0" smtClean="0"/>
              <a:t>19 instances of </a:t>
            </a:r>
            <a:r>
              <a:rPr lang="en-US" i="1" dirty="0" err="1" smtClean="0"/>
              <a:t>Froggy</a:t>
            </a:r>
            <a:r>
              <a:rPr lang="en-US" i="1" dirty="0" smtClean="0"/>
              <a:t> Went A-</a:t>
            </a:r>
            <a:r>
              <a:rPr lang="en-US" i="1" dirty="0" err="1" smtClean="0"/>
              <a:t>Courtin</a:t>
            </a:r>
            <a:r>
              <a:rPr lang="en-US" i="1" dirty="0" smtClean="0"/>
              <a:t>’</a:t>
            </a:r>
          </a:p>
          <a:p>
            <a:r>
              <a:rPr lang="en-US" dirty="0" smtClean="0"/>
              <a:t>Acetate open reel tapes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18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2509"/>
          </a:xfrm>
        </p:spPr>
        <p:txBody>
          <a:bodyPr/>
          <a:lstStyle/>
          <a:p>
            <a:r>
              <a:rPr lang="en-US" dirty="0" err="1" smtClean="0"/>
              <a:t>Froggy</a:t>
            </a:r>
            <a:r>
              <a:rPr lang="en-US" dirty="0" smtClean="0"/>
              <a:t> Went A-</a:t>
            </a:r>
            <a:r>
              <a:rPr lang="en-US" dirty="0" err="1" smtClean="0"/>
              <a:t>Courtin</a:t>
            </a:r>
            <a:r>
              <a:rPr lang="en-US" dirty="0" smtClean="0"/>
              <a:t>’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600200"/>
            <a:ext cx="3347357" cy="354697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382486"/>
            <a:ext cx="2895600" cy="365125"/>
          </a:xfrm>
        </p:spPr>
        <p:txBody>
          <a:bodyPr/>
          <a:lstStyle/>
          <a:p>
            <a:r>
              <a:rPr lang="en-US" dirty="0" smtClean="0"/>
              <a:t>Indiana University</a:t>
            </a:r>
            <a:endParaRPr lang="en-US" dirty="0"/>
          </a:p>
        </p:txBody>
      </p:sp>
      <p:pic>
        <p:nvPicPr>
          <p:cNvPr id="3" name="froggy_first_t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1600" y="2895600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57400" y="5486400"/>
            <a:ext cx="563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Susan </a:t>
            </a:r>
            <a:r>
              <a:rPr lang="en-US" dirty="0" smtClean="0"/>
              <a:t>Hooyenga</a:t>
            </a:r>
          </a:p>
          <a:p>
            <a:pPr algn="ctr"/>
            <a:r>
              <a:rPr lang="en-US" dirty="0" smtClean="0"/>
              <a:t>Processing </a:t>
            </a:r>
            <a:r>
              <a:rPr lang="en-US" dirty="0"/>
              <a:t>&amp; </a:t>
            </a:r>
            <a:r>
              <a:rPr lang="en-US" dirty="0" smtClean="0"/>
              <a:t>Quality </a:t>
            </a:r>
            <a:r>
              <a:rPr lang="en-US" dirty="0"/>
              <a:t>Control Specialist, MDPI shooyeng@indiana.edu </a:t>
            </a:r>
          </a:p>
        </p:txBody>
      </p:sp>
    </p:spTree>
    <p:extLst>
      <p:ext uri="{BB962C8B-B14F-4D97-AF65-F5344CB8AC3E}">
        <p14:creationId xmlns:p14="http://schemas.microsoft.com/office/powerpoint/2010/main" val="404253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54-301-F Herzog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502083"/>
            <a:ext cx="2514600" cy="321868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810000" y="4724400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George Herzog, founder of the Archives of Traditional Music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1632466"/>
            <a:ext cx="3810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Illinois, Chicago, Navajo Indians.  1933.</a:t>
            </a:r>
          </a:p>
          <a:p>
            <a:r>
              <a:rPr lang="en-US" sz="2400" dirty="0" smtClean="0"/>
              <a:t>Pablo </a:t>
            </a:r>
            <a:r>
              <a:rPr lang="en-US" sz="2400" dirty="0" err="1" smtClean="0"/>
              <a:t>Huerito</a:t>
            </a:r>
            <a:endParaRPr lang="en-US" sz="2400" dirty="0" smtClean="0"/>
          </a:p>
          <a:p>
            <a:r>
              <a:rPr lang="en-US" sz="2400" dirty="0" smtClean="0"/>
              <a:t>August 2, 1933</a:t>
            </a:r>
            <a:endParaRPr lang="en-US" sz="2400" dirty="0"/>
          </a:p>
          <a:p>
            <a:r>
              <a:rPr lang="en-US" sz="2400" dirty="0"/>
              <a:t>Moccasin game song, of the squirrel, </a:t>
            </a:r>
            <a:r>
              <a:rPr lang="en-US" sz="2400" dirty="0" err="1" smtClean="0"/>
              <a:t>xazeí</a:t>
            </a:r>
            <a:endParaRPr lang="en-US" sz="2400" dirty="0" smtClean="0"/>
          </a:p>
          <a:p>
            <a:r>
              <a:rPr lang="en-US" sz="2400" dirty="0"/>
              <a:t>A</a:t>
            </a:r>
            <a:r>
              <a:rPr lang="en-US" sz="2400" dirty="0" smtClean="0"/>
              <a:t>luminum disc</a:t>
            </a:r>
            <a:endParaRPr lang="en-US" sz="2400" dirty="0"/>
          </a:p>
        </p:txBody>
      </p:sp>
      <p:pic>
        <p:nvPicPr>
          <p:cNvPr id="3" name="herzog_10n194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48350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89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85-657-F </a:t>
            </a:r>
            <a:r>
              <a:rPr lang="en-US" dirty="0" err="1" smtClean="0"/>
              <a:t>Voegelin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C. F. (Carl) </a:t>
            </a:r>
            <a:r>
              <a:rPr lang="en-US" dirty="0" err="1" smtClean="0"/>
              <a:t>Voegelin</a:t>
            </a:r>
            <a:r>
              <a:rPr lang="en-US" dirty="0"/>
              <a:t> </a:t>
            </a:r>
            <a:r>
              <a:rPr lang="en-US" dirty="0" smtClean="0"/>
              <a:t>and F. M. (Florence) </a:t>
            </a:r>
            <a:r>
              <a:rPr lang="en-US" dirty="0" err="1" smtClean="0"/>
              <a:t>Voegelin</a:t>
            </a:r>
            <a:endParaRPr lang="en-US" dirty="0" smtClean="0"/>
          </a:p>
          <a:p>
            <a:r>
              <a:rPr lang="en-US" dirty="0" smtClean="0"/>
              <a:t>Archives of the Languages of the World</a:t>
            </a:r>
          </a:p>
          <a:p>
            <a:r>
              <a:rPr lang="en-US" dirty="0" smtClean="0"/>
              <a:t>Arizona</a:t>
            </a:r>
            <a:r>
              <a:rPr lang="en-US" dirty="0"/>
              <a:t>, Flagstaff, Hopi, 1954-1980</a:t>
            </a:r>
          </a:p>
          <a:p>
            <a:r>
              <a:rPr lang="en-US" dirty="0" smtClean="0"/>
              <a:t>Acetate open reel tape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</a:t>
            </a:r>
            <a:endParaRPr lang="en-US"/>
          </a:p>
        </p:txBody>
      </p:sp>
      <p:pic>
        <p:nvPicPr>
          <p:cNvPr id="6" name="voegelin_ot79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33800" y="4800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0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61-051-F 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Edward D. Ives, folklorist</a:t>
            </a:r>
          </a:p>
          <a:p>
            <a:r>
              <a:rPr lang="en-US" sz="2800" dirty="0"/>
              <a:t>Canada, New Brunswick, Prince Edward Island and U.S., Maine, </a:t>
            </a:r>
            <a:r>
              <a:rPr lang="en-US" sz="2800" dirty="0" smtClean="0"/>
              <a:t>1956-1959</a:t>
            </a:r>
          </a:p>
          <a:p>
            <a:r>
              <a:rPr lang="en-US" sz="2800" i="1" dirty="0" smtClean="0"/>
              <a:t>The </a:t>
            </a:r>
            <a:r>
              <a:rPr lang="en-US" sz="2800" i="1" dirty="0"/>
              <a:t>Ghostly </a:t>
            </a:r>
            <a:r>
              <a:rPr lang="en-US" sz="2800" i="1" dirty="0" smtClean="0"/>
              <a:t>Fishermen</a:t>
            </a:r>
          </a:p>
          <a:p>
            <a:r>
              <a:rPr lang="en-US" sz="2800" dirty="0" smtClean="0"/>
              <a:t>Edmund Doucette.  </a:t>
            </a:r>
            <a:r>
              <a:rPr lang="en-US" sz="2800" dirty="0" err="1" smtClean="0"/>
              <a:t>Miminegash</a:t>
            </a:r>
            <a:r>
              <a:rPr lang="en-US" sz="2800" dirty="0" smtClean="0"/>
              <a:t>, Prince Edward Island, August 17, 1958.</a:t>
            </a:r>
          </a:p>
          <a:p>
            <a:r>
              <a:rPr lang="en-US" sz="2800" dirty="0" smtClean="0"/>
              <a:t>Acetate open reel tape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</a:t>
            </a:r>
            <a:endParaRPr lang="en-US"/>
          </a:p>
        </p:txBody>
      </p:sp>
      <p:pic>
        <p:nvPicPr>
          <p:cNvPr id="6" name="ives_ot3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14800" y="518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40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60-011-F </a:t>
            </a:r>
            <a:r>
              <a:rPr lang="en-US" dirty="0" err="1" smtClean="0"/>
              <a:t>Hille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71600"/>
            <a:ext cx="3433187" cy="31242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4000" y="4572000"/>
            <a:ext cx="2705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Waldemar</a:t>
            </a:r>
            <a:r>
              <a:rPr lang="en-US" dirty="0" smtClean="0"/>
              <a:t> </a:t>
            </a:r>
            <a:r>
              <a:rPr lang="en-US" dirty="0" err="1" smtClean="0"/>
              <a:t>Hille</a:t>
            </a:r>
            <a:r>
              <a:rPr lang="en-US" dirty="0" smtClean="0"/>
              <a:t> recording Emma </a:t>
            </a:r>
            <a:r>
              <a:rPr lang="en-US" dirty="0" err="1" smtClean="0"/>
              <a:t>Dusenbury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85800" y="1371600"/>
            <a:ext cx="3505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Arkansas</a:t>
            </a:r>
            <a:r>
              <a:rPr lang="en-US" sz="2000" dirty="0"/>
              <a:t>, Illinois, Missouri, Oklahoma, South Carolina, Tennessee, and some unknown locations, </a:t>
            </a:r>
            <a:r>
              <a:rPr lang="en-US" sz="2000" dirty="0" smtClean="0"/>
              <a:t>1940-1941</a:t>
            </a:r>
          </a:p>
          <a:p>
            <a:r>
              <a:rPr lang="en-US" dirty="0" smtClean="0"/>
              <a:t>Sung by Bill Wolff</a:t>
            </a:r>
          </a:p>
          <a:p>
            <a:r>
              <a:rPr lang="en-US" dirty="0"/>
              <a:t>D</a:t>
            </a:r>
            <a:r>
              <a:rPr lang="en-US" dirty="0" smtClean="0"/>
              <a:t>ate </a:t>
            </a:r>
            <a:r>
              <a:rPr lang="en-US" dirty="0"/>
              <a:t>and place </a:t>
            </a:r>
            <a:r>
              <a:rPr lang="en-US" dirty="0" smtClean="0"/>
              <a:t>unknown</a:t>
            </a:r>
          </a:p>
          <a:p>
            <a:r>
              <a:rPr lang="en-US" i="1" dirty="0"/>
              <a:t>You Guys </a:t>
            </a:r>
            <a:r>
              <a:rPr lang="en-US" i="1" dirty="0" err="1"/>
              <a:t>Gotta</a:t>
            </a:r>
            <a:r>
              <a:rPr lang="en-US" i="1" dirty="0"/>
              <a:t> Organize, </a:t>
            </a:r>
            <a:r>
              <a:rPr lang="en-US" dirty="0"/>
              <a:t>composed by Earl Robinson and David Robinson </a:t>
            </a:r>
            <a:r>
              <a:rPr lang="en-US" dirty="0" smtClean="0"/>
              <a:t>(?)</a:t>
            </a:r>
          </a:p>
          <a:p>
            <a:r>
              <a:rPr lang="en-US" dirty="0" smtClean="0"/>
              <a:t>Lacquer disc</a:t>
            </a:r>
            <a:endParaRPr lang="en-US" dirty="0"/>
          </a:p>
        </p:txBody>
      </p:sp>
      <p:pic>
        <p:nvPicPr>
          <p:cNvPr id="3" name="hille_10n196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51239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50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97-140-F Jarmon and </a:t>
            </a:r>
            <a:r>
              <a:rPr lang="en-US" dirty="0" err="1" smtClean="0"/>
              <a:t>Yockel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Interviews recorded </a:t>
            </a:r>
            <a:r>
              <a:rPr lang="en-US" sz="2800" dirty="0"/>
              <a:t>by Leslie Jarmon and Peter </a:t>
            </a:r>
            <a:r>
              <a:rPr lang="en-US" sz="2800" dirty="0" err="1" smtClean="0"/>
              <a:t>Yockel</a:t>
            </a:r>
            <a:r>
              <a:rPr lang="en-US" sz="2800" dirty="0" smtClean="0"/>
              <a:t>, Peace Corps, </a:t>
            </a:r>
            <a:r>
              <a:rPr lang="en-US" sz="2800" dirty="0"/>
              <a:t>in various U.S. locations in </a:t>
            </a:r>
            <a:r>
              <a:rPr lang="en-US" sz="2800" dirty="0" smtClean="0"/>
              <a:t>1989</a:t>
            </a:r>
            <a:r>
              <a:rPr lang="en-US" sz="2800" dirty="0"/>
              <a:t> </a:t>
            </a:r>
            <a:endParaRPr lang="en-US" sz="2800" dirty="0" smtClean="0"/>
          </a:p>
          <a:p>
            <a:r>
              <a:rPr lang="en-US" sz="2800" dirty="0" smtClean="0"/>
              <a:t>Interview with Eric Love from the Idaho Human Rights Coalition Against Malicious Harassment, Idaho Falls, Idaho, 8/13/1989</a:t>
            </a:r>
          </a:p>
          <a:p>
            <a:r>
              <a:rPr lang="en-US" sz="2800" dirty="0" smtClean="0"/>
              <a:t>Received phone calls after being interviewed on local news</a:t>
            </a:r>
          </a:p>
          <a:p>
            <a:r>
              <a:rPr lang="en-US" sz="2800" dirty="0" smtClean="0"/>
              <a:t>Audiocassette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Indiana University</a:t>
            </a:r>
            <a:endParaRPr lang="en-US" dirty="0"/>
          </a:p>
        </p:txBody>
      </p:sp>
      <p:pic>
        <p:nvPicPr>
          <p:cNvPr id="6" name="jycli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2924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09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80-102-F/B Lake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</a:t>
            </a:r>
            <a:endParaRPr lang="en-US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1447800"/>
            <a:ext cx="2571750" cy="3429000"/>
          </a:xfrm>
        </p:spPr>
      </p:pic>
      <p:sp>
        <p:nvSpPr>
          <p:cNvPr id="9" name="TextBox 8"/>
          <p:cNvSpPr txBox="1"/>
          <p:nvPr/>
        </p:nvSpPr>
        <p:spPr>
          <a:xfrm>
            <a:off x="4419600" y="51054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Radio broadcast from Ft. Wayne on WOWO.  Donald E. Lake was a member of the Blackhawk Valley Boys.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38200" y="1524000"/>
            <a:ext cx="426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Indiana</a:t>
            </a:r>
            <a:r>
              <a:rPr lang="en-US" sz="2800" dirty="0"/>
              <a:t>, Fort Wayne, 1941, 1947, </a:t>
            </a:r>
            <a:r>
              <a:rPr lang="en-US" sz="2800" dirty="0" smtClean="0"/>
              <a:t>1950</a:t>
            </a:r>
          </a:p>
          <a:p>
            <a:r>
              <a:rPr lang="en-US" sz="2400" i="1" dirty="0" err="1"/>
              <a:t>Rootin</a:t>
            </a:r>
            <a:r>
              <a:rPr lang="en-US" sz="2400" i="1" dirty="0"/>
              <a:t>’ </a:t>
            </a:r>
            <a:r>
              <a:rPr lang="en-US" sz="2400" i="1" dirty="0" err="1"/>
              <a:t>Tootin</a:t>
            </a:r>
            <a:r>
              <a:rPr lang="en-US" sz="2400" i="1" dirty="0"/>
              <a:t>’ Cowboy</a:t>
            </a:r>
            <a:r>
              <a:rPr lang="en-US" sz="2400" dirty="0"/>
              <a:t>, Kenny Roberts (yodeling), accompanied by the </a:t>
            </a:r>
            <a:r>
              <a:rPr lang="en-US" sz="2400" dirty="0" err="1"/>
              <a:t>Downhomers</a:t>
            </a:r>
            <a:r>
              <a:rPr lang="en-US" sz="2400" dirty="0"/>
              <a:t>, introduced by Don </a:t>
            </a:r>
            <a:r>
              <a:rPr lang="en-US" sz="2400" dirty="0" smtClean="0"/>
              <a:t>Bush</a:t>
            </a:r>
          </a:p>
          <a:p>
            <a:r>
              <a:rPr lang="en-US" sz="2400" dirty="0" smtClean="0"/>
              <a:t>Paper open reel tape</a:t>
            </a:r>
            <a:endParaRPr lang="en-US" sz="2400" dirty="0"/>
          </a:p>
          <a:p>
            <a:endParaRPr lang="en-US" sz="2400" dirty="0"/>
          </a:p>
        </p:txBody>
      </p:sp>
      <p:pic>
        <p:nvPicPr>
          <p:cNvPr id="3" name="lake_ot587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54191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6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75-022-F </a:t>
            </a:r>
            <a:r>
              <a:rPr lang="en-US" dirty="0" err="1" smtClean="0"/>
              <a:t>Bech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567" y="1447800"/>
            <a:ext cx="3471333" cy="31242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95800" y="5029200"/>
            <a:ext cx="3581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Terence R. </a:t>
            </a:r>
            <a:r>
              <a:rPr lang="en-US" sz="2400" dirty="0" err="1" smtClean="0"/>
              <a:t>Bech</a:t>
            </a:r>
            <a:r>
              <a:rPr lang="en-US" sz="2400" dirty="0"/>
              <a:t> </a:t>
            </a:r>
            <a:r>
              <a:rPr lang="en-US" sz="2400" dirty="0" smtClean="0"/>
              <a:t>in Nepal, 1960s.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62000" y="1600200"/>
            <a:ext cx="33528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Nepal, 1967-1968.</a:t>
            </a:r>
          </a:p>
          <a:p>
            <a:r>
              <a:rPr lang="en-US" sz="2800" dirty="0" err="1" smtClean="0"/>
              <a:t>Pokhara</a:t>
            </a:r>
            <a:r>
              <a:rPr lang="en-US" sz="2800" dirty="0" smtClean="0"/>
              <a:t>, </a:t>
            </a:r>
            <a:r>
              <a:rPr lang="en-US" sz="2800" dirty="0" err="1" smtClean="0"/>
              <a:t>Kaski</a:t>
            </a:r>
            <a:r>
              <a:rPr lang="en-US" sz="2800" dirty="0" smtClean="0"/>
              <a:t> district.  </a:t>
            </a:r>
          </a:p>
          <a:p>
            <a:r>
              <a:rPr lang="en-US" sz="2400" dirty="0" smtClean="0"/>
              <a:t>August </a:t>
            </a:r>
            <a:r>
              <a:rPr lang="en-US" sz="2400" dirty="0"/>
              <a:t>7, 1968</a:t>
            </a:r>
          </a:p>
          <a:p>
            <a:r>
              <a:rPr lang="en-US" sz="2400" dirty="0"/>
              <a:t>Song:  </a:t>
            </a:r>
            <a:r>
              <a:rPr lang="en-US" sz="2400" dirty="0" smtClean="0"/>
              <a:t>Caricature</a:t>
            </a:r>
            <a:endParaRPr lang="en-US" sz="2400" dirty="0"/>
          </a:p>
          <a:p>
            <a:r>
              <a:rPr lang="en-US" sz="2400" dirty="0"/>
              <a:t>Language:  Nepali</a:t>
            </a:r>
          </a:p>
          <a:p>
            <a:r>
              <a:rPr lang="en-US" sz="2400" dirty="0"/>
              <a:t>Performer:  </a:t>
            </a:r>
            <a:r>
              <a:rPr lang="en-US" sz="2400" dirty="0" err="1"/>
              <a:t>Bhote</a:t>
            </a:r>
            <a:r>
              <a:rPr lang="en-US" sz="2400" dirty="0"/>
              <a:t> </a:t>
            </a:r>
            <a:r>
              <a:rPr lang="en-US" sz="2400" dirty="0" err="1" smtClean="0"/>
              <a:t>Gaine</a:t>
            </a:r>
            <a:endParaRPr lang="en-US" sz="2400" dirty="0" smtClean="0"/>
          </a:p>
          <a:p>
            <a:r>
              <a:rPr lang="en-US" sz="2400" dirty="0" smtClean="0"/>
              <a:t>Instrument:  Sarangi</a:t>
            </a:r>
          </a:p>
          <a:p>
            <a:r>
              <a:rPr lang="en-US" sz="2400" dirty="0" smtClean="0"/>
              <a:t>Polyester open reel tape</a:t>
            </a:r>
            <a:endParaRPr lang="en-US" sz="2400" dirty="0"/>
          </a:p>
        </p:txBody>
      </p:sp>
      <p:pic>
        <p:nvPicPr>
          <p:cNvPr id="3" name="bech_ot386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9400" y="53933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700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78-084-F Feld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352" y="1447800"/>
            <a:ext cx="2770910" cy="27432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Indiana University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419600" y="4648200"/>
            <a:ext cx="3581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Steven Feld, ethnomusicologist, linguist, and anthropologist.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14400" y="1447800"/>
            <a:ext cx="35052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/>
              <a:t>Papua New Guinea, Mt. Bosavi region, Kaluli, </a:t>
            </a:r>
            <a:r>
              <a:rPr lang="fi-FI" sz="2800" dirty="0" smtClean="0"/>
              <a:t>1976-1977</a:t>
            </a:r>
          </a:p>
          <a:p>
            <a:r>
              <a:rPr lang="fi-FI" sz="2000" dirty="0" smtClean="0"/>
              <a:t>Felling of several large trees</a:t>
            </a:r>
          </a:p>
          <a:p>
            <a:r>
              <a:rPr lang="fi-FI" sz="2000" dirty="0" smtClean="0"/>
              <a:t>Antiphonal yodels and work whistling</a:t>
            </a:r>
          </a:p>
          <a:p>
            <a:r>
              <a:rPr lang="fi-FI" sz="2000" dirty="0" smtClean="0"/>
              <a:t>Microphones balanced for echo and bush ambience</a:t>
            </a:r>
          </a:p>
          <a:p>
            <a:r>
              <a:rPr lang="fi-FI" sz="2000" dirty="0" smtClean="0"/>
              <a:t>Polyester open reel tape</a:t>
            </a:r>
            <a:endParaRPr lang="fi-FI" sz="2000" dirty="0"/>
          </a:p>
        </p:txBody>
      </p:sp>
      <p:pic>
        <p:nvPicPr>
          <p:cNvPr id="8" name="feld_ot53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9400" y="5492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24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3932</TotalTime>
  <Words>455</Words>
  <Application>Microsoft Office PowerPoint</Application>
  <PresentationFormat>On-screen Show (4:3)</PresentationFormat>
  <Paragraphs>82</Paragraphs>
  <Slides>12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Sound Directions at Indiana University: What Exactly Did We Preserve?</vt:lpstr>
      <vt:lpstr>54-301-F Herzog</vt:lpstr>
      <vt:lpstr>85-657-F Voegelin</vt:lpstr>
      <vt:lpstr>61-051-F Ives</vt:lpstr>
      <vt:lpstr>60-011-F Hille</vt:lpstr>
      <vt:lpstr>97-140-F Jarmon and Yockel</vt:lpstr>
      <vt:lpstr>80-102-F/B Lake</vt:lpstr>
      <vt:lpstr>75-022-F Bech</vt:lpstr>
      <vt:lpstr>78-084-F Feld</vt:lpstr>
      <vt:lpstr>54-088-F Pouinard</vt:lpstr>
      <vt:lpstr>82-590-F McIntosh</vt:lpstr>
      <vt:lpstr>Froggy Went A-Courtin’</vt:lpstr>
    </vt:vector>
  </TitlesOfParts>
  <Company>Indiana University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Sewald, Ronda</dc:creator>
  <cp:lastModifiedBy>Hooyenga, Susan M</cp:lastModifiedBy>
  <cp:revision>140</cp:revision>
  <dcterms:created xsi:type="dcterms:W3CDTF">2014-10-21T12:26:23Z</dcterms:created>
  <dcterms:modified xsi:type="dcterms:W3CDTF">2015-05-22T21:20:38Z</dcterms:modified>
</cp:coreProperties>
</file>