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7" r:id="rId2"/>
    <p:sldId id="260" r:id="rId3"/>
    <p:sldId id="262" r:id="rId4"/>
    <p:sldId id="268" r:id="rId5"/>
    <p:sldId id="263" r:id="rId6"/>
    <p:sldId id="266" r:id="rId7"/>
    <p:sldId id="261" r:id="rId8"/>
    <p:sldId id="265" r:id="rId9"/>
    <p:sldId id="258" r:id="rId10"/>
    <p:sldId id="282" r:id="rId11"/>
    <p:sldId id="257" r:id="rId12"/>
    <p:sldId id="259" r:id="rId13"/>
    <p:sldId id="264" r:id="rId14"/>
    <p:sldId id="272" r:id="rId15"/>
    <p:sldId id="270" r:id="rId16"/>
    <p:sldId id="273" r:id="rId17"/>
    <p:sldId id="274" r:id="rId18"/>
    <p:sldId id="275" r:id="rId19"/>
    <p:sldId id="271" r:id="rId20"/>
    <p:sldId id="281" r:id="rId21"/>
    <p:sldId id="276" r:id="rId22"/>
    <p:sldId id="278" r:id="rId23"/>
    <p:sldId id="279" r:id="rId24"/>
    <p:sldId id="280" r:id="rId25"/>
    <p:sldId id="277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7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7F6ED-8EF1-4D71-A11F-790959F2B9EF}" type="datetimeFigureOut">
              <a:rPr lang="en-US" smtClean="0"/>
              <a:t>5/12/2013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A1871-47E0-47A5-854A-F299885FC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E705-FFF3-4A21-88CD-21A17ACE0C12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8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2EB3-C508-45B3-8E85-BBA8C863C457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8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7C7-DB65-4970-9C64-43B5DC5F6061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65B63-7765-4C52-8E5C-B4B9C25B7F26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17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0017-678C-416C-B10F-A7B06895500D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83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4D34-26F1-4D81-B7A6-367F2A921762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69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9665E-DFC1-46AF-92C9-D34274A8CE00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42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85A44-7FE2-4B9C-A255-9ADCA0E57DF2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9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4C0F-5F72-40B1-8251-7A08D4747A17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3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1B0D-E163-4B18-9F03-A18E75EDBC0B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1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65A0-3238-4102-B67A-19734263CAC6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39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C0839-3593-4310-B77C-672FE5B5673F}" type="datetime1">
              <a:rPr lang="en-US" smtClean="0"/>
              <a:t>5/12/2013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DDA6F-A4AB-49CA-AAE9-ACE964FB72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6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jpe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2.jpe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38.jpe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0.jpeg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02" y="0"/>
            <a:ext cx="512532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00" y="4495800"/>
            <a:ext cx="5257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Lauritz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Melchior</a:t>
            </a:r>
          </a:p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March 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1890 – March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1973</a:t>
            </a:r>
          </a:p>
          <a:p>
            <a:pPr lvl="0"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Presented by</a:t>
            </a:r>
          </a:p>
          <a:p>
            <a:pPr lvl="0"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Gary Galo – ARSC 2013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07180"/>
            <a:ext cx="2895600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-62305"/>
            <a:ext cx="368873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endParaRPr lang="en-US" sz="5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GREAT</a:t>
            </a:r>
            <a:endParaRPr lang="en-US" sz="5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DANE</a:t>
            </a:r>
            <a:endParaRPr lang="en-US" sz="5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"/>
            <a:ext cx="38100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8451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34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467" y="58427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Melchior’s Wagnerian Totals</a:t>
            </a:r>
          </a:p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Tristan in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Tristan und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Isolde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223</a:t>
            </a: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Siegmund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Walküre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183</a:t>
            </a:r>
            <a:endParaRPr lang="en-US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Siegfried in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Siegfried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128 </a:t>
            </a:r>
            <a:endParaRPr lang="en-US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Siegfried in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Götterdämmerung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107</a:t>
            </a: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Lohengrin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Lohengrin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:106</a:t>
            </a: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Tannhäuser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Tannhäuser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(Paris): 104</a:t>
            </a:r>
            <a:endParaRPr lang="en-US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Parsifal in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Parsifal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81 </a:t>
            </a:r>
          </a:p>
          <a:p>
            <a:pPr lvl="0"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Tannhäuser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Tannhäuser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(Dresden): 40</a:t>
            </a:r>
          </a:p>
          <a:p>
            <a:pPr lvl="0" algn="ctr"/>
            <a:endParaRPr lang="en-US" sz="28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Grand Total: 972 Performances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01933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13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69" y="3124200"/>
            <a:ext cx="4442531" cy="3414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18873"/>
            <a:ext cx="4442530" cy="34149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5269" y="886361"/>
            <a:ext cx="4442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Richard Strauss:</a:t>
            </a: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Zueignung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191000"/>
            <a:ext cx="4442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Voice of Firestone Telecast</a:t>
            </a: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Sept. 24, 1951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556061"/>
            <a:ext cx="914400" cy="228600"/>
          </a:xfrm>
        </p:spPr>
        <p:txBody>
          <a:bodyPr/>
          <a:lstStyle/>
          <a:p>
            <a:fld id="{592DDA6F-A4AB-49CA-AAE9-ACE964FB7272}" type="slidenum">
              <a:rPr lang="en-US" b="1" smtClean="0"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833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609599"/>
            <a:ext cx="4362717" cy="5410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1143000"/>
            <a:ext cx="457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n-US" sz="32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Birthday Concert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Walküre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– Act I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March 31, 1960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ith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Mogens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Wedel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Hunding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nd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Dorothy Larsen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Sieglinde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75942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76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49000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2"/>
          <a:stretch/>
        </p:blipFill>
        <p:spPr>
          <a:xfrm>
            <a:off x="4478867" y="533400"/>
            <a:ext cx="4588933" cy="5635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" y="1803400"/>
            <a:ext cx="44788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Curtain Call</a:t>
            </a:r>
          </a:p>
          <a:p>
            <a:pPr algn="ctr"/>
            <a:endParaRPr lang="en-US" sz="4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Walküre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Act I</a:t>
            </a:r>
          </a:p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1960</a:t>
            </a: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996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" y="1094232"/>
            <a:ext cx="4276344" cy="4239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40" y="1097280"/>
            <a:ext cx="4279392" cy="4236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73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HMV 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sz="4000" i="1" dirty="0" err="1" smtClean="0">
                <a:latin typeface="Times New Roman" pitchFamily="18" charset="0"/>
                <a:cs typeface="Times New Roman" pitchFamily="18" charset="0"/>
              </a:rPr>
              <a:t>Walküre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Siegfried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866" y="53412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</a:rPr>
              <a:t>Naxos Historical 8.110250-51 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0" y="5334000"/>
            <a:ext cx="2337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Naxos Historical 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</a:rPr>
              <a:t>8.110091-92 </a:t>
            </a: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3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The Essential Melchior Reissues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85000" y="6475942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2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6" y="152400"/>
            <a:ext cx="3207004" cy="3200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840"/>
            <a:ext cx="3222381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7" y="3505200"/>
            <a:ext cx="3240173" cy="3203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3863876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Preiser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LPs</a:t>
            </a:r>
          </a:p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LV-11, LV-124</a:t>
            </a:r>
          </a:p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&amp; LV-226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75942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5323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399"/>
            <a:ext cx="2819400" cy="27912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65" y="152400"/>
            <a:ext cx="2819400" cy="2791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2400"/>
            <a:ext cx="2819400" cy="279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41780"/>
            <a:ext cx="2810848" cy="2782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1865" y="4245114"/>
            <a:ext cx="5985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</a:rPr>
              <a:t>The </a:t>
            </a:r>
            <a:r>
              <a:rPr lang="en-US" sz="4800" dirty="0" err="1" smtClean="0">
                <a:latin typeface="Times New Roman" pitchFamily="18" charset="0"/>
              </a:rPr>
              <a:t>Preiser</a:t>
            </a:r>
            <a:r>
              <a:rPr lang="en-US" sz="4800" dirty="0" smtClean="0">
                <a:latin typeface="Times New Roman" pitchFamily="18" charset="0"/>
              </a:rPr>
              <a:t> CDs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29718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89032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4946" y="2971800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89068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2800" y="2971800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89086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1858" y="6324600"/>
            <a:ext cx="2025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89032 (2 CDs)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85000" y="6459008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019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1402"/>
            <a:ext cx="91440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Recordings on the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Preiser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LPs, 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but not on the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Preiser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CDs:</a:t>
            </a:r>
          </a:p>
          <a:p>
            <a:pPr algn="ctr"/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Wagner: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Tannhauser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erwacht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 – Rec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1926,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Berlin</a:t>
            </a: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Grammophon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66439 (Matrix no. 150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Wagner: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Meistersinger von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Nürnberg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Morgenlich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leuchtend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rosigen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Schein”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Rec. May 16, 1931, London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HMV DB 1858 (Matrix no. 2B 545-I)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Wagner: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Walküre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Winterstürme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wichen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Wonnemond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Rec. 1927, Chicago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Brunswick 50085 (Matrix no. unknown)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Wagner: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Walküre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Siegmund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heiß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'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Rec. June 15, 1929, Berlin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HMV D 2022, EJ 475 (Matrix no. CLR 5461-I)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Wagner: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Götterdämmerung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“Hast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du, Gunther,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Weib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with Friedrich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Schorr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Rudolf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Watzke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Liselotte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Topas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Rec. June 15, 1929, Berlin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HMV D 1700, EJ 471, ES 619 (Matrix nos. CLR 5458-IIA/9-IA)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Meyebeer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Afrikanerin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“Land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wunderbar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Rec. 1926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Grammophon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66439 (Matrix no. 148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5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4937760" cy="4218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6360" y="1525250"/>
            <a:ext cx="3977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Preiser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89214 (2 CDs)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70832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Contains:</a:t>
            </a:r>
          </a:p>
          <a:p>
            <a:pPr algn="ctr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Götterdämmerung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“Hast du, Gunther,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Weib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(1929)</a:t>
            </a:r>
          </a:p>
          <a:p>
            <a:pPr algn="ctr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Die Meistersinger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Abenlich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glühend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(1931) and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“Selig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wie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die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Sonne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meines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Glückes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lacht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(Act III Quintet)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with E. Schumann, F.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Schorr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al. (1931)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75942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4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2400"/>
            <a:ext cx="47625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518898"/>
            <a:ext cx="9144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Sony Masterworks Heritage MH2K 60896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American Columbia Wagner Recordings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Including excerpts from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Tristan und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Isolde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– Act III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(Recorded at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Teatro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Colón, Buenos Aires 1943)</a:t>
            </a:r>
          </a:p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75942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19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38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>
                <a:lumMod val="0"/>
                <a:lumOff val="100000"/>
              </a:srgbClr>
            </a:gs>
            <a:gs pos="61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7026"/>
            <a:ext cx="4343400" cy="5354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1676400"/>
            <a:ext cx="441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Germont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 algn="ctr"/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Traviata</a:t>
            </a:r>
            <a:endParaRPr lang="en-US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1912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12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52400"/>
            <a:ext cx="2946456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99" y="152398"/>
            <a:ext cx="2946456" cy="25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65" y="152399"/>
            <a:ext cx="2946454" cy="2514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2777069"/>
            <a:ext cx="2913960" cy="2480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09" y="2785072"/>
            <a:ext cx="2937989" cy="2472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5" y="2793539"/>
            <a:ext cx="2920998" cy="2464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2" y="5562600"/>
            <a:ext cx="9139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4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Danacord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Melchior Anthology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399" y="6445661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20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91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Essential </a:t>
            </a:r>
            <a:r>
              <a:rPr lang="en-US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Live Recordings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5105400" cy="4359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352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Tristan und 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Isolde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– Met 1935</a:t>
            </a:r>
          </a:p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West Hill Radio Archives WHRA 6001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21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5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2937"/>
            <a:ext cx="4340225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4419600"/>
            <a:ext cx="4340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Walküre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Met in Boston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3/30/1940</a:t>
            </a:r>
          </a:p>
          <a:p>
            <a:pPr lvl="0" algn="ctr"/>
            <a:r>
              <a:rPr lang="en-US" sz="2400" dirty="0" err="1" smtClean="0">
                <a:latin typeface="Times New Roman"/>
                <a:ea typeface="Calibri"/>
              </a:rPr>
              <a:t>Myto</a:t>
            </a:r>
            <a:r>
              <a:rPr lang="en-US" sz="2400" dirty="0" smtClean="0">
                <a:latin typeface="Times New Roman"/>
                <a:ea typeface="Calibri"/>
              </a:rPr>
              <a:t> </a:t>
            </a:r>
            <a:r>
              <a:rPr lang="en-US" sz="2400" dirty="0">
                <a:latin typeface="Times New Roman"/>
                <a:ea typeface="Calibri"/>
              </a:rPr>
              <a:t>992.H027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67" y="642937"/>
            <a:ext cx="4365474" cy="37004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6126" y="4419600"/>
            <a:ext cx="4365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Siegfried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Met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1937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Naxos Historical 8.110211-13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22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799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419600"/>
            <a:ext cx="4340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Götterdämmerung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Met 1936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Naxos Historical 8.110228-30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6126" y="4419600"/>
            <a:ext cx="4365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Lohengrin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Met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1940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Immortal Performances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IPCD 1018-3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7" y="628858"/>
            <a:ext cx="4382083" cy="37145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3" y="628858"/>
            <a:ext cx="4380561" cy="371454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75942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23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70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867" y="4572000"/>
            <a:ext cx="4340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Immortal Performances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IPCD 1022-1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3126" y="4579203"/>
            <a:ext cx="4365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Pearl CD 9331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297680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228600"/>
            <a:ext cx="4312920" cy="42580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562600"/>
            <a:ext cx="911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Götterdämmerung</a:t>
            </a:r>
            <a:r>
              <a:rPr lang="en-US" sz="4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Covent Garden 1938</a:t>
            </a:r>
            <a:endParaRPr lang="en-US" sz="40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674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24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99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143000"/>
            <a:ext cx="4199607" cy="403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2006" y="534174"/>
            <a:ext cx="479199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Melchior Performances:</a:t>
            </a:r>
          </a:p>
          <a:p>
            <a:pPr algn="ctr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Lohengrin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(1/2/1943)</a:t>
            </a:r>
          </a:p>
          <a:p>
            <a:pPr algn="ctr"/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Walküre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(2/17/1940)</a:t>
            </a:r>
          </a:p>
          <a:p>
            <a:pPr algn="ctr"/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Siegfried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(1/30/1937)</a:t>
            </a:r>
          </a:p>
          <a:p>
            <a:pPr algn="ctr"/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Götterdämmerung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(1/11/1936)</a:t>
            </a:r>
          </a:p>
          <a:p>
            <a:pPr algn="ctr"/>
            <a:endParaRPr lang="en-US" sz="10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Tristan und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Isolde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/16/1938)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1933" y="64674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25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032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60286"/>
            <a:ext cx="3505200" cy="3539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Bonus Recording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9580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Wagner: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Die Meistersinger von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Nürnberg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Act III Quintet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ith E. Schumann, G. Parr, B. Williams and F.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Schorr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John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Barbirolli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cond. – Rec. 1931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1933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26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678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4572000" cy="5702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1828800"/>
            <a:ext cx="43041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Tannhäuser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 algn="ctr"/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Tannhäuser</a:t>
            </a:r>
            <a:endParaRPr lang="en-US" sz="4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1918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6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Melchior’s Technical Foundation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Ability to sing softly, in all registers, always on-the-breath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Superb legato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Properly-developed low register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Well-developed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passaggio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at all dynamic levels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Voice even throughout the registers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Ease of production at all dynamic levels in all registers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Unrivaled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stamina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Ability to sing Wagner’s most demanding roles 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without tiring</a:t>
            </a:r>
          </a:p>
          <a:p>
            <a:pPr marL="457200" indent="-457200" algn="ctr"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Voice remained in remarkable condition well past age 60; Not a trace of wobble even at 70!</a:t>
            </a:r>
          </a:p>
          <a:p>
            <a:pPr algn="ctr"/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200" y="5562600"/>
            <a:ext cx="89916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56388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Sjöberg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Tonerna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 (An die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usik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Rec. 1926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Polydor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59008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89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7" y="548323"/>
            <a:ext cx="4485923" cy="5700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29812"/>
            <a:ext cx="4505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Otello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 algn="ctr"/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Otello</a:t>
            </a:r>
            <a:endParaRPr lang="en-US" sz="4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51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352800" cy="6556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2209800"/>
            <a:ext cx="556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Siegmund</a:t>
            </a:r>
            <a:endParaRPr lang="en-US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 algn="ctr"/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en-US" sz="4400" i="1" dirty="0" err="1" smtClean="0">
                <a:latin typeface="Times New Roman" pitchFamily="18" charset="0"/>
                <a:cs typeface="Times New Roman" pitchFamily="18" charset="0"/>
              </a:rPr>
              <a:t>Walküre</a:t>
            </a:r>
            <a:endParaRPr lang="en-US" sz="4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14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0128"/>
            <a:ext cx="4038600" cy="6273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806476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Tristan</a:t>
            </a:r>
          </a:p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 algn="ctr"/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>Tristan und </a:t>
            </a:r>
            <a:r>
              <a:rPr lang="en-US" sz="4800" i="1" dirty="0" err="1" smtClean="0">
                <a:latin typeface="Times New Roman" pitchFamily="18" charset="0"/>
                <a:cs typeface="Times New Roman" pitchFamily="18" charset="0"/>
              </a:rPr>
              <a:t>Isolde</a:t>
            </a:r>
            <a:endParaRPr lang="en-US" sz="4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647392"/>
            <a:ext cx="2057400" cy="168275"/>
          </a:xfrm>
        </p:spPr>
        <p:txBody>
          <a:bodyPr/>
          <a:lstStyle/>
          <a:p>
            <a:fld id="{592DDA6F-A4AB-49CA-AAE9-ACE964FB7272}" type="slidenum">
              <a:rPr lang="en-US" b="1" smtClean="0"/>
              <a:t>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190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68" y="76200"/>
            <a:ext cx="5021474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1816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Siegfried in </a:t>
            </a: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Siegfried</a:t>
            </a:r>
          </a:p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with Kirsten Flagstad as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Brünnhilde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3467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80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64"/>
            <a:ext cx="7754302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674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Scene from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Thrill of a Romance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(MGM,1944)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Melchior as Nils Knudsen •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Vince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Barnett as Oscar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85000" y="6492875"/>
            <a:ext cx="2133600" cy="365125"/>
          </a:xfrm>
        </p:spPr>
        <p:txBody>
          <a:bodyPr/>
          <a:lstStyle/>
          <a:p>
            <a:fld id="{592DDA6F-A4AB-49CA-AAE9-ACE964FB7272}" type="slidenum">
              <a:rPr lang="en-US" b="1" smtClean="0"/>
              <a:t>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69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730</Words>
  <Application>Microsoft Office PowerPoint</Application>
  <PresentationFormat>On-screen Show (4:3)</PresentationFormat>
  <Paragraphs>175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A. Galo</dc:creator>
  <cp:lastModifiedBy>Gary A. Galo</cp:lastModifiedBy>
  <cp:revision>72</cp:revision>
  <dcterms:created xsi:type="dcterms:W3CDTF">2013-04-14T00:41:51Z</dcterms:created>
  <dcterms:modified xsi:type="dcterms:W3CDTF">2013-05-12T16:57:27Z</dcterms:modified>
</cp:coreProperties>
</file>