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306" r:id="rId4"/>
    <p:sldId id="284" r:id="rId5"/>
    <p:sldId id="258" r:id="rId6"/>
    <p:sldId id="266" r:id="rId7"/>
    <p:sldId id="265" r:id="rId8"/>
    <p:sldId id="319" r:id="rId9"/>
    <p:sldId id="307" r:id="rId10"/>
    <p:sldId id="308" r:id="rId11"/>
    <p:sldId id="309" r:id="rId12"/>
    <p:sldId id="310" r:id="rId13"/>
    <p:sldId id="311" r:id="rId14"/>
    <p:sldId id="312" r:id="rId15"/>
    <p:sldId id="314" r:id="rId16"/>
    <p:sldId id="315" r:id="rId17"/>
    <p:sldId id="316" r:id="rId18"/>
    <p:sldId id="313" r:id="rId19"/>
    <p:sldId id="317" r:id="rId20"/>
    <p:sldId id="268" r:id="rId21"/>
    <p:sldId id="264" r:id="rId22"/>
    <p:sldId id="269" r:id="rId23"/>
    <p:sldId id="270" r:id="rId24"/>
    <p:sldId id="280" r:id="rId25"/>
    <p:sldId id="283" r:id="rId26"/>
    <p:sldId id="273" r:id="rId27"/>
    <p:sldId id="274" r:id="rId28"/>
    <p:sldId id="275" r:id="rId29"/>
    <p:sldId id="276" r:id="rId30"/>
    <p:sldId id="277" r:id="rId31"/>
    <p:sldId id="286" r:id="rId32"/>
    <p:sldId id="287" r:id="rId33"/>
    <p:sldId id="321" r:id="rId34"/>
    <p:sldId id="281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22" r:id="rId43"/>
    <p:sldId id="301" r:id="rId44"/>
    <p:sldId id="296" r:id="rId45"/>
    <p:sldId id="318" r:id="rId46"/>
    <p:sldId id="299" r:id="rId47"/>
    <p:sldId id="302" r:id="rId48"/>
    <p:sldId id="298" r:id="rId49"/>
    <p:sldId id="303" r:id="rId50"/>
    <p:sldId id="32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CE360-094A-421E-8E2E-C80C92F1A1D3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6A467-43D7-4D93-9F71-5AB1A083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package" Target="../embeddings/Microsoft_Office_Word_Document5.docx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outline_Pag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63" y="0"/>
            <a:ext cx="8873873" cy="6858000"/>
          </a:xfrm>
          <a:prstGeom prst="rect">
            <a:avLst/>
          </a:prstGeom>
        </p:spPr>
      </p:pic>
      <p:pic>
        <p:nvPicPr>
          <p:cNvPr id="3" name="Picture 2" descr="Slide -outline_Pag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63" y="0"/>
            <a:ext cx="8873873" cy="6858000"/>
          </a:xfrm>
          <a:prstGeom prst="rect">
            <a:avLst/>
          </a:prstGeom>
        </p:spPr>
      </p:pic>
      <p:pic>
        <p:nvPicPr>
          <p:cNvPr id="4" name="Picture 3" descr="Slide -outline_Pag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3" y="0"/>
            <a:ext cx="88738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MERRY SPARKLERS – THERE’S YES! YES! IN YOUR EYES</a:t>
            </a:r>
            <a:endParaRPr lang="en-US" sz="2800" b="1" dirty="0"/>
          </a:p>
        </p:txBody>
      </p:sp>
      <p:pic>
        <p:nvPicPr>
          <p:cNvPr id="6" name="Content Placeholder 5" descr="Merry Sparlrs 513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931" y="1218211"/>
            <a:ext cx="5155869" cy="510638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CALIFORNIA HERE I COME - SCORE</a:t>
            </a:r>
            <a:endParaRPr lang="en-US" sz="2800" b="1" dirty="0"/>
          </a:p>
        </p:txBody>
      </p:sp>
      <p:pic>
        <p:nvPicPr>
          <p:cNvPr id="6" name="Content Placeholder 5" descr="Calif Here I Come rv.jpg"/>
          <p:cNvPicPr>
            <a:picLocks noGrp="1" noChangeAspect="1"/>
          </p:cNvPicPr>
          <p:nvPr>
            <p:ph idx="1"/>
          </p:nvPr>
        </p:nvPicPr>
        <p:blipFill>
          <a:blip r:embed="rId2"/>
          <a:srcRect l="3856" t="5405" r="12621" b="6757"/>
          <a:stretch>
            <a:fillRect/>
          </a:stretch>
        </p:blipFill>
        <p:spPr>
          <a:xfrm>
            <a:off x="1371600" y="685800"/>
            <a:ext cx="7326923" cy="59531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BEVO BLUES - 1919</a:t>
            </a:r>
            <a:endParaRPr lang="en-US" sz="2800" b="1" dirty="0"/>
          </a:p>
        </p:txBody>
      </p:sp>
      <p:pic>
        <p:nvPicPr>
          <p:cNvPr id="4" name="Content Placeholder 3" descr="Bevo Blues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990600"/>
            <a:ext cx="4118891" cy="5638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GOLD MINERS SONGBOOOK</a:t>
            </a:r>
            <a:endParaRPr lang="en-US" sz="2800" b="1" dirty="0"/>
          </a:p>
        </p:txBody>
      </p:sp>
      <p:pic>
        <p:nvPicPr>
          <p:cNvPr id="4" name="Content Placeholder 3" descr="Songs Gold Miners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138450"/>
            <a:ext cx="3886199" cy="534466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BMI ORCHESTRATION</a:t>
            </a:r>
            <a:endParaRPr lang="en-US" sz="2800" b="1" dirty="0"/>
          </a:p>
        </p:txBody>
      </p:sp>
      <p:pic>
        <p:nvPicPr>
          <p:cNvPr id="8" name="Content Placeholder 7" descr="Prelude - Rachmaninoff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600200"/>
            <a:ext cx="3550585" cy="488270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ZIEGFELD FOLLIES</a:t>
            </a:r>
            <a:endParaRPr lang="en-US" sz="2800" b="1" dirty="0"/>
          </a:p>
        </p:txBody>
      </p:sp>
      <p:pic>
        <p:nvPicPr>
          <p:cNvPr id="4" name="Content Placeholder 3" descr="Ziegfeld Follies new Amstdm Thrtr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rcRect l="10782" t="8418" r="19497" b="10768"/>
          <a:stretch>
            <a:fillRect/>
          </a:stretch>
        </p:blipFill>
        <p:spPr>
          <a:xfrm>
            <a:off x="2971800" y="1066800"/>
            <a:ext cx="3606800" cy="54102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BORN HAPPY PLAYBILL</a:t>
            </a:r>
            <a:endParaRPr lang="en-US" sz="2800" b="1" dirty="0"/>
          </a:p>
        </p:txBody>
      </p:sp>
      <p:pic>
        <p:nvPicPr>
          <p:cNvPr id="4" name="Content Placeholder 3" descr="Bill BoJangles Robinson Born Happy-LA only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792" t="8418" r="8614" b="15819"/>
          <a:stretch>
            <a:fillRect/>
          </a:stretch>
        </p:blipFill>
        <p:spPr>
          <a:xfrm>
            <a:off x="2362200" y="1143000"/>
            <a:ext cx="4199466" cy="510745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797372" y="533400"/>
          <a:ext cx="7711796" cy="5791200"/>
        </p:xfrm>
        <a:graphic>
          <a:graphicData uri="http://schemas.openxmlformats.org/presentationml/2006/ole">
            <p:oleObj spid="_x0000_s40962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TRUMPETER OF SACKINGEN AD - 1916</a:t>
            </a:r>
            <a:endParaRPr lang="en-US" sz="2800" b="1" dirty="0"/>
          </a:p>
        </p:txBody>
      </p:sp>
      <p:pic>
        <p:nvPicPr>
          <p:cNvPr id="14" name="Content Placeholder 13" descr="Edison ad+ arrow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782" t="12180" r="12960" b="31062"/>
          <a:stretch>
            <a:fillRect/>
          </a:stretch>
        </p:blipFill>
        <p:spPr>
          <a:xfrm>
            <a:off x="1718733" y="1001813"/>
            <a:ext cx="5842529" cy="562758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JAZZ-O-HARMONISTS</a:t>
            </a:r>
            <a:endParaRPr lang="en-US" sz="2800" b="1" dirty="0"/>
          </a:p>
        </p:txBody>
      </p:sp>
      <p:pic>
        <p:nvPicPr>
          <p:cNvPr id="4" name="Content Placeholder 3" descr="JAzz-O-HArmonists 51157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408" y="1543586"/>
            <a:ext cx="5105991" cy="485721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918251" y="609600"/>
          <a:ext cx="7407384" cy="5562600"/>
        </p:xfrm>
        <a:graphic>
          <a:graphicData uri="http://schemas.openxmlformats.org/presentationml/2006/ole">
            <p:oleObj spid="_x0000_s37890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CHRISTIAN SCIENCE MONITOR  MAY 1926</a:t>
            </a:r>
            <a:endParaRPr lang="en-US" sz="2800" b="1" dirty="0"/>
          </a:p>
        </p:txBody>
      </p:sp>
      <p:pic>
        <p:nvPicPr>
          <p:cNvPr id="4" name="Content Placeholder 3" descr="LK-CSM May 1926.jpg"/>
          <p:cNvPicPr>
            <a:picLocks noGrp="1" noChangeAspect="1"/>
          </p:cNvPicPr>
          <p:nvPr>
            <p:ph idx="1"/>
          </p:nvPr>
        </p:nvPicPr>
        <p:blipFill>
          <a:blip r:embed="rId2"/>
          <a:srcRect t="8087" b="5655"/>
          <a:stretch>
            <a:fillRect/>
          </a:stretch>
        </p:blipFill>
        <p:spPr>
          <a:xfrm>
            <a:off x="2057400" y="914399"/>
            <a:ext cx="5580297" cy="564044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LOUIS KATZMAN AND HIS KITTENS – UK RELEASE</a:t>
            </a:r>
            <a:endParaRPr lang="en-US" sz="2400" b="1" dirty="0"/>
          </a:p>
        </p:txBody>
      </p:sp>
      <p:pic>
        <p:nvPicPr>
          <p:cNvPr id="4" name="Content Placeholder 3" descr="LK &amp; Kittens lab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20757" t="17880" r="18024" b="39109"/>
          <a:stretch>
            <a:fillRect/>
          </a:stretch>
        </p:blipFill>
        <p:spPr>
          <a:xfrm>
            <a:off x="1600200" y="976745"/>
            <a:ext cx="5943600" cy="540327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RADIOTONE RECORDING  - 1930’s</a:t>
            </a:r>
            <a:endParaRPr lang="en-US" sz="2800" b="1" dirty="0"/>
          </a:p>
        </p:txBody>
      </p:sp>
      <p:pic>
        <p:nvPicPr>
          <p:cNvPr id="4" name="Content Placeholder 3" descr="Radiotone Broadway Gems - LK I Found Y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990600"/>
            <a:ext cx="5304362" cy="54102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MUZAK BROCHURE</a:t>
            </a:r>
            <a:endParaRPr lang="en-US" sz="2800" b="1" dirty="0"/>
          </a:p>
        </p:txBody>
      </p:sp>
      <p:pic>
        <p:nvPicPr>
          <p:cNvPr id="5" name="Content Placeholder 4" descr="Muzak composite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3903" t="5051" r="2415" b="19186"/>
          <a:stretch>
            <a:fillRect/>
          </a:stretch>
        </p:blipFill>
        <p:spPr>
          <a:xfrm>
            <a:off x="91440" y="1143000"/>
            <a:ext cx="8930640" cy="55816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BMI TRANSCRIPTION DISC</a:t>
            </a:r>
            <a:endParaRPr lang="en-US" sz="2800" b="1" dirty="0"/>
          </a:p>
        </p:txBody>
      </p:sp>
      <p:pic>
        <p:nvPicPr>
          <p:cNvPr id="18434" name="Picture 2" descr="C:\Users\Mike\Documents\) - ARSC\LK\Record Labels\BMI 58-61 Military Ban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56" t="13469" r="11315" b="10768"/>
          <a:stretch>
            <a:fillRect/>
          </a:stretch>
        </p:blipFill>
        <p:spPr bwMode="auto">
          <a:xfrm>
            <a:off x="2057400" y="1447800"/>
            <a:ext cx="51054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outline_P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063" y="0"/>
            <a:ext cx="8873873" cy="6858000"/>
          </a:xfrm>
          <a:prstGeom prst="rect">
            <a:avLst/>
          </a:prstGeom>
        </p:spPr>
      </p:pic>
      <p:pic>
        <p:nvPicPr>
          <p:cNvPr id="3" name="Picture 2" descr="Slide -outline_Page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1" y="609600"/>
            <a:ext cx="7924800" cy="5715000"/>
          </a:xfrm>
          <a:prstGeom prst="rect">
            <a:avLst/>
          </a:prstGeom>
        </p:spPr>
      </p:pic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613837" y="567272"/>
          <a:ext cx="7768163" cy="5833528"/>
        </p:xfrm>
        <a:graphic>
          <a:graphicData uri="http://schemas.openxmlformats.org/presentationml/2006/ole">
            <p:oleObj spid="_x0000_s19458" name="Document" r:id="rId5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THEME SONG FOR WHITTALL RADIO SHOW</a:t>
            </a:r>
            <a:endParaRPr lang="en-US" sz="2800" b="1" dirty="0"/>
          </a:p>
        </p:txBody>
      </p:sp>
      <p:pic>
        <p:nvPicPr>
          <p:cNvPr id="4" name="Content Placeholder 3" descr="Mystic Persian Win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033652"/>
            <a:ext cx="4038600" cy="55542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KMBC AD FOR FRED ALLEN SHOW</a:t>
            </a:r>
            <a:endParaRPr lang="en-US" sz="2800" b="1" dirty="0"/>
          </a:p>
        </p:txBody>
      </p:sp>
      <p:pic>
        <p:nvPicPr>
          <p:cNvPr id="26625" name="Picture 1" descr="J:\1 - current\) - ARSC\LK\PR\KMBC Ad Linit Clu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14530"/>
            <a:ext cx="8229600" cy="3952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GERSHWIN HANDWRITTEN SCORE</a:t>
            </a:r>
            <a:endParaRPr lang="en-US" sz="2800" b="1" dirty="0"/>
          </a:p>
        </p:txBody>
      </p:sp>
      <p:pic>
        <p:nvPicPr>
          <p:cNvPr id="25601" name="Picture 1" descr="J:\1 - C DRIVE BACK-UP\Music cpd 5-23-12\Gershwin Manuscripts TIF\Intro Crap Game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7808"/>
          <a:stretch>
            <a:fillRect/>
          </a:stretch>
        </p:blipFill>
        <p:spPr bwMode="auto">
          <a:xfrm>
            <a:off x="381000" y="1295400"/>
            <a:ext cx="7820404" cy="5094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918250" y="533400"/>
          <a:ext cx="7508855" cy="5638800"/>
        </p:xfrm>
        <a:graphic>
          <a:graphicData uri="http://schemas.openxmlformats.org/presentationml/2006/ole">
            <p:oleObj spid="_x0000_s24577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SOLONDOVNIKOV OPERA HOUSE - MOSCOW</a:t>
            </a:r>
            <a:endParaRPr lang="en-US" sz="2800" b="1" dirty="0"/>
          </a:p>
        </p:txBody>
      </p:sp>
      <p:pic>
        <p:nvPicPr>
          <p:cNvPr id="4" name="Content Placeholder 3" descr="Solodovnikov Opera House Moscow Moscow Private Opera Co.jpg"/>
          <p:cNvPicPr>
            <a:picLocks noGrp="1" noChangeAspect="1"/>
          </p:cNvPicPr>
          <p:nvPr>
            <p:ph idx="1"/>
          </p:nvPr>
        </p:nvPicPr>
        <p:blipFill>
          <a:blip r:embed="rId2"/>
          <a:srcRect l="7062" t="10102" r="8363" b="14135"/>
          <a:stretch>
            <a:fillRect/>
          </a:stretch>
        </p:blipFill>
        <p:spPr>
          <a:xfrm>
            <a:off x="1507067" y="1752600"/>
            <a:ext cx="6714066" cy="4648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BROADCAST ADVERTISER - SEPTEMBER 1939</a:t>
            </a:r>
            <a:endParaRPr lang="en-US" sz="2800" b="1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4542"/>
          <a:stretch>
            <a:fillRect/>
          </a:stretch>
        </p:blipFill>
        <p:spPr bwMode="auto">
          <a:xfrm>
            <a:off x="304800" y="1143000"/>
            <a:ext cx="868170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BMI ARRANGEMENTS DEPARTMENT 1940</a:t>
            </a:r>
            <a:endParaRPr lang="en-US" sz="2800" b="1" dirty="0"/>
          </a:p>
        </p:txBody>
      </p:sp>
      <p:pic>
        <p:nvPicPr>
          <p:cNvPr id="4" name="Content Placeholder 3" descr="BMI Arrngmnts Dpt Life 19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566" y="1143000"/>
            <a:ext cx="6966778" cy="5181599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CROSS-CUEING EXAMPLE (AFTER ALTMAN, 2004)</a:t>
            </a:r>
            <a:endParaRPr lang="en-US" sz="2800" b="1" dirty="0"/>
          </a:p>
        </p:txBody>
      </p:sp>
      <p:pic>
        <p:nvPicPr>
          <p:cNvPr id="4" name="Content Placeholder 3" descr="Cross-Cueing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20000"/>
          </a:blip>
          <a:srcRect l="15595" t="9409" r="63018" b="54753"/>
          <a:stretch>
            <a:fillRect/>
          </a:stretch>
        </p:blipFill>
        <p:spPr>
          <a:xfrm>
            <a:off x="2895600" y="932557"/>
            <a:ext cx="3124200" cy="546824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leste Aida - Verdi  cover00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599" y="609600"/>
            <a:ext cx="4925273" cy="601990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822644" y="457200"/>
          <a:ext cx="7711796" cy="5791200"/>
        </p:xfrm>
        <a:graphic>
          <a:graphicData uri="http://schemas.openxmlformats.org/presentationml/2006/ole">
            <p:oleObj spid="_x0000_s21505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YERKES JAZZARIMBA ORCHESTRA</a:t>
            </a:r>
            <a:br>
              <a:rPr lang="en-US" sz="2800" b="1" dirty="0" smtClean="0"/>
            </a:br>
            <a:endParaRPr lang="en-US" sz="2400" b="1" dirty="0"/>
          </a:p>
        </p:txBody>
      </p:sp>
      <p:pic>
        <p:nvPicPr>
          <p:cNvPr id="4" name="Content Placeholder 3" descr="Yerkes Jazzarimba Orch.BMP"/>
          <p:cNvPicPr>
            <a:picLocks noGrp="1" noChangeAspect="1"/>
          </p:cNvPicPr>
          <p:nvPr>
            <p:ph idx="1"/>
          </p:nvPr>
        </p:nvPicPr>
        <p:blipFill>
          <a:blip r:embed="rId2"/>
          <a:srcRect l="5854" t="6557" r="3312" b="1639"/>
          <a:stretch>
            <a:fillRect/>
          </a:stretch>
        </p:blipFill>
        <p:spPr>
          <a:xfrm>
            <a:off x="598713" y="1752600"/>
            <a:ext cx="7968343" cy="46482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WOLVERINES</a:t>
            </a:r>
            <a:endParaRPr lang="en-US" sz="2800" b="1" dirty="0"/>
          </a:p>
        </p:txBody>
      </p:sp>
      <p:pic>
        <p:nvPicPr>
          <p:cNvPr id="4" name="Content Placeholder 3" descr="Wolverines - Chi.jpg"/>
          <p:cNvPicPr>
            <a:picLocks noGrp="1" noChangeAspect="1"/>
          </p:cNvPicPr>
          <p:nvPr>
            <p:ph idx="1"/>
          </p:nvPr>
        </p:nvPicPr>
        <p:blipFill>
          <a:blip r:embed="rId2"/>
          <a:srcRect l="8363" t="11785" r="10965" b="12452"/>
          <a:stretch>
            <a:fillRect/>
          </a:stretch>
        </p:blipFill>
        <p:spPr>
          <a:xfrm>
            <a:off x="1369908" y="1676401"/>
            <a:ext cx="7012092" cy="508942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THE AMBASSADORS - 1928</a:t>
            </a:r>
            <a:endParaRPr lang="en-US" sz="2800" b="1" dirty="0"/>
          </a:p>
        </p:txBody>
      </p:sp>
      <p:pic>
        <p:nvPicPr>
          <p:cNvPr id="4" name="Content Placeholder 3" descr="Ambassadors 1928 Brnswck Studios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478" b="8955"/>
          <a:stretch>
            <a:fillRect/>
          </a:stretch>
        </p:blipFill>
        <p:spPr>
          <a:xfrm>
            <a:off x="943970" y="1447800"/>
            <a:ext cx="7417088" cy="4800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BRUNSWICK ORCHESTRA -  c 1930-31</a:t>
            </a:r>
            <a:endParaRPr lang="en-US" sz="3200" b="1" dirty="0"/>
          </a:p>
        </p:txBody>
      </p:sp>
      <p:pic>
        <p:nvPicPr>
          <p:cNvPr id="4" name="Content Placeholder 3" descr="Brunswick House Or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562" y="2057401"/>
            <a:ext cx="8306371" cy="454229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KATZMAN ARRANGEMENT</a:t>
            </a:r>
            <a:endParaRPr lang="en-US" sz="2800" b="1" dirty="0"/>
          </a:p>
        </p:txBody>
      </p:sp>
      <p:pic>
        <p:nvPicPr>
          <p:cNvPr id="4" name="Content Placeholder 3" descr="Those Panama Momas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8721" y="851743"/>
            <a:ext cx="3808279" cy="577765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1019721" y="685800"/>
          <a:ext cx="7204442" cy="5410200"/>
        </p:xfrm>
        <a:graphic>
          <a:graphicData uri="http://schemas.openxmlformats.org/presentationml/2006/ole">
            <p:oleObj spid="_x0000_s36866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ORIGINAL MEMPHIS FIVE</a:t>
            </a:r>
            <a:endParaRPr lang="en-US" sz="2800" b="1" dirty="0"/>
          </a:p>
        </p:txBody>
      </p:sp>
      <p:pic>
        <p:nvPicPr>
          <p:cNvPr id="4" name="Content Placeholder 3" descr="Original Memphis Five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rcRect l="10014" t="8538" r="16892" b="46124"/>
          <a:stretch>
            <a:fillRect/>
          </a:stretch>
        </p:blipFill>
        <p:spPr>
          <a:xfrm>
            <a:off x="1066800" y="1233311"/>
            <a:ext cx="6629400" cy="531988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WASHINGTONIANS</a:t>
            </a:r>
            <a:endParaRPr lang="en-US" sz="2800" b="1" dirty="0"/>
          </a:p>
        </p:txBody>
      </p:sp>
      <p:pic>
        <p:nvPicPr>
          <p:cNvPr id="4" name="Content Placeholder 3" descr="Choo-Choo.jpg"/>
          <p:cNvPicPr>
            <a:picLocks noGrp="1" noChangeAspect="1"/>
          </p:cNvPicPr>
          <p:nvPr>
            <p:ph idx="1"/>
          </p:nvPr>
        </p:nvPicPr>
        <p:blipFill>
          <a:blip r:embed="rId2"/>
          <a:srcRect l="3128" t="11637" r="48812" b="26925"/>
          <a:stretch>
            <a:fillRect/>
          </a:stretch>
        </p:blipFill>
        <p:spPr>
          <a:xfrm>
            <a:off x="1828800" y="1295400"/>
            <a:ext cx="5379720" cy="531835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MEANEST KIND OF BLUES  RECORD LABEL</a:t>
            </a:r>
            <a:endParaRPr lang="en-US" sz="2800" dirty="0"/>
          </a:p>
        </p:txBody>
      </p:sp>
      <p:pic>
        <p:nvPicPr>
          <p:cNvPr id="6" name="Content Placeholder 3" descr="Meanest Kind - Col Rec Lab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971" t="6735" r="15149" b="36022"/>
          <a:stretch>
            <a:fillRect/>
          </a:stretch>
        </p:blipFill>
        <p:spPr>
          <a:xfrm>
            <a:off x="2133600" y="1036840"/>
            <a:ext cx="5181600" cy="533864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MEANEST KIND OF BLUES SHEET MUSIC COVER</a:t>
            </a:r>
            <a:endParaRPr lang="en-US" sz="2800" b="1" dirty="0"/>
          </a:p>
        </p:txBody>
      </p:sp>
      <p:pic>
        <p:nvPicPr>
          <p:cNvPr id="4" name="Content Placeholder 3" descr="Meanest Kind - Sheetmus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-10000"/>
          </a:blip>
          <a:stretch>
            <a:fillRect/>
          </a:stretch>
        </p:blipFill>
        <p:spPr>
          <a:xfrm>
            <a:off x="2667000" y="1039906"/>
            <a:ext cx="4191000" cy="567017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MEANEST BLUES – MEMPHIS FIVE</a:t>
            </a:r>
            <a:endParaRPr lang="en-US" sz="2800" b="1" dirty="0"/>
          </a:p>
        </p:txBody>
      </p:sp>
      <p:pic>
        <p:nvPicPr>
          <p:cNvPr id="6" name="Content Placeholder 5" descr="Meanest Blues Lab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6436" t="8418" r="12971" b="34339"/>
          <a:stretch>
            <a:fillRect/>
          </a:stretch>
        </p:blipFill>
        <p:spPr>
          <a:xfrm>
            <a:off x="2218765" y="1219200"/>
            <a:ext cx="5141259" cy="47244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SYMPHONO-JAZZ</a:t>
            </a:r>
            <a:endParaRPr lang="en-US" sz="2800" b="1" dirty="0"/>
          </a:p>
        </p:txBody>
      </p:sp>
      <p:pic>
        <p:nvPicPr>
          <p:cNvPr id="4" name="Content Placeholder 3" descr="LK Symphonojazz Prog  nd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2590800" y="990048"/>
            <a:ext cx="4038600" cy="563985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ST. LOUIS BLUES LABEL</a:t>
            </a:r>
            <a:endParaRPr lang="en-US" sz="2800" b="1" dirty="0"/>
          </a:p>
        </p:txBody>
      </p:sp>
      <p:pic>
        <p:nvPicPr>
          <p:cNvPr id="4" name="Content Placeholder 3" descr="20096 St L Blues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 contrast="20000"/>
          </a:blip>
          <a:srcRect l="10052" t="11891" r="13550" b="12802"/>
          <a:stretch>
            <a:fillRect/>
          </a:stretch>
        </p:blipFill>
        <p:spPr>
          <a:xfrm>
            <a:off x="2514600" y="1676400"/>
            <a:ext cx="4724400" cy="47244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019721" y="609600"/>
          <a:ext cx="7305913" cy="5486400"/>
        </p:xfrm>
        <a:graphic>
          <a:graphicData uri="http://schemas.openxmlformats.org/presentationml/2006/ole">
            <p:oleObj spid="_x0000_s38914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SYMPHONO-JAZZ</a:t>
            </a:r>
            <a:endParaRPr lang="en-US" sz="2800" b="1" dirty="0"/>
          </a:p>
        </p:txBody>
      </p:sp>
      <p:pic>
        <p:nvPicPr>
          <p:cNvPr id="6" name="Content Placeholder 5" descr="Symphono-jazz cov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767" t="5051" r="17306" b="12452"/>
          <a:stretch>
            <a:fillRect/>
          </a:stretch>
        </p:blipFill>
        <p:spPr>
          <a:xfrm>
            <a:off x="2971800" y="1565564"/>
            <a:ext cx="3359020" cy="4987636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BROADCASTING MAGAZINE  - DECEMBER 1940</a:t>
            </a:r>
            <a:endParaRPr lang="en-US" sz="2800" b="1" dirty="0"/>
          </a:p>
        </p:txBody>
      </p:sp>
      <p:pic>
        <p:nvPicPr>
          <p:cNvPr id="6" name="Content Placeholder 5" descr="LK Brdcst Advtsr 12-40.jpg"/>
          <p:cNvPicPr>
            <a:picLocks noGrp="1" noChangeAspect="1"/>
          </p:cNvPicPr>
          <p:nvPr>
            <p:ph idx="1"/>
          </p:nvPr>
        </p:nvPicPr>
        <p:blipFill>
          <a:blip r:embed="rId2"/>
          <a:srcRect l="24737" t="5051" r="24167" b="68687"/>
          <a:stretch>
            <a:fillRect/>
          </a:stretch>
        </p:blipFill>
        <p:spPr>
          <a:xfrm>
            <a:off x="633334" y="990600"/>
            <a:ext cx="7824866" cy="548640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Content Placeholder 3" descr="Hudson Riv DayLine Brioch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4433" t="5051" b="17503"/>
          <a:stretch>
            <a:fillRect/>
          </a:stretch>
        </p:blipFill>
        <p:spPr>
          <a:xfrm>
            <a:off x="324246" y="1036347"/>
            <a:ext cx="8438754" cy="528825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-mai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57200"/>
            <a:ext cx="7696200" cy="59478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 descr="Maurice Levi -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7056" t="10102" r="8358" b="12452"/>
          <a:stretch>
            <a:fillRect/>
          </a:stretch>
        </p:blipFill>
        <p:spPr>
          <a:xfrm>
            <a:off x="549965" y="685800"/>
            <a:ext cx="8290892" cy="58674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YERKES MARIMBAPHONE BAND</a:t>
            </a:r>
            <a:endParaRPr lang="en-US" sz="2800" b="1" dirty="0"/>
          </a:p>
        </p:txBody>
      </p:sp>
      <p:pic>
        <p:nvPicPr>
          <p:cNvPr id="7" name="Content Placeholder 6" descr="Yerkes Marimbaphone labe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rcRect l="11287" t="9725" r="13758" b="34189"/>
          <a:stretch>
            <a:fillRect/>
          </a:stretch>
        </p:blipFill>
        <p:spPr>
          <a:xfrm>
            <a:off x="1816100" y="1143000"/>
            <a:ext cx="5433060" cy="5257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VAUDEVILLE THEATERS</a:t>
            </a:r>
            <a:endParaRPr lang="en-US" sz="2800" b="1" dirty="0"/>
          </a:p>
        </p:txBody>
      </p:sp>
      <p:pic>
        <p:nvPicPr>
          <p:cNvPr id="4" name="Content Placeholder 3" descr="Vaudeville Theate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8358" t="20013" r="13023" b="33648"/>
          <a:stretch>
            <a:fillRect/>
          </a:stretch>
        </p:blipFill>
        <p:spPr>
          <a:xfrm>
            <a:off x="761999" y="1828800"/>
            <a:ext cx="8030817" cy="3962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838200" y="381000"/>
          <a:ext cx="7508854" cy="5638800"/>
        </p:xfrm>
        <a:graphic>
          <a:graphicData uri="http://schemas.openxmlformats.org/presentationml/2006/ole">
            <p:oleObj spid="_x0000_s39938" name="Document" r:id="rId3" imgW="9152158" imgH="6872357" progId="Word.Document.12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153</Words>
  <Application>Microsoft Office PowerPoint</Application>
  <PresentationFormat>On-screen Show (4:3)</PresentationFormat>
  <Paragraphs>39</Paragraphs>
  <Slides>50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Document</vt:lpstr>
      <vt:lpstr>Slide 1</vt:lpstr>
      <vt:lpstr>Slide 2</vt:lpstr>
      <vt:lpstr>SOLONDOVNIKOV OPERA HOUSE - MOSCOW</vt:lpstr>
      <vt:lpstr>Slide 4</vt:lpstr>
      <vt:lpstr> </vt:lpstr>
      <vt:lpstr>  </vt:lpstr>
      <vt:lpstr>YERKES MARIMBAPHONE BAND</vt:lpstr>
      <vt:lpstr>VAUDEVILLE THEATERS</vt:lpstr>
      <vt:lpstr>Slide 9</vt:lpstr>
      <vt:lpstr>MERRY SPARKLERS – THERE’S YES! YES! IN YOUR EYES</vt:lpstr>
      <vt:lpstr>CALIFORNIA HERE I COME - SCORE</vt:lpstr>
      <vt:lpstr>BEVO BLUES - 1919</vt:lpstr>
      <vt:lpstr>GOLD MINERS SONGBOOOK</vt:lpstr>
      <vt:lpstr>BMI ORCHESTRATION</vt:lpstr>
      <vt:lpstr>ZIEGFELD FOLLIES</vt:lpstr>
      <vt:lpstr>BORN HAPPY PLAYBILL</vt:lpstr>
      <vt:lpstr>Slide 17</vt:lpstr>
      <vt:lpstr>TRUMPETER OF SACKINGEN AD - 1916</vt:lpstr>
      <vt:lpstr>JAZZ-O-HARMONISTS</vt:lpstr>
      <vt:lpstr>CHRISTIAN SCIENCE MONITOR  MAY 1926</vt:lpstr>
      <vt:lpstr>LOUIS KATZMAN AND HIS KITTENS – UK RELEASE</vt:lpstr>
      <vt:lpstr>RADIOTONE RECORDING  - 1930’s</vt:lpstr>
      <vt:lpstr>MUZAK BROCHURE</vt:lpstr>
      <vt:lpstr>BMI TRANSCRIPTION DISC</vt:lpstr>
      <vt:lpstr>Slide 25</vt:lpstr>
      <vt:lpstr>THEME SONG FOR WHITTALL RADIO SHOW</vt:lpstr>
      <vt:lpstr>KMBC AD FOR FRED ALLEN SHOW</vt:lpstr>
      <vt:lpstr>GERSHWIN HANDWRITTEN SCORE</vt:lpstr>
      <vt:lpstr>Slide 29</vt:lpstr>
      <vt:lpstr>BROADCAST ADVERTISER - SEPTEMBER 1939</vt:lpstr>
      <vt:lpstr>BMI ARRANGEMENTS DEPARTMENT 1940</vt:lpstr>
      <vt:lpstr>CROSS-CUEING EXAMPLE (AFTER ALTMAN, 2004)</vt:lpstr>
      <vt:lpstr>Slide 33</vt:lpstr>
      <vt:lpstr>Slide 34</vt:lpstr>
      <vt:lpstr>YERKES JAZZARIMBA ORCHESTRA </vt:lpstr>
      <vt:lpstr>WOLVERINES</vt:lpstr>
      <vt:lpstr>THE AMBASSADORS - 1928</vt:lpstr>
      <vt:lpstr>BRUNSWICK ORCHESTRA -  c 1930-31</vt:lpstr>
      <vt:lpstr>KATZMAN ARRANGEMENT</vt:lpstr>
      <vt:lpstr>ORIGINAL MEMPHIS FIVE</vt:lpstr>
      <vt:lpstr>WASHINGTONIANS</vt:lpstr>
      <vt:lpstr>MEANEST KIND OF BLUES  RECORD LABEL</vt:lpstr>
      <vt:lpstr>MEANEST KIND OF BLUES SHEET MUSIC COVER</vt:lpstr>
      <vt:lpstr>MEANEST BLUES – MEMPHIS FIVE</vt:lpstr>
      <vt:lpstr>SYMPHONO-JAZZ</vt:lpstr>
      <vt:lpstr>ST. LOUIS BLUES LABEL</vt:lpstr>
      <vt:lpstr>Slide 47</vt:lpstr>
      <vt:lpstr>SYMPHONO-JAZZ</vt:lpstr>
      <vt:lpstr>BROADCASTING MAGAZINE  - DECEMBER 1940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mike</cp:lastModifiedBy>
  <cp:revision>44</cp:revision>
  <dcterms:created xsi:type="dcterms:W3CDTF">2013-05-15T12:17:27Z</dcterms:created>
  <dcterms:modified xsi:type="dcterms:W3CDTF">2013-05-16T00:30:26Z</dcterms:modified>
</cp:coreProperties>
</file>