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3" r:id="rId4"/>
    <p:sldId id="276" r:id="rId5"/>
    <p:sldId id="277" r:id="rId6"/>
    <p:sldId id="271" r:id="rId7"/>
    <p:sldId id="261" r:id="rId8"/>
    <p:sldId id="259" r:id="rId9"/>
    <p:sldId id="260" r:id="rId10"/>
    <p:sldId id="264"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E6B0E-4811-44C2-B6F6-500398E83C6A}" type="datetimeFigureOut">
              <a:rPr lang="en-US" smtClean="0"/>
              <a:pPr/>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25E76-B898-43F3-9734-A2C09EC53FCD}" type="slidenum">
              <a:rPr lang="en-US" smtClean="0"/>
              <a:pPr/>
              <a:t>‹#›</a:t>
            </a:fld>
            <a:endParaRPr lang="en-US"/>
          </a:p>
        </p:txBody>
      </p:sp>
    </p:spTree>
    <p:extLst>
      <p:ext uri="{BB962C8B-B14F-4D97-AF65-F5344CB8AC3E}">
        <p14:creationId xmlns:p14="http://schemas.microsoft.com/office/powerpoint/2010/main" val="421864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425E76-B898-43F3-9734-A2C09EC53FC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30E67-573B-463C-98CE-9DC240CA3CF9}"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30E67-573B-463C-98CE-9DC240CA3CF9}"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30E67-573B-463C-98CE-9DC240CA3CF9}"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30E67-573B-463C-98CE-9DC240CA3CF9}"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30E67-573B-463C-98CE-9DC240CA3CF9}"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F30E67-573B-463C-98CE-9DC240CA3CF9}"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30E67-573B-463C-98CE-9DC240CA3CF9}" type="datetimeFigureOut">
              <a:rPr lang="en-US" smtClean="0"/>
              <a:pPr/>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F30E67-573B-463C-98CE-9DC240CA3CF9}" type="datetimeFigureOut">
              <a:rPr lang="en-US" smtClean="0"/>
              <a:pPr/>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30E67-573B-463C-98CE-9DC240CA3CF9}" type="datetimeFigureOut">
              <a:rPr lang="en-US" smtClean="0"/>
              <a:pPr/>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30E67-573B-463C-98CE-9DC240CA3CF9}"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30E67-573B-463C-98CE-9DC240CA3CF9}"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03B00-84A8-4AFA-91BF-D41497B762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30E67-573B-463C-98CE-9DC240CA3CF9}" type="datetimeFigureOut">
              <a:rPr lang="en-US" smtClean="0"/>
              <a:pPr/>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3B00-84A8-4AFA-91BF-D41497B762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cureapps.libraries.psu.edu/content/rabin/index.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153400" cy="1077218"/>
          </a:xfrm>
          <a:prstGeom prst="rect">
            <a:avLst/>
          </a:prstGeom>
          <a:noFill/>
        </p:spPr>
        <p:txBody>
          <a:bodyPr wrap="square" rtlCol="0">
            <a:spAutoFit/>
          </a:bodyPr>
          <a:lstStyle/>
          <a:p>
            <a:pPr algn="ctr"/>
            <a:r>
              <a:rPr lang="en-US" sz="3200" b="1" i="1" dirty="0">
                <a:solidFill>
                  <a:srgbClr val="00B050"/>
                </a:solidFill>
                <a:latin typeface="Times New Roman" pitchFamily="18" charset="0"/>
                <a:cs typeface="Times New Roman" pitchFamily="18" charset="0"/>
              </a:rPr>
              <a:t>The Jack Rabin Collection on Alabama Civil Rights and Southern Activists</a:t>
            </a:r>
            <a:endParaRPr lang="en-US" sz="3200" i="1" dirty="0">
              <a:solidFill>
                <a:srgbClr val="00B050"/>
              </a:solidFill>
              <a:latin typeface="Times New Roman" pitchFamily="18" charset="0"/>
              <a:cs typeface="Times New Roman" pitchFamily="18" charset="0"/>
            </a:endParaRPr>
          </a:p>
        </p:txBody>
      </p:sp>
      <p:sp>
        <p:nvSpPr>
          <p:cNvPr id="5" name="TextBox 4"/>
          <p:cNvSpPr txBox="1"/>
          <p:nvPr/>
        </p:nvSpPr>
        <p:spPr>
          <a:xfrm>
            <a:off x="533400" y="5105400"/>
            <a:ext cx="8077200" cy="646331"/>
          </a:xfrm>
          <a:prstGeom prst="rect">
            <a:avLst/>
          </a:prstGeom>
          <a:noFill/>
        </p:spPr>
        <p:txBody>
          <a:bodyPr wrap="square" rtlCol="0">
            <a:spAutoFit/>
          </a:bodyPr>
          <a:lstStyle/>
          <a:p>
            <a:r>
              <a:rPr lang="en-US" dirty="0" smtClean="0"/>
              <a:t>Web site:      </a:t>
            </a:r>
            <a:r>
              <a:rPr lang="en-US" dirty="0" smtClean="0">
                <a:hlinkClick r:id="rId3"/>
              </a:rPr>
              <a:t>www.libraries.psu.edu/psul/digital/rabin.html</a:t>
            </a:r>
            <a:endParaRPr lang="en-US" dirty="0" smtClean="0"/>
          </a:p>
          <a:p>
            <a:endParaRPr lang="en-US" dirty="0" smtClean="0"/>
          </a:p>
        </p:txBody>
      </p:sp>
      <p:pic>
        <p:nvPicPr>
          <p:cNvPr id="6" name="Picture 5" descr="Rabin ghost image #300 150dpi.jpg"/>
          <p:cNvPicPr>
            <a:picLocks noChangeAspect="1"/>
          </p:cNvPicPr>
          <p:nvPr/>
        </p:nvPicPr>
        <p:blipFill>
          <a:blip r:embed="rId4"/>
          <a:stretch>
            <a:fillRect/>
          </a:stretch>
        </p:blipFill>
        <p:spPr>
          <a:xfrm>
            <a:off x="2286000" y="1600200"/>
            <a:ext cx="4038600" cy="3287941"/>
          </a:xfrm>
          <a:prstGeom prst="rect">
            <a:avLst/>
          </a:prstGeom>
        </p:spPr>
      </p:pic>
      <p:sp>
        <p:nvSpPr>
          <p:cNvPr id="7" name="TextBox 6"/>
          <p:cNvSpPr txBox="1"/>
          <p:nvPr/>
        </p:nvSpPr>
        <p:spPr>
          <a:xfrm>
            <a:off x="6400800" y="4038600"/>
            <a:ext cx="2438400" cy="830997"/>
          </a:xfrm>
          <a:prstGeom prst="rect">
            <a:avLst/>
          </a:prstGeom>
          <a:noFill/>
        </p:spPr>
        <p:txBody>
          <a:bodyPr wrap="square" rtlCol="0">
            <a:spAutoFit/>
          </a:bodyPr>
          <a:lstStyle/>
          <a:p>
            <a:r>
              <a:rPr lang="en-US" sz="1600" b="1" dirty="0" smtClean="0">
                <a:solidFill>
                  <a:srgbClr val="7030A0"/>
                </a:solidFill>
              </a:rPr>
              <a:t>Photo # 300: Troopers in Montgomery, Alabama, March 17, 1965</a:t>
            </a:r>
            <a:endParaRPr lang="en-US" sz="1600"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0"/>
            <a:ext cx="8229600" cy="4708981"/>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We were here before the Puritan fathers landed at Plymouth, I said (</a:t>
            </a:r>
            <a:r>
              <a:rPr lang="en-US" sz="2000" b="1" i="1" dirty="0" smtClean="0">
                <a:latin typeface="Times New Roman" pitchFamily="18" charset="0"/>
                <a:cs typeface="Times New Roman" pitchFamily="18" charset="0"/>
              </a:rPr>
              <a:t>Yeah, yeah</a:t>
            </a:r>
            <a:r>
              <a:rPr lang="en-US" sz="2000" b="1" dirty="0" smtClean="0">
                <a:latin typeface="Times New Roman" pitchFamily="18" charset="0"/>
                <a:cs typeface="Times New Roman" pitchFamily="18" charset="0"/>
              </a:rPr>
              <a:t>). We were here before Patrick Henry cried out, “There must not be taxation without representation” (</a:t>
            </a:r>
            <a:r>
              <a:rPr lang="en-US" sz="2000" b="1" i="1" dirty="0" smtClean="0">
                <a:latin typeface="Times New Roman" pitchFamily="18" charset="0"/>
                <a:cs typeface="Times New Roman" pitchFamily="18" charset="0"/>
              </a:rPr>
              <a:t>Yes, all right, yes, yeah</a:t>
            </a:r>
            <a:r>
              <a:rPr lang="en-US" sz="2000" b="1" dirty="0" smtClean="0">
                <a:latin typeface="Times New Roman" pitchFamily="18" charset="0"/>
                <a:cs typeface="Times New Roman" pitchFamily="18" charset="0"/>
              </a:rPr>
              <a:t>). We were here before the first protest movement took place in this country, the Boston Tea Party (</a:t>
            </a:r>
            <a:r>
              <a:rPr lang="en-US" sz="2000" b="1" i="1" dirty="0" smtClean="0">
                <a:latin typeface="Times New Roman" pitchFamily="18" charset="0"/>
                <a:cs typeface="Times New Roman" pitchFamily="18" charset="0"/>
              </a:rPr>
              <a:t>Yes, yeah, yeah</a:t>
            </a:r>
            <a:r>
              <a:rPr lang="en-US" sz="2000" b="1" dirty="0" smtClean="0">
                <a:latin typeface="Times New Roman" pitchFamily="18" charset="0"/>
                <a:cs typeface="Times New Roman" pitchFamily="18" charset="0"/>
              </a:rPr>
              <a:t>). We were here before the cry went out, “Give me liberty or give me death” (</a:t>
            </a:r>
            <a:r>
              <a:rPr lang="en-US" sz="2000" b="1" i="1" dirty="0" smtClean="0">
                <a:latin typeface="Times New Roman" pitchFamily="18" charset="0"/>
                <a:cs typeface="Times New Roman" pitchFamily="18" charset="0"/>
              </a:rPr>
              <a:t>Yes</a:t>
            </a:r>
            <a:r>
              <a:rPr lang="en-US" sz="2000" b="1" dirty="0" smtClean="0">
                <a:latin typeface="Times New Roman" pitchFamily="18" charset="0"/>
                <a:cs typeface="Times New Roman" pitchFamily="18" charset="0"/>
              </a:rPr>
              <a:t>). We were here before George Washington led the army against the great British Empire and defeated it in our quest for freedom and equality, and to do away with colonialism and exploitation (</a:t>
            </a:r>
            <a:r>
              <a:rPr lang="en-US" sz="2000" b="1" i="1" dirty="0" smtClean="0">
                <a:latin typeface="Times New Roman" pitchFamily="18" charset="0"/>
                <a:cs typeface="Times New Roman" pitchFamily="18" charset="0"/>
              </a:rPr>
              <a:t>Yes, yeah</a:t>
            </a:r>
            <a:r>
              <a:rPr lang="en-US" sz="2000" b="1" dirty="0" smtClean="0">
                <a:latin typeface="Times New Roman" pitchFamily="18" charset="0"/>
                <a:cs typeface="Times New Roman" pitchFamily="18" charset="0"/>
              </a:rPr>
              <a:t>). We were here before the cry went out, “Go West, my son, go West.” We were here before the skyscrapers lifted themselves in the great city of New York (</a:t>
            </a:r>
            <a:r>
              <a:rPr lang="en-US" sz="2000" b="1" i="1" dirty="0" smtClean="0">
                <a:latin typeface="Times New Roman" pitchFamily="18" charset="0"/>
                <a:cs typeface="Times New Roman" pitchFamily="18" charset="0"/>
              </a:rPr>
              <a:t>Yes</a:t>
            </a:r>
            <a:r>
              <a:rPr lang="en-US" sz="2000" b="1" dirty="0" smtClean="0">
                <a:latin typeface="Times New Roman" pitchFamily="18" charset="0"/>
                <a:cs typeface="Times New Roman" pitchFamily="18" charset="0"/>
              </a:rPr>
              <a:t>) and the other countries – other cities of this country (</a:t>
            </a:r>
            <a:r>
              <a:rPr lang="en-US" sz="2000" b="1" i="1" dirty="0" smtClean="0">
                <a:latin typeface="Times New Roman" pitchFamily="18" charset="0"/>
                <a:cs typeface="Times New Roman" pitchFamily="18" charset="0"/>
              </a:rPr>
              <a:t>Yes, yeah</a:t>
            </a:r>
            <a:r>
              <a:rPr lang="en-US" sz="2000" b="1" dirty="0" smtClean="0">
                <a:latin typeface="Times New Roman" pitchFamily="18" charset="0"/>
                <a:cs typeface="Times New Roman" pitchFamily="18" charset="0"/>
              </a:rPr>
              <a:t>). We have been here a long time (</a:t>
            </a:r>
            <a:r>
              <a:rPr lang="en-US" sz="2000" b="1" i="1" dirty="0" smtClean="0">
                <a:latin typeface="Times New Roman" pitchFamily="18" charset="0"/>
                <a:cs typeface="Times New Roman" pitchFamily="18" charset="0"/>
              </a:rPr>
              <a:t>All right, you know</a:t>
            </a:r>
            <a:r>
              <a:rPr lang="en-US" sz="2000" b="1" dirty="0" smtClean="0">
                <a:latin typeface="Times New Roman" pitchFamily="18" charset="0"/>
                <a:cs typeface="Times New Roman" pitchFamily="18" charset="0"/>
              </a:rPr>
              <a:t>), and we have known two-hundred and forty-four years of slavery (</a:t>
            </a:r>
            <a:r>
              <a:rPr lang="en-US" sz="2000" b="1" i="1" dirty="0" smtClean="0">
                <a:latin typeface="Times New Roman" pitchFamily="18" charset="0"/>
                <a:cs typeface="Times New Roman" pitchFamily="18" charset="0"/>
              </a:rPr>
              <a:t>Yes, yeah, yes</a:t>
            </a:r>
            <a:r>
              <a:rPr lang="en-US" sz="2000" b="1" dirty="0" smtClean="0">
                <a:latin typeface="Times New Roman" pitchFamily="18" charset="0"/>
                <a:cs typeface="Times New Roman" pitchFamily="18" charset="0"/>
              </a:rPr>
              <a:t>), injustice (</a:t>
            </a:r>
            <a:r>
              <a:rPr lang="en-US" sz="2000" b="1" i="1" dirty="0" smtClean="0">
                <a:latin typeface="Times New Roman" pitchFamily="18" charset="0"/>
                <a:cs typeface="Times New Roman" pitchFamily="18" charset="0"/>
              </a:rPr>
              <a:t>Yes</a:t>
            </a:r>
            <a:r>
              <a:rPr lang="en-US" sz="2000" b="1" dirty="0" smtClean="0">
                <a:latin typeface="Times New Roman" pitchFamily="18" charset="0"/>
                <a:cs typeface="Times New Roman" pitchFamily="18" charset="0"/>
              </a:rPr>
              <a:t>), and inequality on the theory of separate but equal (</a:t>
            </a:r>
            <a:r>
              <a:rPr lang="en-US" sz="2000" b="1" i="1" dirty="0" smtClean="0">
                <a:latin typeface="Times New Roman" pitchFamily="18" charset="0"/>
                <a:cs typeface="Times New Roman" pitchFamily="18" charset="0"/>
              </a:rPr>
              <a:t>Yes sir</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6" name="TextBox 5"/>
          <p:cNvSpPr txBox="1"/>
          <p:nvPr/>
        </p:nvSpPr>
        <p:spPr>
          <a:xfrm>
            <a:off x="5486400" y="838200"/>
            <a:ext cx="2743200" cy="338554"/>
          </a:xfrm>
          <a:prstGeom prst="rect">
            <a:avLst/>
          </a:prstGeom>
          <a:noFill/>
        </p:spPr>
        <p:txBody>
          <a:bodyPr wrap="square" rtlCol="0">
            <a:spAutoFit/>
          </a:bodyPr>
          <a:lstStyle/>
          <a:p>
            <a:r>
              <a:rPr lang="en-US" sz="1600" b="1" dirty="0" smtClean="0">
                <a:solidFill>
                  <a:srgbClr val="7030A0"/>
                </a:solidFill>
              </a:rPr>
              <a:t>CD09AE</a:t>
            </a:r>
            <a:r>
              <a:rPr lang="en-US" sz="1600" b="1" dirty="0">
                <a:solidFill>
                  <a:srgbClr val="7030A0"/>
                </a:solidFill>
              </a:rPr>
              <a:t>, track </a:t>
            </a:r>
            <a:r>
              <a:rPr lang="en-US" sz="1600" b="1" dirty="0" smtClean="0">
                <a:solidFill>
                  <a:srgbClr val="7030A0"/>
                </a:solidFill>
              </a:rPr>
              <a:t>2, 05:24-08:54</a:t>
            </a:r>
            <a:endParaRPr lang="en-US" sz="1600" b="1" dirty="0">
              <a:solidFill>
                <a:srgbClr val="7030A0"/>
              </a:solidFill>
            </a:endParaRPr>
          </a:p>
        </p:txBody>
      </p:sp>
      <p:sp>
        <p:nvSpPr>
          <p:cNvPr id="8" name="TextBox 7"/>
          <p:cNvSpPr txBox="1"/>
          <p:nvPr/>
        </p:nvSpPr>
        <p:spPr>
          <a:xfrm>
            <a:off x="609600" y="228601"/>
            <a:ext cx="79248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Audio sample #2:</a:t>
            </a:r>
            <a:r>
              <a:rPr lang="en-US"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Introduced by King at that same Bessemer meeting, Ralph Abernathy presents his argument for reparations for African-Americans.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33400"/>
            <a:ext cx="7696200" cy="4708981"/>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Then, in seventeen-hundred and seventy-six, this country of ours wrote us a check. Through the Declaration of Independence, they said, “We hold these truths to be self-evident, that all men” (</a:t>
            </a:r>
            <a:r>
              <a:rPr lang="en-US" sz="2000" b="1" i="1" dirty="0" smtClean="0">
                <a:latin typeface="Times New Roman" pitchFamily="18" charset="0"/>
                <a:cs typeface="Times New Roman" pitchFamily="18" charset="0"/>
              </a:rPr>
              <a:t>All</a:t>
            </a:r>
            <a:r>
              <a:rPr lang="en-US" sz="2000" b="1" dirty="0" smtClean="0">
                <a:latin typeface="Times New Roman" pitchFamily="18" charset="0"/>
                <a:cs typeface="Times New Roman" pitchFamily="18" charset="0"/>
              </a:rPr>
              <a:t>) – not some men (</a:t>
            </a:r>
            <a:r>
              <a:rPr lang="en-US" sz="2000" b="1" i="1" dirty="0" smtClean="0">
                <a:latin typeface="Times New Roman" pitchFamily="18" charset="0"/>
                <a:cs typeface="Times New Roman" pitchFamily="18" charset="0"/>
              </a:rPr>
              <a:t>Man</a:t>
            </a:r>
            <a:r>
              <a:rPr lang="en-US" sz="2000" b="1" dirty="0" smtClean="0">
                <a:latin typeface="Times New Roman" pitchFamily="18" charset="0"/>
                <a:cs typeface="Times New Roman" pitchFamily="18" charset="0"/>
              </a:rPr>
              <a:t>), but all men (</a:t>
            </a:r>
            <a:r>
              <a:rPr lang="en-US" sz="2000" b="1" i="1" dirty="0" smtClean="0">
                <a:latin typeface="Times New Roman" pitchFamily="18" charset="0"/>
                <a:cs typeface="Times New Roman" pitchFamily="18" charset="0"/>
              </a:rPr>
              <a:t>All, yes</a:t>
            </a:r>
            <a:r>
              <a:rPr lang="en-US" sz="2000" b="1" dirty="0" smtClean="0">
                <a:latin typeface="Times New Roman" pitchFamily="18" charset="0"/>
                <a:cs typeface="Times New Roman" pitchFamily="18" charset="0"/>
              </a:rPr>
              <a:t>) – “all men were created equal, and they are endowed by their Creator” (</a:t>
            </a:r>
            <a:r>
              <a:rPr lang="en-US" sz="2000" b="1" i="1" dirty="0" smtClean="0">
                <a:latin typeface="Times New Roman" pitchFamily="18" charset="0"/>
                <a:cs typeface="Times New Roman" pitchFamily="18" charset="0"/>
              </a:rPr>
              <a:t>Uh-huh</a:t>
            </a:r>
            <a:r>
              <a:rPr lang="en-US" sz="2000" b="1" dirty="0" smtClean="0">
                <a:latin typeface="Times New Roman" pitchFamily="18" charset="0"/>
                <a:cs typeface="Times New Roman" pitchFamily="18" charset="0"/>
              </a:rPr>
              <a:t>) “with certain inalienable rights” (</a:t>
            </a:r>
            <a:r>
              <a:rPr lang="en-US" sz="2000" b="1" i="1" dirty="0" smtClean="0">
                <a:latin typeface="Times New Roman" pitchFamily="18" charset="0"/>
                <a:cs typeface="Times New Roman" pitchFamily="18" charset="0"/>
              </a:rPr>
              <a:t>Yes sir</a:t>
            </a:r>
            <a:r>
              <a:rPr lang="en-US" sz="2000" b="1" dirty="0" smtClean="0">
                <a:latin typeface="Times New Roman" pitchFamily="18" charset="0"/>
                <a:cs typeface="Times New Roman" pitchFamily="18" charset="0"/>
              </a:rPr>
              <a:t>). “Among these are life, liberty, and the pursuit of happiness” (</a:t>
            </a:r>
            <a:r>
              <a:rPr lang="en-US" sz="2000" b="1" i="1" dirty="0" smtClean="0">
                <a:latin typeface="Times New Roman" pitchFamily="18" charset="0"/>
                <a:cs typeface="Times New Roman" pitchFamily="18" charset="0"/>
              </a:rPr>
              <a:t>Yeah</a:t>
            </a:r>
            <a:r>
              <a:rPr lang="en-US" sz="2000" b="1" dirty="0" smtClean="0">
                <a:latin typeface="Times New Roman" pitchFamily="18" charset="0"/>
                <a:cs typeface="Times New Roman" pitchFamily="18" charset="0"/>
              </a:rPr>
              <a:t>). They gave us our check (</a:t>
            </a:r>
            <a:r>
              <a:rPr lang="en-US" sz="2000" b="1" i="1" dirty="0" smtClean="0">
                <a:latin typeface="Times New Roman" pitchFamily="18" charset="0"/>
                <a:cs typeface="Times New Roman" pitchFamily="18" charset="0"/>
              </a:rPr>
              <a:t>Yes sir</a:t>
            </a:r>
            <a:r>
              <a:rPr lang="en-US" sz="2000" b="1" dirty="0" smtClean="0">
                <a:latin typeface="Times New Roman" pitchFamily="18" charset="0"/>
                <a:cs typeface="Times New Roman" pitchFamily="18" charset="0"/>
              </a:rPr>
              <a:t>), and as black men, as negro men and women, we sought to cash that check (</a:t>
            </a:r>
            <a:r>
              <a:rPr lang="en-US" sz="2000" b="1" i="1" dirty="0" smtClean="0">
                <a:latin typeface="Times New Roman" pitchFamily="18" charset="0"/>
                <a:cs typeface="Times New Roman" pitchFamily="18" charset="0"/>
              </a:rPr>
              <a:t>Yes, uh-huh, yes</a:t>
            </a:r>
            <a:r>
              <a:rPr lang="en-US" sz="2000" b="1" dirty="0" smtClean="0">
                <a:latin typeface="Times New Roman" pitchFamily="18" charset="0"/>
                <a:cs typeface="Times New Roman" pitchFamily="18" charset="0"/>
              </a:rPr>
              <a:t>), and that check bounced (</a:t>
            </a:r>
            <a:r>
              <a:rPr lang="en-US" sz="2000" b="1" i="1" dirty="0" smtClean="0">
                <a:latin typeface="Times New Roman" pitchFamily="18" charset="0"/>
                <a:cs typeface="Times New Roman" pitchFamily="18" charset="0"/>
              </a:rPr>
              <a:t>Yeah</a:t>
            </a:r>
            <a:r>
              <a:rPr lang="en-US" sz="2000" b="1" dirty="0" smtClean="0">
                <a:latin typeface="Times New Roman" pitchFamily="18" charset="0"/>
                <a:cs typeface="Times New Roman" pitchFamily="18" charset="0"/>
              </a:rPr>
              <a:t>) [Laughter], marked “insufficient funds” [Applause; recording interrupted].</a:t>
            </a:r>
          </a:p>
          <a:p>
            <a:r>
              <a:rPr lang="en-US" sz="2000" b="1"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[recording resumes in mid-sentence] . . . (</a:t>
            </a:r>
            <a:r>
              <a:rPr lang="en-US" sz="2000" b="1" i="1" dirty="0" smtClean="0">
                <a:latin typeface="Times New Roman" pitchFamily="18" charset="0"/>
                <a:cs typeface="Times New Roman" pitchFamily="18" charset="0"/>
              </a:rPr>
              <a:t>All right</a:t>
            </a:r>
            <a:r>
              <a:rPr lang="en-US" sz="2000" b="1" dirty="0" smtClean="0">
                <a:latin typeface="Times New Roman" pitchFamily="18" charset="0"/>
                <a:cs typeface="Times New Roman" pitchFamily="18" charset="0"/>
              </a:rPr>
              <a:t>). I know you won’t [?] Dr. King, but that’s all right. I have fooled them before [Laughter and applause].</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4800600" cy="601980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It came back marked insufficient funds ( </a:t>
            </a:r>
            <a:r>
              <a:rPr lang="en-US" sz="2000" b="1" i="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 Then in eighteen-hundred and sixty-three (</a:t>
            </a:r>
            <a:r>
              <a:rPr lang="en-US" sz="2000" b="1" i="1" dirty="0" smtClean="0">
                <a:latin typeface="Times New Roman" pitchFamily="18" charset="0"/>
                <a:cs typeface="Times New Roman" pitchFamily="18" charset="0"/>
              </a:rPr>
              <a:t>Uh-huh</a:t>
            </a:r>
            <a:r>
              <a:rPr lang="en-US" sz="2000" b="1" dirty="0" smtClean="0">
                <a:latin typeface="Times New Roman" pitchFamily="18" charset="0"/>
                <a:cs typeface="Times New Roman" pitchFamily="18" charset="0"/>
              </a:rPr>
              <a:t>) we got another check (</a:t>
            </a:r>
            <a:r>
              <a:rPr lang="en-US" sz="2000" b="1" i="1" dirty="0" smtClean="0">
                <a:latin typeface="Times New Roman" pitchFamily="18" charset="0"/>
                <a:cs typeface="Times New Roman" pitchFamily="18" charset="0"/>
              </a:rPr>
              <a:t>Yeah</a:t>
            </a:r>
            <a:r>
              <a:rPr lang="en-US" sz="2000" b="1" dirty="0" smtClean="0">
                <a:latin typeface="Times New Roman" pitchFamily="18" charset="0"/>
                <a:cs typeface="Times New Roman" pitchFamily="18" charset="0"/>
              </a:rPr>
              <a:t>). I’m talking about black (</a:t>
            </a:r>
            <a:r>
              <a:rPr lang="en-US" sz="2000" b="1" i="1" dirty="0" smtClean="0">
                <a:latin typeface="Times New Roman" pitchFamily="18" charset="0"/>
                <a:cs typeface="Times New Roman" pitchFamily="18" charset="0"/>
              </a:rPr>
              <a:t>Yeah</a:t>
            </a:r>
            <a:r>
              <a:rPr lang="en-US" sz="2000" b="1" dirty="0" smtClean="0">
                <a:latin typeface="Times New Roman" pitchFamily="18" charset="0"/>
                <a:cs typeface="Times New Roman" pitchFamily="18" charset="0"/>
              </a:rPr>
              <a:t>) means (</a:t>
            </a:r>
            <a:r>
              <a:rPr lang="en-US" sz="2000" b="1" i="1" dirty="0" smtClean="0">
                <a:latin typeface="Times New Roman" pitchFamily="18" charset="0"/>
                <a:cs typeface="Times New Roman" pitchFamily="18" charset="0"/>
              </a:rPr>
              <a:t>Right on, yeah</a:t>
            </a:r>
            <a:r>
              <a:rPr lang="en-US" sz="2000" b="1" dirty="0" smtClean="0">
                <a:latin typeface="Times New Roman" pitchFamily="18" charset="0"/>
                <a:cs typeface="Times New Roman" pitchFamily="18" charset="0"/>
              </a:rPr>
              <a:t>). This time it was signed by Abraham Lincoln (</a:t>
            </a:r>
            <a:r>
              <a:rPr lang="en-US" sz="2000" b="1" i="1" dirty="0" smtClean="0">
                <a:latin typeface="Times New Roman" pitchFamily="18" charset="0"/>
                <a:cs typeface="Times New Roman" pitchFamily="18" charset="0"/>
              </a:rPr>
              <a:t>Okay, yeah</a:t>
            </a:r>
            <a:r>
              <a:rPr lang="en-US" sz="2000" b="1" dirty="0" smtClean="0">
                <a:latin typeface="Times New Roman" pitchFamily="18" charset="0"/>
                <a:cs typeface="Times New Roman" pitchFamily="18" charset="0"/>
              </a:rPr>
              <a:t>) and called the Emancipation Proclamation (</a:t>
            </a:r>
            <a:r>
              <a:rPr lang="en-US" sz="2000" b="1" i="1" dirty="0" smtClean="0">
                <a:latin typeface="Times New Roman" pitchFamily="18" charset="0"/>
                <a:cs typeface="Times New Roman" pitchFamily="18" charset="0"/>
              </a:rPr>
              <a:t>That’s right</a:t>
            </a:r>
            <a:r>
              <a:rPr lang="en-US" sz="2000" b="1" dirty="0" smtClean="0">
                <a:latin typeface="Times New Roman" pitchFamily="18" charset="0"/>
                <a:cs typeface="Times New Roman" pitchFamily="18" charset="0"/>
              </a:rPr>
              <a:t>), with the seal of the government upon it (</a:t>
            </a:r>
            <a:r>
              <a:rPr lang="en-US" sz="2000" b="1" i="1" dirty="0" smtClean="0">
                <a:latin typeface="Times New Roman" pitchFamily="18" charset="0"/>
                <a:cs typeface="Times New Roman" pitchFamily="18" charset="0"/>
              </a:rPr>
              <a:t>Yeah, yes</a:t>
            </a:r>
            <a:r>
              <a:rPr lang="en-US" sz="2000" b="1" dirty="0" smtClean="0">
                <a:latin typeface="Times New Roman" pitchFamily="18" charset="0"/>
                <a:cs typeface="Times New Roman" pitchFamily="18" charset="0"/>
              </a:rPr>
              <a:t>). They gave us that, and it said that we were entitled to our rights (</a:t>
            </a:r>
            <a:r>
              <a:rPr lang="en-US" sz="2000" b="1" i="1" dirty="0" smtClean="0">
                <a:latin typeface="Times New Roman" pitchFamily="18" charset="0"/>
                <a:cs typeface="Times New Roman" pitchFamily="18" charset="0"/>
              </a:rPr>
              <a:t>Yeah, yes</a:t>
            </a:r>
            <a:r>
              <a:rPr lang="en-US" sz="2000" b="1" dirty="0" smtClean="0">
                <a:latin typeface="Times New Roman" pitchFamily="18" charset="0"/>
                <a:cs typeface="Times New Roman" pitchFamily="18" charset="0"/>
              </a:rPr>
              <a:t>). They promised us not only our rights, but our freedom (</a:t>
            </a:r>
            <a:r>
              <a:rPr lang="en-US" sz="2000" b="1" i="1" dirty="0" smtClean="0">
                <a:latin typeface="Times New Roman" pitchFamily="18" charset="0"/>
                <a:cs typeface="Times New Roman" pitchFamily="18" charset="0"/>
              </a:rPr>
              <a:t>Yes</a:t>
            </a:r>
            <a:r>
              <a:rPr lang="en-US" sz="2000" b="1" dirty="0" smtClean="0">
                <a:latin typeface="Times New Roman" pitchFamily="18" charset="0"/>
                <a:cs typeface="Times New Roman" pitchFamily="18" charset="0"/>
              </a:rPr>
              <a:t>). They promised us 40 acres and a mule (</a:t>
            </a:r>
            <a:r>
              <a:rPr lang="en-US" sz="2000" b="1" i="1" dirty="0" smtClean="0">
                <a:latin typeface="Times New Roman" pitchFamily="18" charset="0"/>
                <a:cs typeface="Times New Roman" pitchFamily="18" charset="0"/>
              </a:rPr>
              <a:t>Yeah, all right</a:t>
            </a:r>
            <a:r>
              <a:rPr lang="en-US" sz="2000" b="1" dirty="0" smtClean="0">
                <a:latin typeface="Times New Roman" pitchFamily="18" charset="0"/>
                <a:cs typeface="Times New Roman" pitchFamily="18" charset="0"/>
              </a:rPr>
              <a:t>). And then we presented that check to our government, and it came back no mark – not only marked “insufficient funds,” but “insufficient means” on it (</a:t>
            </a:r>
            <a:r>
              <a:rPr lang="en-US" sz="2000" b="1" i="1" dirty="0" smtClean="0">
                <a:latin typeface="Times New Roman" pitchFamily="18" charset="0"/>
                <a:cs typeface="Times New Roman" pitchFamily="18" charset="0"/>
              </a:rPr>
              <a:t>Yes</a:t>
            </a:r>
            <a:r>
              <a:rPr lang="en-US" sz="2000" b="1" dirty="0" smtClean="0">
                <a:latin typeface="Times New Roman" pitchFamily="18" charset="0"/>
                <a:cs typeface="Times New Roman" pitchFamily="18" charset="0"/>
              </a:rPr>
              <a:t>) [Applause; recording interrupted].</a:t>
            </a:r>
            <a:endParaRPr lang="en-US" sz="2000" b="1" dirty="0">
              <a:latin typeface="Times New Roman" pitchFamily="18" charset="0"/>
              <a:cs typeface="Times New Roman" pitchFamily="18" charset="0"/>
            </a:endParaRPr>
          </a:p>
        </p:txBody>
      </p:sp>
      <p:sp>
        <p:nvSpPr>
          <p:cNvPr id="4" name="TextBox 3"/>
          <p:cNvSpPr txBox="1"/>
          <p:nvPr/>
        </p:nvSpPr>
        <p:spPr>
          <a:xfrm>
            <a:off x="5791200" y="5105400"/>
            <a:ext cx="2819400" cy="830997"/>
          </a:xfrm>
          <a:prstGeom prst="rect">
            <a:avLst/>
          </a:prstGeom>
          <a:noFill/>
        </p:spPr>
        <p:txBody>
          <a:bodyPr wrap="square" rtlCol="0">
            <a:spAutoFit/>
          </a:bodyPr>
          <a:lstStyle/>
          <a:p>
            <a:r>
              <a:rPr lang="en-US" sz="1600" b="1" dirty="0" smtClean="0">
                <a:solidFill>
                  <a:srgbClr val="7030A0"/>
                </a:solidFill>
              </a:rPr>
              <a:t>Photo #374: Undated Alabama State Patrol arrest photo of Ralph Abernathy (1960s).</a:t>
            </a:r>
            <a:endParaRPr lang="en-US" sz="1600" b="1" dirty="0"/>
          </a:p>
        </p:txBody>
      </p:sp>
      <p:pic>
        <p:nvPicPr>
          <p:cNvPr id="6" name="Picture 5" descr="Rabin_I-4-6-374.jpg"/>
          <p:cNvPicPr>
            <a:picLocks noChangeAspect="1"/>
          </p:cNvPicPr>
          <p:nvPr/>
        </p:nvPicPr>
        <p:blipFill>
          <a:blip r:embed="rId2"/>
          <a:stretch>
            <a:fillRect/>
          </a:stretch>
        </p:blipFill>
        <p:spPr>
          <a:xfrm>
            <a:off x="5306020" y="457200"/>
            <a:ext cx="3523655" cy="44656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1171" y="5403517"/>
            <a:ext cx="6629401" cy="584775"/>
          </a:xfrm>
          <a:prstGeom prst="rect">
            <a:avLst/>
          </a:prstGeom>
          <a:noFill/>
        </p:spPr>
        <p:txBody>
          <a:bodyPr wrap="square" rtlCol="0">
            <a:spAutoFit/>
          </a:bodyPr>
          <a:lstStyle/>
          <a:p>
            <a:r>
              <a:rPr lang="en-US" sz="1600" b="1" dirty="0" smtClean="0">
                <a:solidFill>
                  <a:srgbClr val="7030A0"/>
                </a:solidFill>
              </a:rPr>
              <a:t>Slide #4, sheet 1, folder 1, box 3: Jack Rabin (left) and E. D. Nixon (right) in front of Dexter Avenue Baptist Church, Montgomery, Alabama, April 1974. </a:t>
            </a:r>
            <a:endParaRPr lang="en-US" sz="1600" b="1" dirty="0">
              <a:solidFill>
                <a:srgbClr val="7030A0"/>
              </a:solidFill>
            </a:endParaRPr>
          </a:p>
        </p:txBody>
      </p:sp>
      <p:pic>
        <p:nvPicPr>
          <p:cNvPr id="8" name="Picture 7" descr="RabinEDNixon1Slide004.jpg"/>
          <p:cNvPicPr>
            <a:picLocks noChangeAspect="1"/>
          </p:cNvPicPr>
          <p:nvPr/>
        </p:nvPicPr>
        <p:blipFill>
          <a:blip r:embed="rId2"/>
          <a:stretch>
            <a:fillRect/>
          </a:stretch>
        </p:blipFill>
        <p:spPr>
          <a:xfrm>
            <a:off x="762000" y="227409"/>
            <a:ext cx="7914339" cy="49541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bin_I-4-4-012.jpg"/>
          <p:cNvPicPr>
            <a:picLocks noChangeAspect="1"/>
          </p:cNvPicPr>
          <p:nvPr/>
        </p:nvPicPr>
        <p:blipFill>
          <a:blip r:embed="rId2"/>
          <a:stretch>
            <a:fillRect/>
          </a:stretch>
        </p:blipFill>
        <p:spPr>
          <a:xfrm>
            <a:off x="228600" y="2133600"/>
            <a:ext cx="5702498" cy="4514967"/>
          </a:xfrm>
          <a:prstGeom prst="rect">
            <a:avLst/>
          </a:prstGeom>
        </p:spPr>
      </p:pic>
      <p:pic>
        <p:nvPicPr>
          <p:cNvPr id="4" name="Picture 3" descr="Rabin_I-4-4-005.jpg"/>
          <p:cNvPicPr>
            <a:picLocks noChangeAspect="1"/>
          </p:cNvPicPr>
          <p:nvPr/>
        </p:nvPicPr>
        <p:blipFill>
          <a:blip r:embed="rId3"/>
          <a:stretch>
            <a:fillRect/>
          </a:stretch>
        </p:blipFill>
        <p:spPr>
          <a:xfrm>
            <a:off x="3505200" y="228600"/>
            <a:ext cx="5334000" cy="3962401"/>
          </a:xfrm>
          <a:prstGeom prst="rect">
            <a:avLst/>
          </a:prstGeom>
        </p:spPr>
      </p:pic>
      <p:sp>
        <p:nvSpPr>
          <p:cNvPr id="5" name="TextBox 4"/>
          <p:cNvSpPr txBox="1"/>
          <p:nvPr/>
        </p:nvSpPr>
        <p:spPr>
          <a:xfrm>
            <a:off x="6324600" y="4343400"/>
            <a:ext cx="2438400" cy="1815882"/>
          </a:xfrm>
          <a:prstGeom prst="rect">
            <a:avLst/>
          </a:prstGeom>
          <a:noFill/>
        </p:spPr>
        <p:txBody>
          <a:bodyPr wrap="square" rtlCol="0">
            <a:spAutoFit/>
          </a:bodyPr>
          <a:lstStyle/>
          <a:p>
            <a:r>
              <a:rPr lang="en-US" sz="1600" b="1" dirty="0" smtClean="0">
                <a:solidFill>
                  <a:srgbClr val="7030A0"/>
                </a:solidFill>
              </a:rPr>
              <a:t>Photos #5 and #10: “Bloody Sunday,” as the first attempt at a Selma-to-Montgomery march is halted at the Edmund Pettis Bridge in Selma, March 7, 1965</a:t>
            </a:r>
            <a:endParaRPr lang="en-US" sz="1600" b="1" dirty="0">
              <a:solidFill>
                <a:srgbClr val="7030A0"/>
              </a:solidFill>
            </a:endParaRPr>
          </a:p>
        </p:txBody>
      </p:sp>
      <p:sp>
        <p:nvSpPr>
          <p:cNvPr id="6" name="TextBox 5"/>
          <p:cNvSpPr txBox="1"/>
          <p:nvPr/>
        </p:nvSpPr>
        <p:spPr>
          <a:xfrm>
            <a:off x="990600" y="1447800"/>
            <a:ext cx="184731" cy="369332"/>
          </a:xfrm>
          <a:prstGeom prst="rect">
            <a:avLst/>
          </a:prstGeom>
          <a:noFill/>
        </p:spPr>
        <p:txBody>
          <a:bodyPr wrap="none" rtlCol="0">
            <a:spAutoFit/>
          </a:bodyPr>
          <a:lstStyle/>
          <a:p>
            <a:endParaRPr lang="en-US" dirty="0"/>
          </a:p>
        </p:txBody>
      </p:sp>
      <p:sp>
        <p:nvSpPr>
          <p:cNvPr id="7" name="TextBox 6"/>
          <p:cNvSpPr txBox="1"/>
          <p:nvPr/>
        </p:nvSpPr>
        <p:spPr>
          <a:xfrm>
            <a:off x="609600" y="609600"/>
            <a:ext cx="2209800" cy="1015663"/>
          </a:xfrm>
          <a:prstGeom prst="rect">
            <a:avLst/>
          </a:prstGeom>
          <a:noFill/>
        </p:spPr>
        <p:txBody>
          <a:bodyPr wrap="square" rtlCol="0">
            <a:spAutoFit/>
          </a:bodyPr>
          <a:lstStyle/>
          <a:p>
            <a:r>
              <a:rPr lang="en-US" sz="2000" b="1" dirty="0" smtClean="0">
                <a:solidFill>
                  <a:srgbClr val="00B050"/>
                </a:solidFill>
                <a:latin typeface="Times New Roman" pitchFamily="18" charset="0"/>
                <a:cs typeface="Times New Roman" pitchFamily="18" charset="0"/>
              </a:rPr>
              <a:t>Selma-to-Montgomery March photos</a:t>
            </a:r>
            <a:endParaRPr lang="en-US" sz="20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
            <a:ext cx="5729389" cy="369332"/>
          </a:xfrm>
          <a:prstGeom prst="rect">
            <a:avLst/>
          </a:prstGeom>
          <a:noFill/>
        </p:spPr>
        <p:txBody>
          <a:bodyPr wrap="none" rtlCol="0">
            <a:spAutoFit/>
          </a:bodyPr>
          <a:lstStyle/>
          <a:p>
            <a:r>
              <a:rPr lang="en-US" dirty="0" smtClean="0"/>
              <a:t> </a:t>
            </a:r>
            <a:r>
              <a:rPr lang="en-US" sz="1600" b="1" dirty="0" smtClean="0">
                <a:solidFill>
                  <a:srgbClr val="7030A0"/>
                </a:solidFill>
              </a:rPr>
              <a:t>Photo #209: Marchers with signs, Montgomery, March 10 , 1965 </a:t>
            </a:r>
            <a:endParaRPr lang="en-US" sz="1600" b="1" dirty="0">
              <a:solidFill>
                <a:srgbClr val="7030A0"/>
              </a:solidFill>
            </a:endParaRPr>
          </a:p>
        </p:txBody>
      </p:sp>
      <p:pic>
        <p:nvPicPr>
          <p:cNvPr id="3" name="Picture 2" descr="Rabin_I-4-5-209.jpg"/>
          <p:cNvPicPr>
            <a:picLocks noChangeAspect="1"/>
          </p:cNvPicPr>
          <p:nvPr/>
        </p:nvPicPr>
        <p:blipFill>
          <a:blip r:embed="rId2"/>
          <a:stretch>
            <a:fillRect/>
          </a:stretch>
        </p:blipFill>
        <p:spPr>
          <a:xfrm>
            <a:off x="533400" y="609600"/>
            <a:ext cx="7696200" cy="60872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bin_I-4-6-276.jpg"/>
          <p:cNvPicPr>
            <a:picLocks noChangeAspect="1"/>
          </p:cNvPicPr>
          <p:nvPr/>
        </p:nvPicPr>
        <p:blipFill>
          <a:blip r:embed="rId2"/>
          <a:stretch>
            <a:fillRect/>
          </a:stretch>
        </p:blipFill>
        <p:spPr>
          <a:xfrm>
            <a:off x="3613943" y="152400"/>
            <a:ext cx="5356225" cy="4267200"/>
          </a:xfrm>
          <a:prstGeom prst="rect">
            <a:avLst/>
          </a:prstGeom>
        </p:spPr>
      </p:pic>
      <p:sp>
        <p:nvSpPr>
          <p:cNvPr id="36865" name="Rectangle 1"/>
          <p:cNvSpPr>
            <a:spLocks noChangeArrowheads="1"/>
          </p:cNvSpPr>
          <p:nvPr/>
        </p:nvSpPr>
        <p:spPr bwMode="auto">
          <a:xfrm>
            <a:off x="457200" y="381000"/>
            <a:ext cx="2743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ea typeface="Calibri" pitchFamily="34" charset="0"/>
                <a:cs typeface="Times New Roman" pitchFamily="18" charset="0"/>
              </a:rPr>
              <a:t>Photo #276 (right): On March 11, 1965, while a Selma-to-Montgomery March is considered in court, demonstrators in Montgomery continue to test the temporary injunction against marching. </a:t>
            </a:r>
            <a:endParaRPr kumimoji="0" lang="en-US" sz="1600" b="1" i="0" u="none" strike="noStrike" cap="none" normalizeH="0" baseline="0" dirty="0" smtClean="0">
              <a:ln>
                <a:noFill/>
              </a:ln>
              <a:solidFill>
                <a:srgbClr val="7030A0"/>
              </a:solidFill>
              <a:effectLst/>
              <a:cs typeface="Arial" pitchFamily="34" charset="0"/>
            </a:endParaRPr>
          </a:p>
        </p:txBody>
      </p:sp>
      <p:sp>
        <p:nvSpPr>
          <p:cNvPr id="4" name="TextBox 3"/>
          <p:cNvSpPr txBox="1"/>
          <p:nvPr/>
        </p:nvSpPr>
        <p:spPr>
          <a:xfrm>
            <a:off x="5334000" y="4953000"/>
            <a:ext cx="3505200" cy="1077218"/>
          </a:xfrm>
          <a:prstGeom prst="rect">
            <a:avLst/>
          </a:prstGeom>
          <a:noFill/>
        </p:spPr>
        <p:txBody>
          <a:bodyPr wrap="square" rtlCol="0">
            <a:spAutoFit/>
          </a:bodyPr>
          <a:lstStyle/>
          <a:p>
            <a:r>
              <a:rPr lang="en-US" sz="1600" b="1" dirty="0" smtClean="0">
                <a:solidFill>
                  <a:srgbClr val="7030A0"/>
                </a:solidFill>
                <a:ea typeface="Calibri" pitchFamily="34" charset="0"/>
                <a:cs typeface="Times New Roman" pitchFamily="18" charset="0"/>
              </a:rPr>
              <a:t>Photo #277 (left): James Forman of the Student Non-violent Coordinating Committee (SNCC) is among those dragged towards a police van.</a:t>
            </a:r>
            <a:endParaRPr lang="en-US" sz="1600" dirty="0"/>
          </a:p>
        </p:txBody>
      </p:sp>
      <p:pic>
        <p:nvPicPr>
          <p:cNvPr id="5" name="Picture 4" descr="Montgomery #277 3-11-65.jpg"/>
          <p:cNvPicPr>
            <a:picLocks noChangeAspect="1"/>
          </p:cNvPicPr>
          <p:nvPr/>
        </p:nvPicPr>
        <p:blipFill>
          <a:blip r:embed="rId3"/>
          <a:stretch>
            <a:fillRect/>
          </a:stretch>
        </p:blipFill>
        <p:spPr>
          <a:xfrm>
            <a:off x="152400" y="2667000"/>
            <a:ext cx="4914534" cy="40129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5257800"/>
            <a:ext cx="184731" cy="369332"/>
          </a:xfrm>
          <a:prstGeom prst="rect">
            <a:avLst/>
          </a:prstGeom>
          <a:noFill/>
        </p:spPr>
        <p:txBody>
          <a:bodyPr wrap="none" rtlCol="0">
            <a:spAutoFit/>
          </a:bodyPr>
          <a:lstStyle/>
          <a:p>
            <a:endParaRPr lang="en-US" dirty="0"/>
          </a:p>
        </p:txBody>
      </p:sp>
      <p:pic>
        <p:nvPicPr>
          <p:cNvPr id="3" name="Picture 2" descr="Scroll.jpg"/>
          <p:cNvPicPr>
            <a:picLocks noChangeAspect="1"/>
          </p:cNvPicPr>
          <p:nvPr/>
        </p:nvPicPr>
        <p:blipFill>
          <a:blip r:embed="rId2"/>
          <a:stretch>
            <a:fillRect/>
          </a:stretch>
        </p:blipFill>
        <p:spPr>
          <a:xfrm>
            <a:off x="4343400" y="127416"/>
            <a:ext cx="3962400" cy="6593183"/>
          </a:xfrm>
          <a:prstGeom prst="rect">
            <a:avLst/>
          </a:prstGeom>
        </p:spPr>
      </p:pic>
      <p:sp>
        <p:nvSpPr>
          <p:cNvPr id="4" name="TextBox 3"/>
          <p:cNvSpPr txBox="1"/>
          <p:nvPr/>
        </p:nvSpPr>
        <p:spPr>
          <a:xfrm>
            <a:off x="228600" y="457200"/>
            <a:ext cx="3810000" cy="2062103"/>
          </a:xfrm>
          <a:prstGeom prst="rect">
            <a:avLst/>
          </a:prstGeom>
          <a:noFill/>
        </p:spPr>
        <p:txBody>
          <a:bodyPr wrap="square" rtlCol="0">
            <a:spAutoFit/>
          </a:bodyPr>
          <a:lstStyle/>
          <a:p>
            <a:r>
              <a:rPr lang="en-US" sz="1600" b="1" dirty="0" smtClean="0">
                <a:solidFill>
                  <a:srgbClr val="7030A0"/>
                </a:solidFill>
              </a:rPr>
              <a:t>Selma-to-Montgomery March, ”the scroll”: a transcription of  the final two hours of speeches at the conclusion of the Selma-to-Montgomery March, March 25, 1965, reconstructed from four reel-to-reel tapes recorded by the Subversive Unit of the Investigative and Identification Division of the Alabama Department of Public Safety. </a:t>
            </a:r>
            <a:endParaRPr lang="en-US" sz="1600" b="1"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809886"/>
            <a:ext cx="6629400" cy="5345409"/>
          </a:xfrm>
          <a:prstGeom prst="rect">
            <a:avLst/>
          </a:prstGeom>
          <a:noFill/>
          <a:ln w="9525">
            <a:noFill/>
            <a:miter lim="800000"/>
            <a:headEnd/>
            <a:tailEnd/>
          </a:ln>
          <a:effectLst/>
        </p:spPr>
      </p:pic>
      <p:sp>
        <p:nvSpPr>
          <p:cNvPr id="3" name="TextBox 2"/>
          <p:cNvSpPr txBox="1"/>
          <p:nvPr/>
        </p:nvSpPr>
        <p:spPr>
          <a:xfrm>
            <a:off x="3276600" y="457200"/>
            <a:ext cx="2895600" cy="338554"/>
          </a:xfrm>
          <a:prstGeom prst="rect">
            <a:avLst/>
          </a:prstGeom>
          <a:noFill/>
        </p:spPr>
        <p:txBody>
          <a:bodyPr wrap="square" rtlCol="0">
            <a:spAutoFit/>
          </a:bodyPr>
          <a:lstStyle/>
          <a:p>
            <a:r>
              <a:rPr lang="en-US" sz="1600" dirty="0" smtClean="0">
                <a:solidFill>
                  <a:srgbClr val="FF0000"/>
                </a:solidFill>
              </a:rPr>
              <a:t>State of Alabama Office Building</a:t>
            </a:r>
            <a:endParaRPr lang="en-US" sz="1600" dirty="0">
              <a:solidFill>
                <a:srgbClr val="FF0000"/>
              </a:solidFill>
            </a:endParaRPr>
          </a:p>
        </p:txBody>
      </p:sp>
      <p:sp>
        <p:nvSpPr>
          <p:cNvPr id="4" name="TextBox 3"/>
          <p:cNvSpPr txBox="1"/>
          <p:nvPr/>
        </p:nvSpPr>
        <p:spPr>
          <a:xfrm>
            <a:off x="3124200" y="6172200"/>
            <a:ext cx="3426323" cy="338554"/>
          </a:xfrm>
          <a:prstGeom prst="rect">
            <a:avLst/>
          </a:prstGeom>
          <a:noFill/>
        </p:spPr>
        <p:txBody>
          <a:bodyPr wrap="square" rtlCol="0">
            <a:spAutoFit/>
          </a:bodyPr>
          <a:lstStyle/>
          <a:p>
            <a:r>
              <a:rPr lang="en-US" sz="1600" dirty="0" smtClean="0">
                <a:solidFill>
                  <a:srgbClr val="FF0000"/>
                </a:solidFill>
              </a:rPr>
              <a:t>State of Alabama Public Safety Building</a:t>
            </a:r>
            <a:endParaRPr lang="en-US" sz="1600" dirty="0">
              <a:solidFill>
                <a:srgbClr val="FF0000"/>
              </a:solidFill>
            </a:endParaRPr>
          </a:p>
        </p:txBody>
      </p:sp>
      <p:sp>
        <p:nvSpPr>
          <p:cNvPr id="5" name="TextBox 4"/>
          <p:cNvSpPr txBox="1"/>
          <p:nvPr/>
        </p:nvSpPr>
        <p:spPr>
          <a:xfrm>
            <a:off x="7696200" y="2819400"/>
            <a:ext cx="762000" cy="338554"/>
          </a:xfrm>
          <a:prstGeom prst="rect">
            <a:avLst/>
          </a:prstGeom>
          <a:noFill/>
        </p:spPr>
        <p:txBody>
          <a:bodyPr wrap="square" rtlCol="0">
            <a:spAutoFit/>
          </a:bodyPr>
          <a:lstStyle/>
          <a:p>
            <a:r>
              <a:rPr lang="en-US" sz="1600" dirty="0" smtClean="0">
                <a:solidFill>
                  <a:srgbClr val="FF0000"/>
                </a:solidFill>
              </a:rPr>
              <a:t>Capitol</a:t>
            </a:r>
            <a:endParaRPr lang="en-US" sz="1600" dirty="0">
              <a:solidFill>
                <a:srgbClr val="FF0000"/>
              </a:solidFill>
            </a:endParaRPr>
          </a:p>
        </p:txBody>
      </p:sp>
      <p:sp>
        <p:nvSpPr>
          <p:cNvPr id="6" name="TextBox 5"/>
          <p:cNvSpPr txBox="1"/>
          <p:nvPr/>
        </p:nvSpPr>
        <p:spPr>
          <a:xfrm>
            <a:off x="2590800" y="3429000"/>
            <a:ext cx="1828800" cy="584775"/>
          </a:xfrm>
          <a:prstGeom prst="rect">
            <a:avLst/>
          </a:prstGeom>
          <a:noFill/>
        </p:spPr>
        <p:txBody>
          <a:bodyPr wrap="square" rtlCol="0">
            <a:spAutoFit/>
          </a:bodyPr>
          <a:lstStyle/>
          <a:p>
            <a:r>
              <a:rPr lang="en-US" sz="1600" dirty="0" smtClean="0">
                <a:solidFill>
                  <a:srgbClr val="FF0000"/>
                </a:solidFill>
              </a:rPr>
              <a:t>Dexter Avenue Baptist Church</a:t>
            </a:r>
            <a:endParaRPr lang="en-US" sz="1600" dirty="0">
              <a:solidFill>
                <a:srgbClr val="FF0000"/>
              </a:solidFill>
            </a:endParaRPr>
          </a:p>
        </p:txBody>
      </p:sp>
      <p:sp>
        <p:nvSpPr>
          <p:cNvPr id="7" name="TextBox 6"/>
          <p:cNvSpPr txBox="1"/>
          <p:nvPr/>
        </p:nvSpPr>
        <p:spPr>
          <a:xfrm>
            <a:off x="533400" y="228600"/>
            <a:ext cx="2543902"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Montgomery, Alabama</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81200"/>
            <a:ext cx="8229600" cy="4093428"/>
          </a:xfrm>
          <a:prstGeom prst="rect">
            <a:avLst/>
          </a:prstGeom>
          <a:noFill/>
        </p:spPr>
        <p:txBody>
          <a:bodyPr wrap="square" rtlCol="0">
            <a:spAutoFit/>
          </a:bodyPr>
          <a:lstStyle/>
          <a:p>
            <a:r>
              <a:rPr lang="en-US" sz="2000" b="1" dirty="0">
                <a:latin typeface="Times New Roman" pitchFamily="18" charset="0"/>
                <a:cs typeface="Times New Roman" pitchFamily="18" charset="0"/>
              </a:rPr>
              <a:t>I’m glad to be here for several reasons, particularly [ ? ? ] understand, in order to touch all these places that we had to touch, we often charter a plane. You know, you get a plane, you rent it, and then [ ? ? ]. And they stick with you, to land in places that the big commercial airliners can’t land. We have a very comfortable and safe and beautiful plane (</a:t>
            </a:r>
            <a:r>
              <a:rPr lang="en-US" sz="2000" b="1" i="1" dirty="0">
                <a:latin typeface="Times New Roman" pitchFamily="18" charset="0"/>
                <a:cs typeface="Times New Roman" pitchFamily="18" charset="0"/>
              </a:rPr>
              <a:t>Yeah</a:t>
            </a:r>
            <a:r>
              <a:rPr lang="en-US" sz="2000" b="1" dirty="0">
                <a:latin typeface="Times New Roman" pitchFamily="18" charset="0"/>
                <a:cs typeface="Times New Roman" pitchFamily="18" charset="0"/>
              </a:rPr>
              <a:t>) that we use for this purpose. And we landed, or the plane waited for us, in Marion, Alabama. So they don’t have a tower. Now in most airports, the major airlines, they have a tower. The people up in the tower find out which runway you’re coming on, the feet, the number of feet, the altitude that you agreed, what [?] you’re going to take. They’re [?] in the tower. And the lights on the runway go out at a certain time, you know. Not having planes coming in, they turn the lights out at certain times. They were gracious enough to turn the lights back on, so that we could take off</a:t>
            </a:r>
            <a:r>
              <a:rPr lang="en-US" sz="20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 name="TextBox 5"/>
          <p:cNvSpPr txBox="1"/>
          <p:nvPr/>
        </p:nvSpPr>
        <p:spPr>
          <a:xfrm>
            <a:off x="5562600" y="1295400"/>
            <a:ext cx="2743200" cy="338554"/>
          </a:xfrm>
          <a:prstGeom prst="rect">
            <a:avLst/>
          </a:prstGeom>
          <a:noFill/>
        </p:spPr>
        <p:txBody>
          <a:bodyPr wrap="square" rtlCol="0">
            <a:spAutoFit/>
          </a:bodyPr>
          <a:lstStyle/>
          <a:p>
            <a:r>
              <a:rPr lang="en-US" sz="1600" b="1" dirty="0" smtClean="0">
                <a:solidFill>
                  <a:srgbClr val="7030A0"/>
                </a:solidFill>
              </a:rPr>
              <a:t>CD09AE</a:t>
            </a:r>
            <a:r>
              <a:rPr lang="en-US" sz="1600" b="1" dirty="0">
                <a:solidFill>
                  <a:srgbClr val="7030A0"/>
                </a:solidFill>
              </a:rPr>
              <a:t>, track 1, </a:t>
            </a:r>
            <a:r>
              <a:rPr lang="en-US" sz="1600" b="1" dirty="0" smtClean="0">
                <a:solidFill>
                  <a:srgbClr val="7030A0"/>
                </a:solidFill>
              </a:rPr>
              <a:t>01:46-05:04</a:t>
            </a:r>
            <a:endParaRPr lang="en-US" sz="1600" b="1" dirty="0">
              <a:solidFill>
                <a:srgbClr val="7030A0"/>
              </a:solidFill>
            </a:endParaRPr>
          </a:p>
        </p:txBody>
      </p:sp>
      <p:sp>
        <p:nvSpPr>
          <p:cNvPr id="7" name="TextBox 6"/>
          <p:cNvSpPr txBox="1"/>
          <p:nvPr/>
        </p:nvSpPr>
        <p:spPr>
          <a:xfrm>
            <a:off x="457200" y="228600"/>
            <a:ext cx="7772400"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Audio sample #1: </a:t>
            </a:r>
            <a:r>
              <a:rPr lang="en-US" b="1" dirty="0" smtClean="0">
                <a:solidFill>
                  <a:srgbClr val="00B050"/>
                </a:solidFill>
                <a:latin typeface="Times New Roman" pitchFamily="18" charset="0"/>
                <a:cs typeface="Times New Roman" pitchFamily="18" charset="0"/>
              </a:rPr>
              <a:t>In March 1968, at a mass meeting in Bessemer, Alabama, for the Poor People's Campaign, Martin Luther King describes his arrival via a harrowing air flight.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28600"/>
            <a:ext cx="7696200" cy="5940088"/>
          </a:xfrm>
          <a:prstGeom prst="rect">
            <a:avLst/>
          </a:prstGeom>
          <a:noFill/>
        </p:spPr>
        <p:txBody>
          <a:bodyPr wrap="square" rtlCol="0">
            <a:spAutoFit/>
          </a:bodyPr>
          <a:lstStyle/>
          <a:p>
            <a:r>
              <a:rPr lang="en-US" sz="2000" b="1" dirty="0">
                <a:latin typeface="Times New Roman" pitchFamily="18" charset="0"/>
                <a:cs typeface="Times New Roman" pitchFamily="18" charset="0"/>
              </a:rPr>
              <a:t>Then we took off. And we got up about a thousand feet, and the little door on the hub of the plane just popped open. It had all of our bags [ ? ? ] just popped open. So one of the problems is that we had to go back in. And we didn’t know what was wrong, except for [ ? ? ] plane [?] equipment. But we didn’t know what was wrong. He finally told us what it was. "The door is unhooked. It’s got all your baggage." And turned around. And then just as we got ready to land, the lights went out on the runway. So we couldn’t land. They couldn’t see where to land. Then we got back up, and I said, “Well, what about the bags?” [ ? ? ]. He said, “Well, our only problem is if the bags drop out, they may hit the propeller, and that will break the propeller,” and I said, “Good God!” [Laughter].</a:t>
            </a:r>
          </a:p>
          <a:p>
            <a:r>
              <a:rPr lang="en-US" sz="2000" b="1" dirty="0">
                <a:latin typeface="Times New Roman" pitchFamily="18" charset="0"/>
                <a:cs typeface="Times New Roman" pitchFamily="18" charset="0"/>
              </a:rPr>
              <a:t> </a:t>
            </a:r>
          </a:p>
          <a:p>
            <a:r>
              <a:rPr lang="en-US" sz="2000" b="1" dirty="0">
                <a:latin typeface="Times New Roman" pitchFamily="18" charset="0"/>
                <a:cs typeface="Times New Roman" pitchFamily="18" charset="0"/>
              </a:rPr>
              <a:t>But anyway, he says, “Our only hope is if we are running in very good weather, and we’re going to try to get through to Birmingham.” So we made it into Birmingham and got on the ground. And as I so often say, I don’t want to give you the impression that I don’t have faith in God in the air (</a:t>
            </a:r>
            <a:r>
              <a:rPr lang="en-US" sz="2000" b="1" i="1" dirty="0">
                <a:latin typeface="Times New Roman" pitchFamily="18" charset="0"/>
                <a:cs typeface="Times New Roman" pitchFamily="18" charset="0"/>
              </a:rPr>
              <a:t>All right</a:t>
            </a:r>
            <a:r>
              <a:rPr lang="en-US" sz="2000" b="1" dirty="0">
                <a:latin typeface="Times New Roman" pitchFamily="18" charset="0"/>
                <a:cs typeface="Times New Roman" pitchFamily="18" charset="0"/>
              </a:rPr>
              <a:t>). It’s simply that I have more experience with him on the ground [Laughter</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1291</Words>
  <Application>Microsoft Office PowerPoint</Application>
  <PresentationFormat>On-screen Show (4:3)</PresentationFormat>
  <Paragraphs>30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Libraries</dc:creator>
  <cp:lastModifiedBy>BARRY KERNFELD</cp:lastModifiedBy>
  <cp:revision>92</cp:revision>
  <dcterms:created xsi:type="dcterms:W3CDTF">2007-11-13T14:05:28Z</dcterms:created>
  <dcterms:modified xsi:type="dcterms:W3CDTF">2013-03-27T15:03:29Z</dcterms:modified>
</cp:coreProperties>
</file>