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3" r:id="rId6"/>
    <p:sldId id="259" r:id="rId7"/>
    <p:sldId id="264" r:id="rId8"/>
    <p:sldId id="260" r:id="rId9"/>
    <p:sldId id="262" r:id="rId10"/>
    <p:sldId id="261" r:id="rId11"/>
    <p:sldId id="271" r:id="rId12"/>
    <p:sldId id="272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Gill Sans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248"/>
            <a:ext cx="7772400" cy="978408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877824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D7356-45D7-4734-B97B-A010B56F4FFD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373F5-4D2E-467E-B356-443137ACDE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5082" y="969264"/>
            <a:ext cx="3657600" cy="1161288"/>
          </a:xfrm>
        </p:spPr>
        <p:txBody>
          <a:bodyPr anchor="b">
            <a:noAutofit/>
          </a:bodyPr>
          <a:lstStyle>
            <a:lvl1pPr algn="l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63388" y="510988"/>
            <a:ext cx="3657600" cy="555363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853" y="2130552"/>
            <a:ext cx="3657600" cy="3584448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961A7-3A3E-4364-B6D4-A5DFC9596E4A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DEB3E-7438-458A-ACEE-EDCD2DE21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1376"/>
            <a:ext cx="7776882" cy="1014984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457199"/>
            <a:ext cx="5486400" cy="3644153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rtlCol="0"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39EC8-3571-4FF2-A04E-8EFD73E5BA30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F9A00-5A25-4D55-8FDF-0AFF8A63C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55141"/>
            <a:ext cx="7776882" cy="1013011"/>
          </a:xfrm>
        </p:spPr>
        <p:txBody>
          <a:bodyPr anchor="b">
            <a:noAutofit/>
          </a:bodyPr>
          <a:lstStyle>
            <a:lvl1pPr algn="ctr">
              <a:defRPr sz="3600" b="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571" y="5181599"/>
            <a:ext cx="7776882" cy="950259"/>
          </a:xfrm>
        </p:spPr>
        <p:txBody>
          <a:bodyPr rtlCol="0"/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>
            <a:off x="341249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>
            <a:off x="341249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8" name="Picture Placeholder 2"/>
          <p:cNvSpPr>
            <a:spLocks noGrp="1"/>
          </p:cNvSpPr>
          <p:nvPr>
            <p:ph type="pic" idx="16"/>
          </p:nvPr>
        </p:nvSpPr>
        <p:spPr>
          <a:xfrm>
            <a:off x="6139180" y="457200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idx="17"/>
          </p:nvPr>
        </p:nvSpPr>
        <p:spPr>
          <a:xfrm>
            <a:off x="6139180" y="2455433"/>
            <a:ext cx="2331720" cy="164592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Arial" pitchFamily="34" charset="0"/>
              <a:buNone/>
              <a:defRPr sz="22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88F5F-75F9-4358-9BC1-43EB2F55954D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1EA3-CE8E-4315-AF08-6CE93A879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B4D07-B0EE-43D4-8F49-C9901269F82F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D036E-3EE6-43D2-8DA2-38DAD2E76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3400"/>
            <a:ext cx="1600200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6019800" cy="55927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D9EDA-96C7-4683-B6A8-99C7A11C88B4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EBE24-93F2-4483-8212-57780490B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9141"/>
            <a:ext cx="7770813" cy="4257022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68D59-5C3A-48A0-9CC1-65A1ED26DE42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C3E4C-CC1A-4B76-8B98-6EB21504C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67200"/>
            <a:ext cx="7772400" cy="977153"/>
          </a:xfrm>
        </p:spPr>
        <p:txBody>
          <a:bodyPr anchor="b"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5257800"/>
            <a:ext cx="7770813" cy="874058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540000">
            <a:off x="2056196" y="424650"/>
            <a:ext cx="5031609" cy="337580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chemeClr val="tx1"/>
            </a:solidFill>
            <a:miter lim="800000"/>
          </a:ln>
          <a:effectLst>
            <a:outerShdw blurRad="127000" sx="102000" sy="102000" algn="ctr" rotWithShape="0">
              <a:prstClr val="black">
                <a:alpha val="40000"/>
              </a:prstClr>
            </a:outerShdw>
          </a:effectLst>
        </p:spPr>
        <p:txBody>
          <a:bodyPr rtlCol="0"/>
          <a:lstStyle>
            <a:lvl1pPr>
              <a:buFont typeface="Arial" pitchFamily="34" charset="0"/>
              <a:buNone/>
              <a:defRPr/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3C4CF-6651-4268-955E-D9C33B17B129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C315D-2EF9-427C-9DE0-188E97990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743075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756647"/>
            <a:ext cx="7770813" cy="1281953"/>
          </a:xfrm>
        </p:spPr>
        <p:txBody>
          <a:bodyPr rtlCol="0"/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108F4-26FE-411B-9809-A7E75B77D493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060A7-0251-49A9-B3C5-B3978989C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733" y="1760538"/>
            <a:ext cx="3611880" cy="4365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BC977-9869-41B4-B940-43FD3583B1EF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65C88-1F4D-47B0-A5A0-624067FBE7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785813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937125" y="2192338"/>
            <a:ext cx="3429000" cy="1587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1023"/>
            <a:ext cx="7770813" cy="142987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50895"/>
            <a:ext cx="3611880" cy="614082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5526" y="1550895"/>
            <a:ext cx="3611880" cy="614082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5526" y="2438400"/>
            <a:ext cx="3611880" cy="36877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 marL="2398713" indent="-336550">
              <a:defRPr sz="1600"/>
            </a:lvl8pPr>
            <a:lvl9pPr marL="2398713" indent="-3365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E90E8-BA93-4854-8CA6-823EE23D0FC9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C5869-423A-47FF-899C-D9B6FF9D07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4E133-11B1-4557-8659-923D5761879C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036DF-6987-47FA-B8FB-9EA63E853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C3D89-B720-4A58-87C8-E6FCAA954E9C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75BD7-CC3B-4738-B2E9-73A7349C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5" y="971550"/>
            <a:ext cx="3657600" cy="1162050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457200"/>
            <a:ext cx="3657600" cy="56689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 marL="2398713" indent="-336550">
              <a:defRPr sz="1800"/>
            </a:lvl8pPr>
            <a:lvl9pPr marL="2398713" indent="-336550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5" y="2133601"/>
            <a:ext cx="3657600" cy="35814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6DA37-D21A-4E62-8594-F4B08344B1CA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0CE6C-68B1-4D15-9A61-A8EB44638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120650"/>
            <a:ext cx="7770813" cy="14303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752600"/>
            <a:ext cx="7770813" cy="4373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1987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9A3463D-8930-41F0-A5D1-135954CC6012}" type="datetimeFigureOut">
              <a:rPr lang="en-US"/>
              <a:pPr>
                <a:defRPr/>
              </a:pPr>
              <a:t>5/17/13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013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212121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29100" y="6356350"/>
            <a:ext cx="685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1634AB-A152-4EBD-9B96-3E048E217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75" r:id="rId6"/>
    <p:sldLayoutId id="2147483669" r:id="rId7"/>
    <p:sldLayoutId id="2147483668" r:id="rId8"/>
    <p:sldLayoutId id="2147483667" r:id="rId9"/>
    <p:sldLayoutId id="2147483666" r:id="rId10"/>
    <p:sldLayoutId id="2147483665" r:id="rId11"/>
    <p:sldLayoutId id="2147483664" r:id="rId12"/>
    <p:sldLayoutId id="2147483663" r:id="rId13"/>
    <p:sldLayoutId id="2147483662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Gill Sans" pitchFamily="-72" charset="0"/>
          <a:ea typeface="ＭＳ Ｐゴシック" pitchFamily="-72" charset="-128"/>
          <a:cs typeface="ＭＳ Ｐゴシック" pitchFamily="-72" charset="-128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pitchFamily="-72" charset="0"/>
          <a:ea typeface="ＭＳ Ｐゴシック" pitchFamily="-72" charset="-128"/>
          <a:cs typeface="ＭＳ Ｐゴシック" pitchFamily="-72" charset="-128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pitchFamily="-72" charset="0"/>
          <a:ea typeface="ＭＳ Ｐゴシック" pitchFamily="-72" charset="-128"/>
          <a:cs typeface="ＭＳ Ｐゴシック" pitchFamily="-72" charset="-128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pitchFamily="-72" charset="0"/>
          <a:ea typeface="ＭＳ Ｐゴシック" pitchFamily="-72" charset="-128"/>
          <a:cs typeface="ＭＳ Ｐゴシック" pitchFamily="-72" charset="-128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Gill Sans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Blip>
          <a:blip r:embed="rId16"/>
        </a:buBlip>
        <a:defRPr sz="22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Gill Sans" pitchFamily="-72" charset="0"/>
          <a:ea typeface="ＭＳ Ｐゴシック" pitchFamily="-72" charset="-128"/>
          <a:cs typeface="ＭＳ Ｐゴシック" pitchFamily="-72" charset="-128"/>
        </a:defRPr>
      </a:lvl1pPr>
      <a:lvl2pPr marL="6858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sz="2000"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Gill Sans" pitchFamily="-72" charset="0"/>
          <a:ea typeface="ＭＳ Ｐゴシック" pitchFamily="-72" charset="-128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Gill Sans" pitchFamily="-72" charset="0"/>
          <a:ea typeface="ＭＳ Ｐゴシック" pitchFamily="-72" charset="-128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Gill Sans" pitchFamily="-72" charset="0"/>
          <a:ea typeface="ＭＳ Ｐゴシック" pitchFamily="-72" charset="-128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Blip>
          <a:blip r:embed="rId16"/>
        </a:buBlip>
        <a:defRPr kern="120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Gill Sans" pitchFamily="-72" charset="0"/>
          <a:ea typeface="ＭＳ Ｐゴシック" pitchFamily="-72" charset="-128"/>
          <a:cs typeface="+mn-cs"/>
        </a:defRPr>
      </a:lvl5pPr>
      <a:lvl6pPr marL="20558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398713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2743200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087688" indent="-336550" algn="l" defTabSz="914400" rtl="0" eaLnBrk="1" latinLnBrk="0" hangingPunct="1">
        <a:spcBef>
          <a:spcPct val="20000"/>
        </a:spcBef>
        <a:buFontTx/>
        <a:buBlip>
          <a:blip r:embed="rId16"/>
        </a:buBlip>
        <a:defRPr lang="en-US" sz="18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5375"/>
            <a:ext cx="7772400" cy="977900"/>
          </a:xfrm>
        </p:spPr>
        <p:txBody>
          <a:bodyPr/>
          <a:lstStyle/>
          <a:p>
            <a:r>
              <a:rPr lang="en-US" smtClean="0">
                <a:effectLst>
                  <a:outerShdw blurRad="38100" dist="38100" dir="2700000" algn="tl">
                    <a:srgbClr val="212121"/>
                  </a:outerShdw>
                </a:effectLst>
                <a:latin typeface="Gill Sans" pitchFamily="-72" charset="0"/>
                <a:ea typeface="ＭＳ Ｐゴシック" pitchFamily="-72" charset="-128"/>
                <a:cs typeface="ＭＳ Ｐゴシック" pitchFamily="-72" charset="-128"/>
              </a:rPr>
              <a:t>Audiovisual </a:t>
            </a:r>
            <a:br>
              <a:rPr lang="en-US" smtClean="0">
                <a:effectLst>
                  <a:outerShdw blurRad="38100" dist="38100" dir="2700000" algn="tl">
                    <a:srgbClr val="212121"/>
                  </a:outerShdw>
                </a:effectLst>
                <a:latin typeface="Gill Sans" pitchFamily="-72" charset="0"/>
                <a:ea typeface="ＭＳ Ｐゴシック" pitchFamily="-72" charset="-128"/>
                <a:cs typeface="ＭＳ Ｐゴシック" pitchFamily="-72" charset="-128"/>
              </a:rPr>
            </a:br>
            <a:r>
              <a:rPr lang="en-US" smtClean="0">
                <a:effectLst>
                  <a:outerShdw blurRad="38100" dist="38100" dir="2700000" algn="tl">
                    <a:srgbClr val="212121"/>
                  </a:outerShdw>
                </a:effectLst>
                <a:latin typeface="Gill Sans" pitchFamily="-72" charset="0"/>
                <a:ea typeface="ＭＳ Ｐゴシック" pitchFamily="-72" charset="-128"/>
                <a:cs typeface="ＭＳ Ｐゴシック" pitchFamily="-72" charset="-128"/>
              </a:rPr>
              <a:t>Archival Studies </a:t>
            </a:r>
            <a:br>
              <a:rPr lang="en-US" smtClean="0">
                <a:effectLst>
                  <a:outerShdw blurRad="38100" dist="38100" dir="2700000" algn="tl">
                    <a:srgbClr val="212121"/>
                  </a:outerShdw>
                </a:effectLst>
                <a:latin typeface="Gill Sans" pitchFamily="-72" charset="0"/>
                <a:ea typeface="ＭＳ Ｐゴシック" pitchFamily="-72" charset="-128"/>
                <a:cs typeface="ＭＳ Ｐゴシック" pitchFamily="-72" charset="-128"/>
              </a:rPr>
            </a:br>
            <a:r>
              <a:rPr lang="en-US" smtClean="0">
                <a:effectLst>
                  <a:outerShdw blurRad="38100" dist="38100" dir="2700000" algn="tl">
                    <a:srgbClr val="212121"/>
                  </a:outerShdw>
                </a:effectLst>
                <a:latin typeface="Gill Sans" pitchFamily="-72" charset="0"/>
                <a:ea typeface="ＭＳ Ｐゴシック" pitchFamily="-72" charset="-128"/>
                <a:cs typeface="ＭＳ Ｐゴシック" pitchFamily="-72" charset="-128"/>
              </a:rPr>
              <a:t>@ UCLA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52800"/>
            <a:ext cx="7772400" cy="2249488"/>
          </a:xfrm>
        </p:spPr>
        <p:txBody>
          <a:bodyPr/>
          <a:lstStyle/>
          <a:p>
            <a:endParaRPr lang="en-US" smtClean="0">
              <a:solidFill>
                <a:srgbClr val="FFFFFF"/>
              </a:solidFill>
              <a:effectLst>
                <a:outerShdw blurRad="38100" dist="38100" dir="2700000" algn="tl">
                  <a:srgbClr val="212121"/>
                </a:outerShdw>
              </a:effectLst>
              <a:latin typeface="Gill Sans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endParaRPr lang="en-US" smtClean="0">
              <a:solidFill>
                <a:srgbClr val="FFFFFF"/>
              </a:solidFill>
              <a:effectLst>
                <a:outerShdw blurRad="38100" dist="38100" dir="2700000" algn="tl">
                  <a:srgbClr val="212121"/>
                </a:outerShdw>
              </a:effectLst>
              <a:latin typeface="Gill Sans" pitchFamily="-72" charset="0"/>
              <a:ea typeface="ＭＳ Ｐゴシック" pitchFamily="-72" charset="-128"/>
              <a:cs typeface="ＭＳ Ｐゴシック" pitchFamily="-72" charset="-128"/>
            </a:endParaRPr>
          </a:p>
          <a:p>
            <a:r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212121"/>
                  </a:outerShdw>
                </a:effectLst>
                <a:latin typeface="Gill Sans" pitchFamily="-72" charset="0"/>
                <a:ea typeface="ＭＳ Ｐゴシック" pitchFamily="-72" charset="-128"/>
                <a:cs typeface="ＭＳ Ｐゴシック" pitchFamily="-72" charset="-128"/>
              </a:rPr>
              <a:t>Jonathan Furner</a:t>
            </a:r>
          </a:p>
          <a:p>
            <a:r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212121"/>
                  </a:outerShdw>
                </a:effectLst>
                <a:latin typeface="Gill Sans" pitchFamily="-72" charset="0"/>
                <a:ea typeface="ＭＳ Ｐゴシック" pitchFamily="-72" charset="-128"/>
                <a:cs typeface="ＭＳ Ｐゴシック" pitchFamily="-72" charset="-128"/>
              </a:rPr>
              <a:t>University of California, Los Angeles</a:t>
            </a:r>
          </a:p>
          <a:p>
            <a:r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212121"/>
                  </a:outerShdw>
                </a:effectLst>
                <a:latin typeface="Gill Sans" pitchFamily="-72" charset="0"/>
                <a:ea typeface="ＭＳ Ｐゴシック" pitchFamily="-72" charset="-128"/>
                <a:cs typeface="ＭＳ Ｐゴシック" pitchFamily="-72" charset="-128"/>
              </a:rPr>
              <a:t>furner@gseis.ucla.edu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>
                  <a:outerShdw blurRad="38100" dist="38100" dir="2700000" algn="tl">
                    <a:srgbClr val="212121"/>
                  </a:outerShdw>
                </a:effectLst>
              </a:rPr>
              <a:t>Challenges, </a:t>
            </a:r>
            <a:r>
              <a:rPr lang="en-US" sz="2800">
                <a:effectLst>
                  <a:outerShdw blurRad="38100" dist="38100" dir="2700000" algn="tl">
                    <a:srgbClr val="212121"/>
                  </a:outerShdw>
                </a:effectLst>
              </a:rPr>
              <a:t>cont’d</a:t>
            </a:r>
            <a:endParaRPr lang="en-US" sz="40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8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funding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“Universities that undertake education and research in recorded sound must agree to provide funding themselves and to seek additional support from external sources. Without a firm commitment of internal funding, academic institutions cannot fulfill their educational objectives and will not garner the support of public and private funding entities.”</a:t>
            </a:r>
          </a:p>
          <a:p>
            <a:r>
              <a:rPr lang="en-US" sz="28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scholarships and fellowships</a:t>
            </a:r>
            <a:endParaRPr lang="en-US" sz="2800" b="1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UCLA is uniquely able to draw on campus and community strengths in many major areas of sound production and preservation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oral history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folklore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music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ethnomusicology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cinema sound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etc. </a:t>
            </a:r>
            <a:endParaRPr lang="en-US" sz="24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Opportunities, </a:t>
            </a:r>
            <a:r>
              <a:rPr lang="en-US" sz="28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cont’d</a:t>
            </a:r>
            <a:endParaRPr lang="en-US" sz="4000" smtClean="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sound and image have been coupled in significant ways even since the silent-film era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it is crucial to address </a:t>
            </a:r>
            <a:r>
              <a:rPr lang="en-US" sz="24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both</a:t>
            </a: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 in any discussion of larger questions relating to preservation of and access to audiovisual records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in any case, it is impossible to address sound and image as wholly discrete elements in any discussion of media archives</a:t>
            </a:r>
            <a:endParaRPr lang="en-US" sz="24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>
                  <a:outerShdw blurRad="38100" dist="38100" dir="2700000" algn="tl">
                    <a:srgbClr val="212121"/>
                  </a:outerShdw>
                </a:effectLst>
              </a:rPr>
              <a:t>Opportunities, </a:t>
            </a:r>
            <a:r>
              <a:rPr lang="en-US" sz="2800">
                <a:effectLst>
                  <a:outerShdw blurRad="38100" dist="38100" dir="2700000" algn="tl">
                    <a:srgbClr val="212121"/>
                  </a:outerShdw>
                </a:effectLst>
              </a:rPr>
              <a:t>cont’d</a:t>
            </a:r>
            <a:endParaRPr lang="en-US" sz="40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MIAS</a:t>
            </a:r>
            <a:r>
              <a:rPr lang="en-US" sz="26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 IDP @ UCLA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Interdepartmental M.A. Degree Program in </a:t>
            </a:r>
            <a:r>
              <a:rPr lang="en-US" sz="22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Moving Image Archive Studies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two-year, 72-unit graduate program established 2002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jointly administered by: Department of Film, Television &amp; Digital Media; Department of Information Studies; and Film &amp; Television Archive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comparable with programs at NYU, GEH/Rochester, Amsterdam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ca. 10 students per year</a:t>
            </a:r>
          </a:p>
          <a:p>
            <a:pPr lvl="1">
              <a:lnSpc>
                <a:spcPct val="90000"/>
              </a:lnSpc>
            </a:pP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95% employment rate</a:t>
            </a:r>
            <a:endParaRPr lang="en-US" sz="22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Opportunities, </a:t>
            </a:r>
            <a:r>
              <a:rPr lang="en-US" sz="28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cont’d</a:t>
            </a:r>
            <a:endParaRPr lang="en-US" sz="4000" smtClean="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6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2012 proposal:</a:t>
            </a:r>
          </a:p>
          <a:p>
            <a:pPr lvl="1"/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transfer program </a:t>
            </a:r>
            <a:r>
              <a:rPr lang="en-US" sz="22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administration</a:t>
            </a: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 to Information Studies</a:t>
            </a:r>
          </a:p>
          <a:p>
            <a:pPr lvl="1"/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broaden scope of </a:t>
            </a:r>
            <a:r>
              <a:rPr lang="en-US" sz="22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curriculum</a:t>
            </a: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 to cover sound recordings as well as moving images </a:t>
            </a: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 Audiovisual Archival Studies (AAS)</a:t>
            </a:r>
          </a:p>
          <a:p>
            <a:pPr lvl="1"/>
            <a:r>
              <a:rPr lang="en-US" sz="2200" b="1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collaborate</a:t>
            </a: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 with other campus units (e.g., Ethnomusicology Archive; Library Preservation Center)</a:t>
            </a:r>
          </a:p>
          <a:p>
            <a:pPr lvl="1"/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hire senior </a:t>
            </a:r>
            <a:r>
              <a:rPr lang="en-US" sz="2200" b="1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faculty</a:t>
            </a: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 with expertise in AAS</a:t>
            </a:r>
          </a:p>
          <a:p>
            <a:pPr lvl="1"/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hire </a:t>
            </a:r>
            <a:r>
              <a:rPr lang="en-US" sz="2200" b="1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staff</a:t>
            </a:r>
            <a:r>
              <a:rPr lang="en-US" sz="2200" smtClean="0">
                <a:effectLst>
                  <a:outerShdw blurRad="38100" dist="38100" dir="2700000" algn="tl">
                    <a:srgbClr val="212121"/>
                  </a:outerShdw>
                </a:effectLst>
                <a:sym typeface="Wingdings" pitchFamily="-72" charset="2"/>
              </a:rPr>
              <a:t> with expertise in fundraising and development</a:t>
            </a:r>
            <a:endParaRPr lang="en-US" sz="22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Current MIAS </a:t>
            </a:r>
            <a:b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</a:br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required courses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>
            <a:noAutofit/>
          </a:bodyPr>
          <a:lstStyle/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Bibliography and methods of research in film and television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Film and television history, theory, and criticism 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American archives and manuscripts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Information structures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Archaeology of media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Moving image archiving: History, philosophy, practice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Archival administration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Moving image preservation and restoration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Moving image cataloging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Access to moving image collections</a:t>
            </a:r>
          </a:p>
          <a:p>
            <a:pPr>
              <a:lnSpc>
                <a:spcPct val="50000"/>
              </a:lnSpc>
            </a:pPr>
            <a:r>
              <a:rPr lang="en-US" sz="2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Practicum</a:t>
            </a:r>
            <a:endParaRPr lang="en-US" sz="20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Current MIAS electives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Audiovisual archiving in the 21</a:t>
            </a:r>
            <a:r>
              <a:rPr lang="en-US" sz="2400" baseline="30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st</a:t>
            </a: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 century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Sound recordings: Description and access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Issues and problems in preservation of heritage materials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Archival appraisal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etc.</a:t>
            </a:r>
            <a:endParaRPr lang="en-US" sz="24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Challenges, redux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4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infrastructure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[personnel]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[internships]</a:t>
            </a:r>
          </a:p>
          <a:p>
            <a:r>
              <a:rPr lang="en-US" sz="24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funding</a:t>
            </a:r>
          </a:p>
          <a:p>
            <a:r>
              <a:rPr lang="en-US" sz="24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scholarships and fellowships</a:t>
            </a:r>
            <a:endParaRPr lang="en-US" sz="2400" b="1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NRPP </a:t>
            </a:r>
            <a:b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</a:br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Recommendation 1.4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“Establish university-based degree programs in audio archiving and preservation.”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“Curricula and course materials designed to teach core knowledge and skills in audio archiving and preservation must be developed in three primary areas: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Administration and management of archives and collections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Physical conservation and reformatting of historical audio recording formats</a:t>
            </a:r>
          </a:p>
          <a:p>
            <a:pPr lvl="1">
              <a:lnSpc>
                <a:spcPct val="90000"/>
              </a:lnSpc>
            </a:pP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Management of digital audio assets and storage systems”</a:t>
            </a:r>
            <a:endParaRPr lang="en-US" sz="24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8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curricular requirements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challenges</a:t>
            </a:r>
          </a:p>
          <a:p>
            <a:r>
              <a:rPr lang="en-US" sz="28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opportunities</a:t>
            </a:r>
            <a:endParaRPr lang="en-US" sz="2800" b="1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Curricular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basic </a:t>
            </a:r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musical and critical listening </a:t>
            </a:r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skills</a:t>
            </a:r>
          </a:p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folk, popular, and classical music </a:t>
            </a:r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history</a:t>
            </a:r>
            <a:endParaRPr lang="en-US" sz="2400">
              <a:effectLst>
                <a:outerShdw blurRad="38100" dist="38100" dir="2700000" algn="tl">
                  <a:srgbClr val="212121"/>
                </a:outerShdw>
              </a:effectLst>
            </a:endParaRP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IT </a:t>
            </a:r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skills</a:t>
            </a:r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, e.g., database development, server administration, systems integration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materials </a:t>
            </a:r>
            <a:r>
              <a:rPr lang="en-US" sz="24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science</a:t>
            </a: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 [and media handling </a:t>
            </a:r>
            <a:r>
              <a:rPr lang="en-US" sz="24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skills</a:t>
            </a: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>
                  <a:outerShdw blurRad="38100" dist="38100" dir="2700000" algn="tl">
                    <a:srgbClr val="212121"/>
                  </a:outerShdw>
                </a:effectLst>
              </a:rPr>
              <a:t>Curricular requirements, </a:t>
            </a:r>
            <a:r>
              <a:rPr lang="en-US" sz="2800">
                <a:effectLst>
                  <a:outerShdw blurRad="38100" dist="38100" dir="2700000" algn="tl">
                    <a:srgbClr val="212121"/>
                  </a:outerShdw>
                </a:effectLst>
              </a:rPr>
              <a:t>cont’d</a:t>
            </a:r>
            <a:endParaRPr lang="en-US" sz="40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recorded sound </a:t>
            </a:r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history</a:t>
            </a:r>
          </a:p>
          <a:p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uses and users </a:t>
            </a:r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of audiovisual materials</a:t>
            </a:r>
          </a:p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audio archive </a:t>
            </a:r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administration</a:t>
            </a:r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, policy, and planning </a:t>
            </a:r>
          </a:p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audio </a:t>
            </a:r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collection </a:t>
            </a:r>
            <a:r>
              <a:rPr lang="en-US" sz="24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management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Curricular requirements, </a:t>
            </a:r>
            <a:r>
              <a:rPr lang="en-US" sz="28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>
            <a:noAutofit/>
          </a:bodyPr>
          <a:lstStyle/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assessment of collection </a:t>
            </a:r>
            <a:r>
              <a:rPr lang="en-US" sz="24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preservation</a:t>
            </a: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 needs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setting </a:t>
            </a:r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preservation priorities, taking into account the cultural and historical significance of materials</a:t>
            </a:r>
          </a:p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format identification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conservation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techniques </a:t>
            </a:r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for reformatting historical audio </a:t>
            </a: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collections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digital curation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Curricular requirements, </a:t>
            </a:r>
            <a:r>
              <a:rPr lang="en-US" sz="28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>
            <a:no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best practices in managing and providing </a:t>
            </a:r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access</a:t>
            </a:r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 to sound recording collections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cataloging </a:t>
            </a:r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and metadata standards</a:t>
            </a:r>
          </a:p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information retrieval technologies for audio </a:t>
            </a:r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content</a:t>
            </a:r>
          </a:p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techniques for playback of legacy formats</a:t>
            </a:r>
          </a:p>
          <a:p>
            <a:r>
              <a:rPr lang="en-US" sz="2400">
                <a:effectLst>
                  <a:outerShdw blurRad="38100" dist="38100" dir="2700000" algn="tl">
                    <a:srgbClr val="212121"/>
                  </a:outerShdw>
                </a:effectLst>
              </a:rPr>
              <a:t>digital asset management</a:t>
            </a:r>
          </a:p>
          <a:p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rights management</a:t>
            </a:r>
            <a:endParaRPr lang="en-US" sz="240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8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infrastructure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“A laboratory-based curriculum is essential. These institutions must be equipped with appropriate studios and facilities to preserve analog and digital recordings.”</a:t>
            </a:r>
          </a:p>
          <a:p>
            <a:r>
              <a:rPr lang="en-US" sz="2800" b="1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personnel</a:t>
            </a:r>
          </a:p>
          <a:p>
            <a:pPr lvl="1"/>
            <a:r>
              <a:rPr lang="en-US" sz="24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“A successful program would combine faculty with advanced degrees and instructors with professional experience.”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Challenges, </a:t>
            </a:r>
            <a:r>
              <a:rPr lang="en-US" sz="2800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cont’d</a:t>
            </a:r>
            <a:endParaRPr lang="en-US" sz="4000" smtClean="0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68488"/>
            <a:ext cx="7770813" cy="4257675"/>
          </a:xfrm>
        </p:spPr>
        <p:txBody>
          <a:bodyPr/>
          <a:lstStyle/>
          <a:p>
            <a:r>
              <a:rPr lang="en-US" sz="2400" b="1">
                <a:effectLst>
                  <a:outerShdw blurRad="38100" dist="38100" dir="2700000" algn="tl">
                    <a:srgbClr val="212121"/>
                  </a:outerShdw>
                </a:effectLst>
              </a:rPr>
              <a:t>internships</a:t>
            </a:r>
          </a:p>
          <a:p>
            <a:pPr lvl="1"/>
            <a:r>
              <a:rPr lang="en-US">
                <a:effectLst>
                  <a:outerShdw blurRad="38100" dist="38100" dir="2700000" algn="tl">
                    <a:srgbClr val="212121"/>
                  </a:outerShdw>
                </a:effectLst>
              </a:rPr>
              <a:t>“To provide practical hands-on experience, educational programs must develop collaborative relationships with local, state, and national recorded sound libraries and archives to establish internships and facilitate exchanges of ideas relating to theory and practice. … It is critical that students undertake medium- to long-term institutional internships either as part of their graduate education or as post-graduate experience</a:t>
            </a:r>
            <a:r>
              <a:rPr lang="en-US" smtClean="0">
                <a:effectLst>
                  <a:outerShdw blurRad="38100" dist="38100" dir="2700000" algn="tl">
                    <a:srgbClr val="212121"/>
                  </a:outerShdw>
                </a:effectLst>
              </a:rPr>
              <a:t>. … Internships expose new professionals to a range of hands-on opportunities for preserving and reformatting source originals under the supervision and mentoring of seasoned preservation professionals.”</a:t>
            </a:r>
            <a:endParaRPr lang="en-US">
              <a:effectLst>
                <a:outerShdw blurRad="38100" dist="38100" dir="2700000" algn="tl">
                  <a:srgbClr val="212121"/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Story">
  <a:themeElements>
    <a:clrScheme name="Story">
      <a:dk1>
        <a:sysClr val="windowText" lastClr="000000"/>
      </a:dk1>
      <a:lt1>
        <a:sysClr val="window" lastClr="FFFFFF"/>
      </a:lt1>
      <a:dk2>
        <a:srgbClr val="212121"/>
      </a:dk2>
      <a:lt2>
        <a:srgbClr val="CDD4D7"/>
      </a:lt2>
      <a:accent1>
        <a:srgbClr val="1D86CD"/>
      </a:accent1>
      <a:accent2>
        <a:srgbClr val="732E9A"/>
      </a:accent2>
      <a:accent3>
        <a:srgbClr val="B50B1B"/>
      </a:accent3>
      <a:accent4>
        <a:srgbClr val="E8950E"/>
      </a:accent4>
      <a:accent5>
        <a:srgbClr val="55992B"/>
      </a:accent5>
      <a:accent6>
        <a:srgbClr val="2C9C89"/>
      </a:accent6>
      <a:hlink>
        <a:srgbClr val="EC4D4D"/>
      </a:hlink>
      <a:folHlink>
        <a:srgbClr val="F8CE8A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Story.thmx</Template>
  <TotalTime>172</TotalTime>
  <Words>655</Words>
  <Application>Microsoft Macintosh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Gill Sans</vt:lpstr>
      <vt:lpstr>ＭＳ Ｐゴシック</vt:lpstr>
      <vt:lpstr>Calibri</vt:lpstr>
      <vt:lpstr>Arial Black</vt:lpstr>
      <vt:lpstr>Arial</vt:lpstr>
      <vt:lpstr>Wingdings</vt:lpstr>
      <vt:lpstr>Story</vt:lpstr>
      <vt:lpstr>Audiovisual  Archival Studies  @ UCLA</vt:lpstr>
      <vt:lpstr>NRPP  Recommendation 1.4</vt:lpstr>
      <vt:lpstr>Overview</vt:lpstr>
      <vt:lpstr>Curricular requirements</vt:lpstr>
      <vt:lpstr>Curricular requirements, cont’d</vt:lpstr>
      <vt:lpstr>Curricular requirements, cont’d</vt:lpstr>
      <vt:lpstr>Curricular requirements, cont’d</vt:lpstr>
      <vt:lpstr>Challenges</vt:lpstr>
      <vt:lpstr>Challenges, cont’d</vt:lpstr>
      <vt:lpstr>Challenges, cont’d</vt:lpstr>
      <vt:lpstr>Opportunities</vt:lpstr>
      <vt:lpstr>Opportunities, cont’d</vt:lpstr>
      <vt:lpstr>Opportunities, cont’d</vt:lpstr>
      <vt:lpstr>Opportunities, cont’d</vt:lpstr>
      <vt:lpstr>Current MIAS  required courses</vt:lpstr>
      <vt:lpstr>Current MIAS electives</vt:lpstr>
      <vt:lpstr>Challenges, redux</vt:lpstr>
    </vt:vector>
  </TitlesOfParts>
  <Company>UCLA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Audiovisual archival studies @ UCLA</dc:title>
  <dc:creator>Jonathan Furner</dc:creator>
  <cp:lastModifiedBy>Jonathan Furner</cp:lastModifiedBy>
  <cp:revision>17</cp:revision>
  <dcterms:created xsi:type="dcterms:W3CDTF">2013-05-15T18:53:17Z</dcterms:created>
  <dcterms:modified xsi:type="dcterms:W3CDTF">2013-05-18T01:43:30Z</dcterms:modified>
</cp:coreProperties>
</file>