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56" r:id="rId3"/>
    <p:sldId id="257" r:id="rId4"/>
    <p:sldId id="262" r:id="rId5"/>
    <p:sldId id="263" r:id="rId6"/>
    <p:sldId id="264" r:id="rId7"/>
    <p:sldId id="269"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60" autoAdjust="0"/>
  </p:normalViewPr>
  <p:slideViewPr>
    <p:cSldViewPr snapToGrid="0" snapToObjects="1">
      <p:cViewPr>
        <p:scale>
          <a:sx n="59" d="100"/>
          <a:sy n="59" d="100"/>
        </p:scale>
        <p:origin x="-2032" y="-368"/>
      </p:cViewPr>
      <p:guideLst>
        <p:guide orient="horz" pos="216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904C4-0C25-C042-AAD3-29158B89DBB5}" type="datetimeFigureOut">
              <a:rPr lang="en-US" smtClean="0"/>
              <a:t>5/18/13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CF8660-6464-1840-B113-0E670F59889F}" type="slidenum">
              <a:rPr lang="en-US" smtClean="0"/>
              <a:t>‹#›</a:t>
            </a:fld>
            <a:endParaRPr lang="en-US"/>
          </a:p>
        </p:txBody>
      </p:sp>
    </p:spTree>
    <p:extLst>
      <p:ext uri="{BB962C8B-B14F-4D97-AF65-F5344CB8AC3E}">
        <p14:creationId xmlns:p14="http://schemas.microsoft.com/office/powerpoint/2010/main" val="547728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The National Recording Preservation </a:t>
            </a:r>
            <a:r>
              <a:rPr lang="en-US" sz="1800" dirty="0" smtClean="0"/>
              <a:t>Plan is organized</a:t>
            </a:r>
            <a:r>
              <a:rPr lang="en-US" sz="1800" baseline="0" dirty="0" smtClean="0"/>
              <a:t> into 4 broad sections.  The first section is titled “Building the National Sound Recording Preservation </a:t>
            </a:r>
            <a:r>
              <a:rPr lang="en-US" sz="1800" baseline="0" dirty="0" smtClean="0"/>
              <a:t>Infrastructure” </a:t>
            </a:r>
            <a:r>
              <a:rPr lang="en-US" sz="1800" baseline="0" dirty="0" smtClean="0"/>
              <a:t>and part of that infrastructure is an educational system.  </a:t>
            </a:r>
            <a:endParaRPr lang="en-US" sz="1800" baseline="0" dirty="0" smtClean="0"/>
          </a:p>
          <a:p>
            <a:endParaRPr lang="en-US" sz="1800" baseline="0" dirty="0" smtClean="0"/>
          </a:p>
          <a:p>
            <a:r>
              <a:rPr lang="en-US" sz="1800" i="1" baseline="0" dirty="0" smtClean="0"/>
              <a:t>Aside: </a:t>
            </a:r>
            <a:r>
              <a:rPr lang="en-US" sz="1800" dirty="0" smtClean="0"/>
              <a:t>Page</a:t>
            </a:r>
            <a:r>
              <a:rPr lang="en-US" sz="1800" baseline="0" dirty="0" smtClean="0"/>
              <a:t> </a:t>
            </a:r>
            <a:r>
              <a:rPr lang="en-US" sz="1800" baseline="0" dirty="0" smtClean="0"/>
              <a:t>10 if you’d like to follow along.</a:t>
            </a:r>
          </a:p>
          <a:p>
            <a:endParaRPr lang="en-US" sz="2800" dirty="0"/>
          </a:p>
        </p:txBody>
      </p:sp>
      <p:sp>
        <p:nvSpPr>
          <p:cNvPr id="4" name="Slide Number Placeholder 3"/>
          <p:cNvSpPr>
            <a:spLocks noGrp="1"/>
          </p:cNvSpPr>
          <p:nvPr>
            <p:ph type="sldNum" sz="quarter" idx="10"/>
          </p:nvPr>
        </p:nvSpPr>
        <p:spPr/>
        <p:txBody>
          <a:bodyPr/>
          <a:lstStyle/>
          <a:p>
            <a:fld id="{46CF8660-6464-1840-B113-0E670F59889F}" type="slidenum">
              <a:rPr lang="en-US" smtClean="0"/>
              <a:t>1</a:t>
            </a:fld>
            <a:endParaRPr lang="en-US"/>
          </a:p>
        </p:txBody>
      </p:sp>
    </p:spTree>
    <p:extLst>
      <p:ext uri="{BB962C8B-B14F-4D97-AF65-F5344CB8AC3E}">
        <p14:creationId xmlns:p14="http://schemas.microsoft.com/office/powerpoint/2010/main" val="406488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three primary recommendations for building this Educational </a:t>
            </a:r>
            <a:r>
              <a:rPr lang="en-US" baseline="0" dirty="0" smtClean="0"/>
              <a:t>Infrastructure; those are - </a:t>
            </a:r>
          </a:p>
          <a:p>
            <a:endParaRPr lang="en-US" baseline="0" dirty="0" smtClean="0"/>
          </a:p>
          <a:p>
            <a:pPr marL="228600" indent="-228600">
              <a:buAutoNum type="arabicPeriod"/>
            </a:pPr>
            <a:r>
              <a:rPr lang="en-US" baseline="0" dirty="0" smtClean="0"/>
              <a:t>to </a:t>
            </a:r>
            <a:r>
              <a:rPr lang="en-US" baseline="0" dirty="0" smtClean="0"/>
              <a:t>develop </a:t>
            </a:r>
            <a:r>
              <a:rPr lang="en-US" baseline="0" dirty="0" smtClean="0"/>
              <a:t>formal degree </a:t>
            </a:r>
            <a:r>
              <a:rPr lang="en-US" baseline="0" dirty="0" smtClean="0"/>
              <a:t>programs, </a:t>
            </a:r>
            <a:endParaRPr lang="en-US" baseline="0" dirty="0" smtClean="0"/>
          </a:p>
          <a:p>
            <a:pPr marL="228600" indent="-228600">
              <a:buAutoNum type="arabicPeriod"/>
            </a:pPr>
            <a:r>
              <a:rPr lang="en-US" baseline="0" dirty="0" smtClean="0"/>
              <a:t>to increase continuing </a:t>
            </a:r>
            <a:r>
              <a:rPr lang="en-US" baseline="0" dirty="0" smtClean="0"/>
              <a:t>education opportunities, and </a:t>
            </a:r>
            <a:endParaRPr lang="en-US" baseline="0" dirty="0" smtClean="0"/>
          </a:p>
          <a:p>
            <a:pPr marL="228600" indent="-228600">
              <a:buAutoNum type="arabicPeriod"/>
            </a:pPr>
            <a:r>
              <a:rPr lang="en-US" baseline="0" dirty="0" smtClean="0"/>
              <a:t>to </a:t>
            </a:r>
            <a:r>
              <a:rPr lang="en-US" baseline="0" dirty="0" smtClean="0"/>
              <a:t>create </a:t>
            </a:r>
            <a:r>
              <a:rPr lang="en-US" baseline="0" dirty="0" smtClean="0"/>
              <a:t>an Audio Preservation Resource Directory - an </a:t>
            </a:r>
            <a:r>
              <a:rPr lang="en-US" baseline="0" dirty="0" smtClean="0"/>
              <a:t>online curated list of </a:t>
            </a:r>
            <a:r>
              <a:rPr lang="en-US" baseline="0" dirty="0" smtClean="0"/>
              <a:t>authoritative resources </a:t>
            </a:r>
            <a:r>
              <a:rPr lang="en-US" baseline="0" dirty="0" smtClean="0"/>
              <a:t>to serve as a sort of reference library for those working in the </a:t>
            </a:r>
            <a:r>
              <a:rPr lang="en-US" baseline="0" dirty="0" smtClean="0"/>
              <a:t>field </a:t>
            </a:r>
            <a:r>
              <a:rPr lang="en-US" baseline="0" dirty="0" smtClean="0"/>
              <a:t>to supplement their </a:t>
            </a:r>
            <a:r>
              <a:rPr lang="en-US" baseline="0" dirty="0" smtClean="0"/>
              <a:t>knowledge.  </a:t>
            </a:r>
          </a:p>
          <a:p>
            <a:pPr marL="0" indent="0">
              <a:buNone/>
            </a:pPr>
            <a:endParaRPr lang="en-US" baseline="0" dirty="0" smtClean="0"/>
          </a:p>
          <a:p>
            <a:pPr marL="0" indent="0">
              <a:buNone/>
            </a:pPr>
            <a:r>
              <a:rPr lang="en-US" baseline="0" dirty="0" smtClean="0"/>
              <a:t>I will address the existing programs, then I </a:t>
            </a:r>
            <a:r>
              <a:rPr lang="en-US" baseline="0" dirty="0" smtClean="0"/>
              <a:t>will turn it over to Jonathan who has the harder part and will discuss the future of education in audio preservation. </a:t>
            </a:r>
          </a:p>
          <a:p>
            <a:endParaRPr lang="en-US" baseline="0" dirty="0" smtClean="0"/>
          </a:p>
          <a:p>
            <a:r>
              <a:rPr lang="en-US" baseline="0" dirty="0" smtClean="0"/>
              <a:t>Then Aaron and Karen will speak to the second point. And finally Mark will speak to the last point and the work the ARSC TC is doing to capture the legacy knowledge of acknowledged experts in our field.</a:t>
            </a:r>
            <a:endParaRPr lang="en-US" dirty="0"/>
          </a:p>
        </p:txBody>
      </p:sp>
      <p:sp>
        <p:nvSpPr>
          <p:cNvPr id="4" name="Slide Number Placeholder 3"/>
          <p:cNvSpPr>
            <a:spLocks noGrp="1"/>
          </p:cNvSpPr>
          <p:nvPr>
            <p:ph type="sldNum" sz="quarter" idx="10"/>
          </p:nvPr>
        </p:nvSpPr>
        <p:spPr/>
        <p:txBody>
          <a:bodyPr/>
          <a:lstStyle/>
          <a:p>
            <a:fld id="{46CF8660-6464-1840-B113-0E670F59889F}" type="slidenum">
              <a:rPr lang="en-US" smtClean="0"/>
              <a:t>2</a:t>
            </a:fld>
            <a:endParaRPr lang="en-US"/>
          </a:p>
        </p:txBody>
      </p:sp>
    </p:spTree>
    <p:extLst>
      <p:ext uri="{BB962C8B-B14F-4D97-AF65-F5344CB8AC3E}">
        <p14:creationId xmlns:p14="http://schemas.microsoft.com/office/powerpoint/2010/main" val="223989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identifies</a:t>
            </a:r>
            <a:r>
              <a:rPr lang="en-US" baseline="0" dirty="0" smtClean="0"/>
              <a:t> 3 areas that course work must address: </a:t>
            </a:r>
            <a:endParaRPr lang="en-US" baseline="0" dirty="0" smtClean="0"/>
          </a:p>
          <a:p>
            <a:pPr marL="228600" indent="-228600">
              <a:buAutoNum type="arabicPeriod"/>
            </a:pPr>
            <a:r>
              <a:rPr lang="en-US" baseline="0" dirty="0" smtClean="0"/>
              <a:t>Administration </a:t>
            </a:r>
            <a:r>
              <a:rPr lang="en-US" baseline="0" dirty="0" smtClean="0"/>
              <a:t>and management </a:t>
            </a:r>
            <a:endParaRPr lang="en-US" baseline="0" dirty="0" smtClean="0"/>
          </a:p>
          <a:p>
            <a:pPr marL="228600" indent="-228600">
              <a:buAutoNum type="arabicPeriod"/>
            </a:pPr>
            <a:r>
              <a:rPr lang="en-US" baseline="0" dirty="0" smtClean="0"/>
              <a:t>conservation </a:t>
            </a:r>
            <a:r>
              <a:rPr lang="en-US" baseline="0" dirty="0" smtClean="0"/>
              <a:t>and reformatting; and </a:t>
            </a:r>
            <a:endParaRPr lang="en-US" baseline="0" dirty="0" smtClean="0"/>
          </a:p>
          <a:p>
            <a:pPr marL="228600" indent="-228600">
              <a:buAutoNum type="arabicPeriod"/>
            </a:pPr>
            <a:r>
              <a:rPr lang="en-US" baseline="0" dirty="0" smtClean="0"/>
              <a:t>management </a:t>
            </a:r>
            <a:r>
              <a:rPr lang="en-US" baseline="0" dirty="0" smtClean="0"/>
              <a:t>of </a:t>
            </a:r>
            <a:r>
              <a:rPr lang="en-US" baseline="0" dirty="0" smtClean="0"/>
              <a:t>digital  audio– </a:t>
            </a:r>
            <a:r>
              <a:rPr lang="en-US" baseline="0" dirty="0" smtClean="0"/>
              <a:t>both reformatted and born digital.  </a:t>
            </a:r>
            <a:endParaRPr lang="en-US" baseline="0" dirty="0" smtClean="0"/>
          </a:p>
        </p:txBody>
      </p:sp>
      <p:sp>
        <p:nvSpPr>
          <p:cNvPr id="4" name="Slide Number Placeholder 3"/>
          <p:cNvSpPr>
            <a:spLocks noGrp="1"/>
          </p:cNvSpPr>
          <p:nvPr>
            <p:ph type="sldNum" sz="quarter" idx="10"/>
          </p:nvPr>
        </p:nvSpPr>
        <p:spPr/>
        <p:txBody>
          <a:bodyPr/>
          <a:lstStyle/>
          <a:p>
            <a:fld id="{46CF8660-6464-1840-B113-0E670F59889F}" type="slidenum">
              <a:rPr lang="en-US" smtClean="0"/>
              <a:t>3</a:t>
            </a:fld>
            <a:endParaRPr lang="en-US"/>
          </a:p>
        </p:txBody>
      </p:sp>
    </p:spTree>
    <p:extLst>
      <p:ext uri="{BB962C8B-B14F-4D97-AF65-F5344CB8AC3E}">
        <p14:creationId xmlns:p14="http://schemas.microsoft.com/office/powerpoint/2010/main" val="319344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The Preservation</a:t>
            </a:r>
            <a:r>
              <a:rPr lang="en-US" baseline="0" dirty="0" smtClean="0"/>
              <a:t> and Reformatting Section of the American Library Association maintains a directory of preservation education offered in North America.</a:t>
            </a:r>
            <a:endParaRPr lang="en-US" dirty="0" smtClean="0"/>
          </a:p>
          <a:p>
            <a:pPr algn="just"/>
            <a:endParaRPr lang="en-US" dirty="0" smtClean="0"/>
          </a:p>
          <a:p>
            <a:pPr algn="just"/>
            <a:r>
              <a:rPr lang="en-US" dirty="0" smtClean="0"/>
              <a:t>Two</a:t>
            </a:r>
            <a:r>
              <a:rPr lang="en-US" baseline="0" dirty="0" smtClean="0"/>
              <a:t> years ago, a</a:t>
            </a:r>
            <a:r>
              <a:rPr lang="en-US" dirty="0" smtClean="0"/>
              <a:t>s </a:t>
            </a:r>
            <a:r>
              <a:rPr lang="en-US" dirty="0" smtClean="0"/>
              <a:t>chair of the Program Planning and Publication Committee, I was on</a:t>
            </a:r>
            <a:r>
              <a:rPr lang="en-US" baseline="0" dirty="0" smtClean="0"/>
              <a:t> </a:t>
            </a:r>
            <a:r>
              <a:rPr lang="en-US" dirty="0" smtClean="0"/>
              <a:t>a task</a:t>
            </a:r>
            <a:r>
              <a:rPr lang="en-US" baseline="0" dirty="0" smtClean="0"/>
              <a:t> force to update </a:t>
            </a:r>
            <a:r>
              <a:rPr lang="en-US" baseline="0" dirty="0" smtClean="0"/>
              <a:t>the directory.  </a:t>
            </a:r>
            <a:r>
              <a:rPr lang="en-US" baseline="0" dirty="0" smtClean="0"/>
              <a:t>The previous </a:t>
            </a:r>
            <a:r>
              <a:rPr lang="en-US" baseline="0" dirty="0" smtClean="0"/>
              <a:t>edition did </a:t>
            </a:r>
            <a:r>
              <a:rPr lang="en-US" baseline="0" dirty="0" smtClean="0"/>
              <a:t>not sufficiently reflect coursework in </a:t>
            </a:r>
            <a:r>
              <a:rPr lang="en-US" baseline="0" dirty="0" smtClean="0"/>
              <a:t>either a</a:t>
            </a:r>
            <a:r>
              <a:rPr lang="en-US" baseline="0" dirty="0" smtClean="0"/>
              <a:t>/v </a:t>
            </a:r>
            <a:r>
              <a:rPr lang="en-US" baseline="0" dirty="0" smtClean="0"/>
              <a:t>nor digital preservation. This </a:t>
            </a:r>
            <a:r>
              <a:rPr lang="en-US" baseline="0" dirty="0" smtClean="0"/>
              <a:t>version does but as we’ll see, a/v preservation is </a:t>
            </a:r>
            <a:r>
              <a:rPr lang="en-US" baseline="0" dirty="0" smtClean="0"/>
              <a:t>under represented by the existing offerings.   </a:t>
            </a:r>
            <a:endParaRPr lang="en-US" dirty="0"/>
          </a:p>
        </p:txBody>
      </p:sp>
      <p:sp>
        <p:nvSpPr>
          <p:cNvPr id="4" name="Slide Number Placeholder 3"/>
          <p:cNvSpPr>
            <a:spLocks noGrp="1"/>
          </p:cNvSpPr>
          <p:nvPr>
            <p:ph type="sldNum" sz="quarter" idx="10"/>
          </p:nvPr>
        </p:nvSpPr>
        <p:spPr/>
        <p:txBody>
          <a:bodyPr/>
          <a:lstStyle/>
          <a:p>
            <a:fld id="{46CF8660-6464-1840-B113-0E670F59889F}" type="slidenum">
              <a:rPr lang="en-US" smtClean="0"/>
              <a:t>4</a:t>
            </a:fld>
            <a:endParaRPr lang="en-US"/>
          </a:p>
        </p:txBody>
      </p:sp>
    </p:spTree>
    <p:extLst>
      <p:ext uri="{BB962C8B-B14F-4D97-AF65-F5344CB8AC3E}">
        <p14:creationId xmlns:p14="http://schemas.microsoft.com/office/powerpoint/2010/main" val="32044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information gleaned from the ALA Preservation Education Directory about programs focused on, or containing some classes on AV. THESE programs are not ALA-accredited library schools. For ARSC and The Plan this is not so much of an an issue but most library and archive job listings specify that a degree from an ALA-accredited program is required. Nor is any of these programs focused on audio.</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UCLA</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has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Moving Image Archive Studies (MIAS) </a:t>
            </a:r>
            <a:r>
              <a:rPr lang="en-US" sz="1200" kern="1200" dirty="0" smtClean="0">
                <a:solidFill>
                  <a:schemeClr val="tx1"/>
                </a:solidFill>
                <a:effectLst/>
                <a:latin typeface="+mn-lt"/>
                <a:ea typeface="+mn-ea"/>
                <a:cs typeface="+mn-cs"/>
              </a:rPr>
              <a:t>program.</a:t>
            </a:r>
            <a:r>
              <a:rPr lang="en-US" sz="1200" kern="1200" baseline="0" dirty="0" smtClean="0">
                <a:solidFill>
                  <a:schemeClr val="tx1"/>
                </a:solidFill>
                <a:effectLst/>
                <a:latin typeface="+mn-lt"/>
                <a:ea typeface="+mn-ea"/>
                <a:cs typeface="+mn-cs"/>
              </a:rPr>
              <a:t> This </a:t>
            </a:r>
            <a:r>
              <a:rPr lang="en-US" sz="1200" kern="1200" dirty="0" smtClean="0">
                <a:solidFill>
                  <a:schemeClr val="tx1"/>
                </a:solidFill>
                <a:effectLst/>
                <a:latin typeface="+mn-lt"/>
                <a:ea typeface="+mn-ea"/>
                <a:cs typeface="+mn-cs"/>
              </a:rPr>
              <a:t>interdepartmental </a:t>
            </a:r>
            <a:r>
              <a:rPr lang="en-US" sz="1200" kern="1200" dirty="0" smtClean="0">
                <a:solidFill>
                  <a:schemeClr val="tx1"/>
                </a:solidFill>
                <a:effectLst/>
                <a:latin typeface="+mn-lt"/>
                <a:ea typeface="+mn-ea"/>
                <a:cs typeface="+mn-cs"/>
              </a:rPr>
              <a:t>degree program </a:t>
            </a:r>
            <a:r>
              <a:rPr lang="en-US" sz="1200" kern="1200" dirty="0" smtClean="0">
                <a:solidFill>
                  <a:schemeClr val="tx1"/>
                </a:solidFill>
                <a:effectLst/>
                <a:latin typeface="+mn-lt"/>
                <a:ea typeface="+mn-ea"/>
                <a:cs typeface="+mn-cs"/>
              </a:rPr>
              <a:t>leads </a:t>
            </a:r>
            <a:r>
              <a:rPr lang="en-US" sz="1200" kern="1200" dirty="0" smtClean="0">
                <a:solidFill>
                  <a:schemeClr val="tx1"/>
                </a:solidFill>
                <a:effectLst/>
                <a:latin typeface="+mn-lt"/>
                <a:ea typeface="+mn-ea"/>
                <a:cs typeface="+mn-cs"/>
              </a:rPr>
              <a:t>to a Master of Arts in Moving Image Archive </a:t>
            </a:r>
            <a:r>
              <a:rPr lang="en-US" sz="1200" kern="1200" dirty="0" smtClean="0">
                <a:solidFill>
                  <a:schemeClr val="tx1"/>
                </a:solidFill>
                <a:effectLst/>
                <a:latin typeface="+mn-lt"/>
                <a:ea typeface="+mn-ea"/>
                <a:cs typeface="+mn-cs"/>
              </a:rPr>
              <a:t>Studies. The </a:t>
            </a:r>
            <a:r>
              <a:rPr lang="en-US" sz="1200" kern="1200" dirty="0" smtClean="0">
                <a:solidFill>
                  <a:schemeClr val="tx1"/>
                </a:solidFill>
                <a:effectLst/>
                <a:latin typeface="+mn-lt"/>
                <a:ea typeface="+mn-ea"/>
                <a:cs typeface="+mn-cs"/>
              </a:rPr>
              <a:t>program is jointly sponsored by UCLA's Film and Television Archive, </a:t>
            </a:r>
            <a:r>
              <a:rPr lang="en-US" sz="1200" kern="1200" dirty="0" smtClean="0">
                <a:solidFill>
                  <a:schemeClr val="tx1"/>
                </a:solidFill>
                <a:effectLst/>
                <a:latin typeface="+mn-lt"/>
                <a:ea typeface="+mn-ea"/>
                <a:cs typeface="+mn-cs"/>
              </a:rPr>
              <a:t>the Department </a:t>
            </a:r>
            <a:r>
              <a:rPr lang="en-US" sz="1200" kern="1200" dirty="0" smtClean="0">
                <a:solidFill>
                  <a:schemeClr val="tx1"/>
                </a:solidFill>
                <a:effectLst/>
                <a:latin typeface="+mn-lt"/>
                <a:ea typeface="+mn-ea"/>
                <a:cs typeface="+mn-cs"/>
              </a:rPr>
              <a:t>of Information Studies </a:t>
            </a:r>
            <a:r>
              <a:rPr lang="en-US" sz="1200" kern="1200" dirty="0" smtClean="0">
                <a:solidFill>
                  <a:schemeClr val="tx1"/>
                </a:solidFill>
                <a:effectLst/>
                <a:latin typeface="+mn-lt"/>
                <a:ea typeface="+mn-ea"/>
                <a:cs typeface="+mn-cs"/>
              </a:rPr>
              <a:t>and the </a:t>
            </a:r>
            <a:r>
              <a:rPr lang="en-US" sz="1200" kern="1200" dirty="0" smtClean="0">
                <a:solidFill>
                  <a:schemeClr val="tx1"/>
                </a:solidFill>
                <a:effectLst/>
                <a:latin typeface="+mn-lt"/>
                <a:ea typeface="+mn-ea"/>
                <a:cs typeface="+mn-cs"/>
              </a:rPr>
              <a:t>Department of Film, Television and Digital Media. Although</a:t>
            </a:r>
            <a:r>
              <a:rPr lang="en-US" sz="1200" kern="1200" baseline="0" dirty="0" smtClean="0">
                <a:solidFill>
                  <a:schemeClr val="tx1"/>
                </a:solidFill>
                <a:effectLst/>
                <a:latin typeface="+mn-lt"/>
                <a:ea typeface="+mn-ea"/>
                <a:cs typeface="+mn-cs"/>
              </a:rPr>
              <a:t> this is done in partnership with the library school there</a:t>
            </a:r>
            <a:r>
              <a:rPr lang="en-US" sz="1200" kern="1200" baseline="0" dirty="0" smtClean="0">
                <a:solidFill>
                  <a:schemeClr val="tx1"/>
                </a:solidFill>
                <a:effectLst/>
                <a:latin typeface="+mn-lt"/>
                <a:ea typeface="+mn-ea"/>
                <a:cs typeface="+mn-cs"/>
              </a:rPr>
              <a:t>, the program itself </a:t>
            </a:r>
            <a:r>
              <a:rPr lang="en-US" sz="1200" kern="1200" baseline="0" dirty="0" smtClean="0">
                <a:solidFill>
                  <a:schemeClr val="tx1"/>
                </a:solidFill>
                <a:effectLst/>
                <a:latin typeface="+mn-lt"/>
                <a:ea typeface="+mn-ea"/>
                <a:cs typeface="+mn-cs"/>
              </a:rPr>
              <a:t>is not </a:t>
            </a:r>
            <a:r>
              <a:rPr lang="en-US" sz="1200" kern="1200" baseline="0" dirty="0" smtClean="0">
                <a:solidFill>
                  <a:schemeClr val="tx1"/>
                </a:solidFill>
                <a:effectLst/>
                <a:latin typeface="+mn-lt"/>
                <a:ea typeface="+mn-ea"/>
                <a:cs typeface="+mn-cs"/>
              </a:rPr>
              <a:t>ALA-accredited</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George Eastman House’s Selznick School  offers a </a:t>
            </a:r>
            <a:r>
              <a:rPr lang="en-US" sz="1200" kern="1200" dirty="0" smtClean="0">
                <a:solidFill>
                  <a:schemeClr val="tx1"/>
                </a:solidFill>
                <a:effectLst/>
                <a:latin typeface="+mn-lt"/>
                <a:ea typeface="+mn-ea"/>
                <a:cs typeface="+mn-cs"/>
              </a:rPr>
              <a:t>Masters and a Certificate program focused on film.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New York University’s Moving Image Archiving and Preservation Program (MIAP) </a:t>
            </a:r>
            <a:r>
              <a:rPr lang="en-US" baseline="0" dirty="0" smtClean="0"/>
              <a:t>offers a masters degree in moving image archiving and </a:t>
            </a:r>
            <a:r>
              <a:rPr lang="en-US" baseline="0" dirty="0" smtClean="0"/>
              <a:t>preservation.</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6CF8660-6464-1840-B113-0E670F59889F}" type="slidenum">
              <a:rPr lang="en-US" smtClean="0"/>
              <a:t>5</a:t>
            </a:fld>
            <a:endParaRPr lang="en-US"/>
          </a:p>
        </p:txBody>
      </p:sp>
    </p:spTree>
    <p:extLst>
      <p:ext uri="{BB962C8B-B14F-4D97-AF65-F5344CB8AC3E}">
        <p14:creationId xmlns:p14="http://schemas.microsoft.com/office/powerpoint/2010/main" val="1884533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One library</a:t>
            </a:r>
            <a:r>
              <a:rPr lang="en-US" baseline="0" dirty="0" smtClean="0"/>
              <a:t> school </a:t>
            </a:r>
            <a:r>
              <a:rPr lang="en-US" baseline="0" dirty="0" smtClean="0"/>
              <a:t>IS ALA accredited and </a:t>
            </a:r>
            <a:r>
              <a:rPr lang="en-US" baseline="0" dirty="0" smtClean="0"/>
              <a:t>has </a:t>
            </a:r>
            <a:r>
              <a:rPr lang="en-US" baseline="0" dirty="0" smtClean="0"/>
              <a:t>courses </a:t>
            </a:r>
            <a:r>
              <a:rPr lang="en-US" baseline="0" dirty="0" smtClean="0"/>
              <a:t>in audio </a:t>
            </a:r>
            <a:r>
              <a:rPr lang="en-US" baseline="0" dirty="0" smtClean="0"/>
              <a:t>preservation: that’s the </a:t>
            </a:r>
            <a:r>
              <a:rPr lang="en-US" baseline="0" dirty="0" smtClean="0"/>
              <a:t>University of </a:t>
            </a:r>
            <a:r>
              <a:rPr lang="en-US" baseline="0" dirty="0" smtClean="0"/>
              <a:t>Texas at </a:t>
            </a:r>
            <a:r>
              <a:rPr lang="en-US" baseline="0" dirty="0" smtClean="0"/>
              <a:t>Austin. </a:t>
            </a:r>
            <a:r>
              <a:rPr lang="en-US" dirty="0" smtClean="0"/>
              <a:t>If</a:t>
            </a:r>
            <a:r>
              <a:rPr lang="en-US" baseline="0" dirty="0" smtClean="0"/>
              <a:t> you want to know more, long-time and active ARSC member Sarah Cunningham is here and she teaches these classes.  </a:t>
            </a:r>
            <a:r>
              <a:rPr lang="en-US" baseline="0" dirty="0" smtClean="0"/>
              <a:t>Several of her students </a:t>
            </a:r>
            <a:r>
              <a:rPr lang="en-US" baseline="0" dirty="0" smtClean="0"/>
              <a:t>are here at the </a:t>
            </a:r>
            <a:r>
              <a:rPr lang="en-US" baseline="0" dirty="0" smtClean="0"/>
              <a:t>conference as well.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As </a:t>
            </a:r>
            <a:r>
              <a:rPr lang="en-US" baseline="0" dirty="0" smtClean="0"/>
              <a:t>you can see, there ARE university programs turning out qualified people into our field. However, it is not adequate to the </a:t>
            </a:r>
            <a:r>
              <a:rPr lang="en-US" baseline="0" dirty="0" smtClean="0"/>
              <a:t>need at this time. </a:t>
            </a:r>
            <a:r>
              <a:rPr lang="en-US" baseline="0" dirty="0" smtClean="0"/>
              <a:t>AND most of the programs are </a:t>
            </a:r>
            <a:r>
              <a:rPr lang="en-US" baseline="0" dirty="0" smtClean="0"/>
              <a:t>generalist </a:t>
            </a:r>
            <a:r>
              <a:rPr lang="en-US" baseline="0" dirty="0" smtClean="0"/>
              <a:t>AV </a:t>
            </a:r>
            <a:r>
              <a:rPr lang="en-US" baseline="0" dirty="0" smtClean="0"/>
              <a:t>and not audio </a:t>
            </a:r>
            <a:r>
              <a:rPr lang="en-US" baseline="0" dirty="0" smtClean="0"/>
              <a:t>specific.</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6CF8660-6464-1840-B113-0E670F59889F}" type="slidenum">
              <a:rPr lang="en-US" smtClean="0"/>
              <a:t>6</a:t>
            </a:fld>
            <a:endParaRPr lang="en-US"/>
          </a:p>
        </p:txBody>
      </p:sp>
    </p:spTree>
    <p:extLst>
      <p:ext uri="{BB962C8B-B14F-4D97-AF65-F5344CB8AC3E}">
        <p14:creationId xmlns:p14="http://schemas.microsoft.com/office/powerpoint/2010/main" val="131669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schools have one class</a:t>
            </a:r>
            <a:r>
              <a:rPr lang="en-US" baseline="0" dirty="0" smtClean="0"/>
              <a:t> on AV preservation and they are all general AV.</a:t>
            </a:r>
          </a:p>
          <a:p>
            <a:r>
              <a:rPr lang="en-US" baseline="0" dirty="0" smtClean="0"/>
              <a:t>Pittsburgh, Michigan, Urbana-Champaign, Pratt, </a:t>
            </a:r>
            <a:r>
              <a:rPr lang="en-US" baseline="0" dirty="0" smtClean="0"/>
              <a:t>SUNY Buffalo</a:t>
            </a:r>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want to add that </a:t>
            </a:r>
            <a:r>
              <a:rPr lang="en-US" baseline="0" dirty="0" smtClean="0"/>
              <a:t>all </a:t>
            </a:r>
            <a:r>
              <a:rPr lang="en-US" baseline="0" dirty="0" smtClean="0"/>
              <a:t>these schools </a:t>
            </a:r>
            <a:r>
              <a:rPr lang="en-US" baseline="0" dirty="0" smtClean="0"/>
              <a:t>have </a:t>
            </a:r>
            <a:r>
              <a:rPr lang="en-US" baseline="0" dirty="0" smtClean="0"/>
              <a:t>digital preservation classes as well, and that is one of the three areas </a:t>
            </a:r>
            <a:r>
              <a:rPr lang="en-US" baseline="0" dirty="0" smtClean="0"/>
              <a:t>The </a:t>
            </a:r>
            <a:r>
              <a:rPr lang="en-US" baseline="0" dirty="0" smtClean="0"/>
              <a:t>Plan identifies as important.  But as we know digital audio is its own beast needs to have a special focus</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[Jump out to Iowa] bare with me one second.  I want to go to the Directory for a second to show you the potential a program </a:t>
            </a:r>
            <a:r>
              <a:rPr lang="en-US" baseline="0" smtClean="0"/>
              <a:t>that focuses on </a:t>
            </a:r>
            <a:r>
              <a:rPr lang="en-US" baseline="0" dirty="0" smtClean="0"/>
              <a:t>one specific media format </a:t>
            </a:r>
            <a:r>
              <a:rPr lang="en-US" baseline="0" smtClean="0"/>
              <a:t>can have.</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6CF8660-6464-1840-B113-0E670F59889F}" type="slidenum">
              <a:rPr lang="en-US" smtClean="0"/>
              <a:t>7</a:t>
            </a:fld>
            <a:endParaRPr lang="en-US"/>
          </a:p>
        </p:txBody>
      </p:sp>
    </p:spTree>
    <p:extLst>
      <p:ext uri="{BB962C8B-B14F-4D97-AF65-F5344CB8AC3E}">
        <p14:creationId xmlns:p14="http://schemas.microsoft.com/office/powerpoint/2010/main" val="131669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is a new development at the City </a:t>
            </a:r>
            <a:r>
              <a:rPr lang="en-US" baseline="0" dirty="0" smtClean="0"/>
              <a:t>College of </a:t>
            </a:r>
            <a:r>
              <a:rPr lang="en-US" baseline="0" dirty="0" smtClean="0"/>
              <a:t>New York in their Sonic Arts Department.  </a:t>
            </a:r>
            <a:r>
              <a:rPr lang="en-US" dirty="0" smtClean="0"/>
              <a:t>Long-time ARSC member Gary </a:t>
            </a:r>
            <a:r>
              <a:rPr lang="en-US" dirty="0" err="1" smtClean="0"/>
              <a:t>Thalheimer</a:t>
            </a:r>
            <a:r>
              <a:rPr lang="en-US" dirty="0" smtClean="0"/>
              <a:t> has made a generous</a:t>
            </a:r>
            <a:r>
              <a:rPr lang="en-US" baseline="0" dirty="0" smtClean="0"/>
              <a:t> bequest  to </a:t>
            </a:r>
            <a:r>
              <a:rPr lang="en-US" sz="1200" i="1" kern="1200" dirty="0" smtClean="0">
                <a:solidFill>
                  <a:schemeClr val="tx1"/>
                </a:solidFill>
                <a:effectLst/>
                <a:latin typeface="+mn-lt"/>
                <a:ea typeface="+mn-ea"/>
                <a:cs typeface="+mn-cs"/>
              </a:rPr>
              <a:t>establish a graduate program and a tenured faculty position to teach Audio Preservation and Transfer Techniques.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6CF8660-6464-1840-B113-0E670F59889F}" type="slidenum">
              <a:rPr lang="en-US" smtClean="0"/>
              <a:t>8</a:t>
            </a:fld>
            <a:endParaRPr lang="en-US"/>
          </a:p>
        </p:txBody>
      </p:sp>
    </p:spTree>
    <p:extLst>
      <p:ext uri="{BB962C8B-B14F-4D97-AF65-F5344CB8AC3E}">
        <p14:creationId xmlns:p14="http://schemas.microsoft.com/office/powerpoint/2010/main" val="3925525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a:t>
            </a:r>
            <a:r>
              <a:rPr lang="en-US" baseline="0" dirty="0" smtClean="0"/>
              <a:t> a snapshot of existing degree programs; a</a:t>
            </a:r>
            <a:r>
              <a:rPr lang="en-US" dirty="0" smtClean="0"/>
              <a:t>nd </a:t>
            </a:r>
            <a:r>
              <a:rPr lang="en-US" dirty="0" smtClean="0"/>
              <a:t>now I’ll hand it over to Jonathan to tell us about his vision and the possibilities he sees at UCLA.</a:t>
            </a:r>
            <a:endParaRPr lang="en-US" dirty="0"/>
          </a:p>
        </p:txBody>
      </p:sp>
      <p:sp>
        <p:nvSpPr>
          <p:cNvPr id="4" name="Slide Number Placeholder 3"/>
          <p:cNvSpPr>
            <a:spLocks noGrp="1"/>
          </p:cNvSpPr>
          <p:nvPr>
            <p:ph type="sldNum" sz="quarter" idx="10"/>
          </p:nvPr>
        </p:nvSpPr>
        <p:spPr/>
        <p:txBody>
          <a:bodyPr/>
          <a:lstStyle/>
          <a:p>
            <a:fld id="{46CF8660-6464-1840-B113-0E670F59889F}" type="slidenum">
              <a:rPr lang="en-US" smtClean="0"/>
              <a:t>9</a:t>
            </a:fld>
            <a:endParaRPr lang="en-US"/>
          </a:p>
        </p:txBody>
      </p:sp>
    </p:spTree>
    <p:extLst>
      <p:ext uri="{BB962C8B-B14F-4D97-AF65-F5344CB8AC3E}">
        <p14:creationId xmlns:p14="http://schemas.microsoft.com/office/powerpoint/2010/main" val="220416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5/18/13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5/18/13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5/18/13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t>5/18/13</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5/18/13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5/18/13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t>5/18/13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5/18/13</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ala.org/alcts/resources/preservation/educationdirecto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National Recording Preservation Plan</a:t>
            </a:r>
            <a:endParaRPr lang="en-US" dirty="0"/>
          </a:p>
        </p:txBody>
      </p:sp>
      <p:sp>
        <p:nvSpPr>
          <p:cNvPr id="5" name="Subtitle 4"/>
          <p:cNvSpPr>
            <a:spLocks noGrp="1"/>
          </p:cNvSpPr>
          <p:nvPr>
            <p:ph type="subTitle" idx="1"/>
          </p:nvPr>
        </p:nvSpPr>
        <p:spPr/>
        <p:txBody>
          <a:bodyPr/>
          <a:lstStyle/>
          <a:p>
            <a:endParaRPr lang="en-US" dirty="0" smtClean="0"/>
          </a:p>
          <a:p>
            <a:endParaRPr lang="en-US" sz="2400" dirty="0" smtClean="0"/>
          </a:p>
          <a:p>
            <a:r>
              <a:rPr lang="en-US" sz="4400" dirty="0" smtClean="0"/>
              <a:t>Education and </a:t>
            </a:r>
            <a:endParaRPr lang="en-US" sz="4400" dirty="0" smtClean="0"/>
          </a:p>
          <a:p>
            <a:r>
              <a:rPr lang="en-US" sz="4400" dirty="0" smtClean="0"/>
              <a:t>Professional </a:t>
            </a:r>
            <a:r>
              <a:rPr lang="en-US" sz="4400" dirty="0" smtClean="0"/>
              <a:t>Training</a:t>
            </a:r>
            <a:endParaRPr lang="en-US" sz="2800" dirty="0"/>
          </a:p>
        </p:txBody>
      </p:sp>
    </p:spTree>
    <p:extLst>
      <p:ext uri="{BB962C8B-B14F-4D97-AF65-F5344CB8AC3E}">
        <p14:creationId xmlns:p14="http://schemas.microsoft.com/office/powerpoint/2010/main" val="29194961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Educational Infrastructure</a:t>
            </a:r>
            <a:endParaRPr lang="en-US" dirty="0"/>
          </a:p>
        </p:txBody>
      </p:sp>
      <p:sp>
        <p:nvSpPr>
          <p:cNvPr id="5" name="Content Placeholder 4"/>
          <p:cNvSpPr>
            <a:spLocks noGrp="1"/>
          </p:cNvSpPr>
          <p:nvPr>
            <p:ph idx="1"/>
          </p:nvPr>
        </p:nvSpPr>
        <p:spPr/>
        <p:txBody>
          <a:bodyPr/>
          <a:lstStyle/>
          <a:p>
            <a:r>
              <a:rPr lang="en-US" dirty="0"/>
              <a:t>Rec. 1.4: University Courses and Degree </a:t>
            </a:r>
            <a:r>
              <a:rPr lang="en-US" dirty="0" smtClean="0"/>
              <a:t>Programs</a:t>
            </a:r>
          </a:p>
          <a:p>
            <a:pPr marL="349250" lvl="1" indent="0">
              <a:buNone/>
            </a:pPr>
            <a:r>
              <a:rPr lang="en-US" dirty="0" smtClean="0"/>
              <a:t>- Audio </a:t>
            </a:r>
            <a:r>
              <a:rPr lang="en-US" dirty="0"/>
              <a:t>archiving and </a:t>
            </a:r>
            <a:r>
              <a:rPr lang="en-US" dirty="0" smtClean="0"/>
              <a:t>preservation</a:t>
            </a:r>
            <a:endParaRPr lang="en-US" dirty="0"/>
          </a:p>
          <a:p>
            <a:r>
              <a:rPr lang="en-US" dirty="0"/>
              <a:t>Rec. 1.5: Continuing Education in Audio </a:t>
            </a:r>
            <a:r>
              <a:rPr lang="en-US" dirty="0" smtClean="0"/>
              <a:t>Preservation</a:t>
            </a:r>
          </a:p>
          <a:p>
            <a:pPr marL="349250" lvl="1" indent="0">
              <a:buNone/>
            </a:pPr>
            <a:r>
              <a:rPr lang="en-US" dirty="0" smtClean="0"/>
              <a:t>- For </a:t>
            </a:r>
            <a:r>
              <a:rPr lang="en-US" dirty="0"/>
              <a:t>practicing audio engineers, archivists, curators, and </a:t>
            </a:r>
            <a:r>
              <a:rPr lang="en-US" dirty="0" smtClean="0"/>
              <a:t>librarians</a:t>
            </a:r>
            <a:endParaRPr lang="en-US" dirty="0"/>
          </a:p>
          <a:p>
            <a:r>
              <a:rPr lang="en-US" dirty="0"/>
              <a:t>Rec. 1.6: Audio Preservation Resource </a:t>
            </a:r>
            <a:r>
              <a:rPr lang="en-US" dirty="0" smtClean="0"/>
              <a:t>Directory</a:t>
            </a:r>
          </a:p>
          <a:p>
            <a:pPr marL="349250" lvl="1" indent="0">
              <a:buNone/>
            </a:pPr>
            <a:r>
              <a:rPr lang="en-US" dirty="0" smtClean="0"/>
              <a:t>- Create </a:t>
            </a:r>
            <a:r>
              <a:rPr lang="en-US" dirty="0"/>
              <a:t>a collaborative online resource to collect, vet, and disseminate knowledge and best practices in the field of recorded sound </a:t>
            </a:r>
            <a:r>
              <a:rPr lang="en-US" dirty="0" smtClean="0"/>
              <a:t>preservation.</a:t>
            </a:r>
            <a:endParaRPr lang="en-US" dirty="0"/>
          </a:p>
        </p:txBody>
      </p:sp>
    </p:spTree>
    <p:extLst>
      <p:ext uri="{BB962C8B-B14F-4D97-AF65-F5344CB8AC3E}">
        <p14:creationId xmlns:p14="http://schemas.microsoft.com/office/powerpoint/2010/main" val="175009964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3856"/>
            <a:ext cx="9144000" cy="914400"/>
          </a:xfrm>
        </p:spPr>
        <p:txBody>
          <a:bodyPr>
            <a:normAutofit/>
          </a:bodyPr>
          <a:lstStyle/>
          <a:p>
            <a:r>
              <a:rPr lang="en-US" sz="2800" dirty="0" smtClean="0"/>
              <a:t>1.4: University </a:t>
            </a:r>
            <a:r>
              <a:rPr lang="en-US" sz="2800" dirty="0"/>
              <a:t>Courses and Degree Programs</a:t>
            </a:r>
          </a:p>
        </p:txBody>
      </p:sp>
      <p:sp>
        <p:nvSpPr>
          <p:cNvPr id="3" name="Content Placeholder 2"/>
          <p:cNvSpPr>
            <a:spLocks noGrp="1"/>
          </p:cNvSpPr>
          <p:nvPr>
            <p:ph idx="1"/>
          </p:nvPr>
        </p:nvSpPr>
        <p:spPr>
          <a:xfrm>
            <a:off x="1114424" y="2363219"/>
            <a:ext cx="7610476" cy="4142394"/>
          </a:xfrm>
        </p:spPr>
        <p:txBody>
          <a:bodyPr>
            <a:normAutofit/>
          </a:bodyPr>
          <a:lstStyle/>
          <a:p>
            <a:r>
              <a:rPr lang="en-US" sz="2400" dirty="0"/>
              <a:t>Establish u</a:t>
            </a:r>
            <a:r>
              <a:rPr lang="en-US" sz="2400" dirty="0" smtClean="0"/>
              <a:t>niversity</a:t>
            </a:r>
            <a:r>
              <a:rPr lang="en-US" sz="2400" dirty="0"/>
              <a:t>-based degree programs in audio archiving and </a:t>
            </a:r>
            <a:r>
              <a:rPr lang="en-US" sz="2400" dirty="0" smtClean="0"/>
              <a:t>preservation.</a:t>
            </a:r>
            <a:endParaRPr lang="en-US" sz="2400" dirty="0"/>
          </a:p>
          <a:p>
            <a:r>
              <a:rPr lang="en-US" sz="2400" dirty="0" smtClean="0"/>
              <a:t>Develop curricula and course materials in three </a:t>
            </a:r>
            <a:r>
              <a:rPr lang="en-US" sz="2400" dirty="0"/>
              <a:t>primary areas:</a:t>
            </a:r>
          </a:p>
          <a:p>
            <a:pPr lvl="1"/>
            <a:r>
              <a:rPr lang="en-US" sz="2000" dirty="0" smtClean="0"/>
              <a:t>Administration </a:t>
            </a:r>
            <a:r>
              <a:rPr lang="en-US" sz="2000" dirty="0"/>
              <a:t>and management of archives and </a:t>
            </a:r>
            <a:r>
              <a:rPr lang="en-US" sz="2000" dirty="0" smtClean="0"/>
              <a:t>collections</a:t>
            </a:r>
            <a:endParaRPr lang="en-US" sz="2000" dirty="0"/>
          </a:p>
          <a:p>
            <a:pPr lvl="1"/>
            <a:r>
              <a:rPr lang="en-US" sz="2000" dirty="0" smtClean="0"/>
              <a:t>Physical </a:t>
            </a:r>
            <a:r>
              <a:rPr lang="en-US" sz="2000" dirty="0"/>
              <a:t>conservation and reformatting of historical audio recording </a:t>
            </a:r>
            <a:r>
              <a:rPr lang="en-US" sz="2000" dirty="0" smtClean="0"/>
              <a:t>formats </a:t>
            </a:r>
            <a:endParaRPr lang="en-US" sz="2000" dirty="0"/>
          </a:p>
          <a:p>
            <a:pPr lvl="1"/>
            <a:r>
              <a:rPr lang="en-US" sz="2000" dirty="0" smtClean="0"/>
              <a:t>Management </a:t>
            </a:r>
            <a:r>
              <a:rPr lang="en-US" sz="2000" dirty="0"/>
              <a:t>of digital audio assets and storage systems.</a:t>
            </a:r>
          </a:p>
          <a:p>
            <a:endParaRPr lang="en-US" sz="2400" dirty="0"/>
          </a:p>
        </p:txBody>
      </p:sp>
    </p:spTree>
    <p:extLst>
      <p:ext uri="{BB962C8B-B14F-4D97-AF65-F5344CB8AC3E}">
        <p14:creationId xmlns:p14="http://schemas.microsoft.com/office/powerpoint/2010/main" val="41884439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ALA Preservation Education Directory</a:t>
            </a:r>
            <a:endParaRPr lang="en-US" dirty="0"/>
          </a:p>
        </p:txBody>
      </p:sp>
      <p:sp>
        <p:nvSpPr>
          <p:cNvPr id="3" name="Content Placeholder 2"/>
          <p:cNvSpPr>
            <a:spLocks noGrp="1"/>
          </p:cNvSpPr>
          <p:nvPr>
            <p:ph idx="1"/>
          </p:nvPr>
        </p:nvSpPr>
        <p:spPr>
          <a:xfrm>
            <a:off x="209177" y="2700149"/>
            <a:ext cx="8704636" cy="1916673"/>
          </a:xfrm>
        </p:spPr>
        <p:txBody>
          <a:bodyPr/>
          <a:lstStyle/>
          <a:p>
            <a:pPr marL="0" indent="0">
              <a:buNone/>
            </a:pPr>
            <a:endParaRPr lang="en-US" sz="900" dirty="0" smtClean="0"/>
          </a:p>
          <a:p>
            <a:pPr marL="0" indent="0" algn="ctr">
              <a:buNone/>
            </a:pPr>
            <a:r>
              <a:rPr lang="en-US" dirty="0">
                <a:hlinkClick r:id="rId3"/>
              </a:rPr>
              <a:t>http://www.ala.org/alcts/resources/preservation/</a:t>
            </a:r>
            <a:r>
              <a:rPr lang="en-US" dirty="0" smtClean="0">
                <a:hlinkClick r:id="rId3"/>
              </a:rPr>
              <a:t>educationdirectory</a:t>
            </a:r>
            <a:endParaRPr lang="en-US" dirty="0"/>
          </a:p>
          <a:p>
            <a:pPr marL="0" indent="0" algn="ctr">
              <a:buNone/>
            </a:pPr>
            <a:r>
              <a:rPr lang="en-US" dirty="0"/>
              <a:t>Preservation and Reformatting Section of </a:t>
            </a:r>
            <a:r>
              <a:rPr lang="en-US" dirty="0" smtClean="0"/>
              <a:t>the American Library Association (ALA)</a:t>
            </a:r>
            <a:endParaRPr lang="en-US" dirty="0"/>
          </a:p>
          <a:p>
            <a:pPr marL="0" indent="0" algn="ctr">
              <a:buNone/>
            </a:pPr>
            <a:endParaRPr lang="en-US" dirty="0"/>
          </a:p>
        </p:txBody>
      </p:sp>
    </p:spTree>
    <p:extLst>
      <p:ext uri="{BB962C8B-B14F-4D97-AF65-F5344CB8AC3E}">
        <p14:creationId xmlns:p14="http://schemas.microsoft.com/office/powerpoint/2010/main" val="839450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Programs with AV Focus (non-MLS)</a:t>
            </a:r>
            <a:endParaRPr lang="en-US" dirty="0"/>
          </a:p>
        </p:txBody>
      </p:sp>
      <p:sp>
        <p:nvSpPr>
          <p:cNvPr id="3" name="Content Placeholder 2"/>
          <p:cNvSpPr>
            <a:spLocks noGrp="1"/>
          </p:cNvSpPr>
          <p:nvPr>
            <p:ph idx="1"/>
          </p:nvPr>
        </p:nvSpPr>
        <p:spPr>
          <a:xfrm>
            <a:off x="597645" y="2595562"/>
            <a:ext cx="8306547" cy="3670767"/>
          </a:xfrm>
        </p:spPr>
        <p:txBody>
          <a:bodyPr>
            <a:normAutofit/>
          </a:bodyPr>
          <a:lstStyle/>
          <a:p>
            <a:r>
              <a:rPr lang="en-US" sz="2400" b="1" dirty="0" smtClean="0"/>
              <a:t>Moving </a:t>
            </a:r>
            <a:r>
              <a:rPr lang="en-US" sz="2400" b="1" dirty="0"/>
              <a:t>Image Archive Studies </a:t>
            </a:r>
            <a:r>
              <a:rPr lang="en-US" sz="2400" dirty="0"/>
              <a:t>(MIAS</a:t>
            </a:r>
            <a:r>
              <a:rPr lang="en-US" sz="2400" dirty="0" smtClean="0"/>
              <a:t>) Program, UCLA – Film and video</a:t>
            </a:r>
          </a:p>
          <a:p>
            <a:r>
              <a:rPr lang="en-US" sz="2400" b="1" dirty="0"/>
              <a:t>The L. Jeffrey Selznick School of Film </a:t>
            </a:r>
            <a:r>
              <a:rPr lang="en-US" sz="2400" b="1" dirty="0" smtClean="0"/>
              <a:t>Preservation, </a:t>
            </a:r>
            <a:r>
              <a:rPr lang="en-US" sz="2400" dirty="0" smtClean="0"/>
              <a:t>George </a:t>
            </a:r>
            <a:r>
              <a:rPr lang="en-US" sz="2400" dirty="0"/>
              <a:t>Eastman House </a:t>
            </a:r>
            <a:r>
              <a:rPr lang="en-US" sz="2400" dirty="0" smtClean="0"/>
              <a:t>– Fil</a:t>
            </a:r>
            <a:r>
              <a:rPr lang="en-US" sz="2400" dirty="0"/>
              <a:t>m</a:t>
            </a:r>
            <a:endParaRPr lang="en-US" sz="2400" dirty="0" smtClean="0"/>
          </a:p>
          <a:p>
            <a:r>
              <a:rPr lang="en-US" sz="2400" b="1" dirty="0" smtClean="0"/>
              <a:t>Moving </a:t>
            </a:r>
            <a:r>
              <a:rPr lang="en-US" sz="2400" b="1" dirty="0"/>
              <a:t>Image Archiving &amp; </a:t>
            </a:r>
            <a:r>
              <a:rPr lang="en-US" sz="2400" b="1" dirty="0" smtClean="0"/>
              <a:t>Preservation</a:t>
            </a:r>
            <a:r>
              <a:rPr lang="en-US" sz="2400" dirty="0" smtClean="0"/>
              <a:t> (MIAP), NYU – Film and video</a:t>
            </a:r>
            <a:endParaRPr lang="en-US" sz="2400" dirty="0"/>
          </a:p>
        </p:txBody>
      </p:sp>
      <p:sp>
        <p:nvSpPr>
          <p:cNvPr id="4" name="TextBox 3"/>
          <p:cNvSpPr txBox="1"/>
          <p:nvPr/>
        </p:nvSpPr>
        <p:spPr>
          <a:xfrm>
            <a:off x="-992909" y="235527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5625549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Programs with Strong Audio Component</a:t>
            </a:r>
            <a:endParaRPr lang="en-US" sz="2800" dirty="0"/>
          </a:p>
        </p:txBody>
      </p:sp>
      <p:sp>
        <p:nvSpPr>
          <p:cNvPr id="3" name="Content Placeholder 2"/>
          <p:cNvSpPr>
            <a:spLocks noGrp="1"/>
          </p:cNvSpPr>
          <p:nvPr>
            <p:ph idx="1"/>
          </p:nvPr>
        </p:nvSpPr>
        <p:spPr/>
        <p:txBody>
          <a:bodyPr>
            <a:normAutofit fontScale="77500" lnSpcReduction="20000"/>
          </a:bodyPr>
          <a:lstStyle/>
          <a:p>
            <a:pPr>
              <a:lnSpc>
                <a:spcPct val="120000"/>
              </a:lnSpc>
              <a:spcBef>
                <a:spcPts val="0"/>
              </a:spcBef>
            </a:pPr>
            <a:r>
              <a:rPr lang="en-US" sz="2600" b="1" dirty="0" smtClean="0"/>
              <a:t>School of Information</a:t>
            </a:r>
            <a:r>
              <a:rPr lang="en-US" sz="2600" dirty="0" smtClean="0"/>
              <a:t>, University of Texas at Austin</a:t>
            </a:r>
          </a:p>
          <a:p>
            <a:pPr marL="0" indent="0">
              <a:lnSpc>
                <a:spcPct val="120000"/>
              </a:lnSpc>
              <a:spcBef>
                <a:spcPts val="0"/>
              </a:spcBef>
              <a:buNone/>
            </a:pPr>
            <a:endParaRPr lang="en-US" sz="2100" dirty="0" smtClean="0"/>
          </a:p>
          <a:p>
            <a:pPr marL="0" indent="0">
              <a:lnSpc>
                <a:spcPct val="120000"/>
              </a:lnSpc>
              <a:spcBef>
                <a:spcPts val="0"/>
              </a:spcBef>
              <a:buNone/>
            </a:pPr>
            <a:endParaRPr lang="en-US" sz="600" dirty="0" smtClean="0"/>
          </a:p>
          <a:p>
            <a:pPr marL="349250" lvl="1" indent="0">
              <a:lnSpc>
                <a:spcPct val="120000"/>
              </a:lnSpc>
              <a:spcBef>
                <a:spcPts val="0"/>
              </a:spcBef>
              <a:buNone/>
            </a:pPr>
            <a:r>
              <a:rPr lang="en-US" b="1" dirty="0" smtClean="0"/>
              <a:t>NF 392L Introduction to Audio Preservation and Reformatting: </a:t>
            </a:r>
            <a:r>
              <a:rPr lang="en-US" dirty="0" smtClean="0"/>
              <a:t>Study of recording through a chronological examination of the development of recording, and treatment of issues in the care and preservation of recordings, focusing on the economics of audio preservation and reformatting, noise reduction and stabilization, and stability concerns of modern media for storage of sound.</a:t>
            </a:r>
          </a:p>
          <a:p>
            <a:pPr marL="349250" lvl="1" indent="0">
              <a:lnSpc>
                <a:spcPct val="120000"/>
              </a:lnSpc>
              <a:spcBef>
                <a:spcPts val="0"/>
              </a:spcBef>
              <a:buNone/>
            </a:pPr>
            <a:endParaRPr lang="en-US" dirty="0" smtClean="0"/>
          </a:p>
          <a:p>
            <a:pPr marL="349250" lvl="1" indent="0">
              <a:lnSpc>
                <a:spcPct val="120000"/>
              </a:lnSpc>
              <a:spcBef>
                <a:spcPts val="0"/>
              </a:spcBef>
              <a:buNone/>
            </a:pPr>
            <a:r>
              <a:rPr lang="en-US" b="1" dirty="0" smtClean="0"/>
              <a:t>INF </a:t>
            </a:r>
            <a:r>
              <a:rPr lang="en-US" b="1" dirty="0"/>
              <a:t>392M Advanced Audio Preservation and </a:t>
            </a:r>
            <a:r>
              <a:rPr lang="en-US" b="1" dirty="0" smtClean="0"/>
              <a:t>Reformatting: </a:t>
            </a:r>
            <a:r>
              <a:rPr lang="en-US" dirty="0" smtClean="0"/>
              <a:t>Exploration </a:t>
            </a:r>
            <a:r>
              <a:rPr lang="en-US" dirty="0"/>
              <a:t>of changing concepts in the nature of information in different formats, issues of access within the context of preservation, criteria for prioritization of materials to be reformatted, considerations in invasive versus minimal restoration, and study of rare formats and means of maximizing the amount of recoverable information from a recording</a:t>
            </a:r>
            <a:r>
              <a:rPr lang="en-US" dirty="0" smtClean="0"/>
              <a:t>.</a:t>
            </a:r>
            <a:endParaRPr lang="en-US" dirty="0"/>
          </a:p>
        </p:txBody>
      </p:sp>
    </p:spTree>
    <p:extLst>
      <p:ext uri="{BB962C8B-B14F-4D97-AF65-F5344CB8AC3E}">
        <p14:creationId xmlns:p14="http://schemas.microsoft.com/office/powerpoint/2010/main" val="4179638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MLS Programs with One AV Class</a:t>
            </a:r>
            <a:endParaRPr lang="en-US" dirty="0"/>
          </a:p>
        </p:txBody>
      </p:sp>
      <p:sp>
        <p:nvSpPr>
          <p:cNvPr id="3" name="Content Placeholder 2"/>
          <p:cNvSpPr>
            <a:spLocks noGrp="1"/>
          </p:cNvSpPr>
          <p:nvPr>
            <p:ph idx="1"/>
          </p:nvPr>
        </p:nvSpPr>
        <p:spPr>
          <a:xfrm>
            <a:off x="577273" y="2309092"/>
            <a:ext cx="8332355" cy="4049602"/>
          </a:xfrm>
        </p:spPr>
        <p:txBody>
          <a:bodyPr numCol="1">
            <a:normAutofit fontScale="92500" lnSpcReduction="10000"/>
          </a:bodyPr>
          <a:lstStyle/>
          <a:p>
            <a:pPr>
              <a:spcBef>
                <a:spcPts val="0"/>
              </a:spcBef>
            </a:pPr>
            <a:r>
              <a:rPr lang="en-US" dirty="0" smtClean="0"/>
              <a:t>University of Pittsburgh –</a:t>
            </a:r>
          </a:p>
          <a:p>
            <a:pPr marL="0" indent="0">
              <a:spcBef>
                <a:spcPts val="0"/>
              </a:spcBef>
              <a:buNone/>
            </a:pPr>
            <a:r>
              <a:rPr lang="en-US" dirty="0" smtClean="0"/>
              <a:t>LIS2226</a:t>
            </a:r>
            <a:r>
              <a:rPr lang="en-US" dirty="0"/>
              <a:t>: Moving Image </a:t>
            </a:r>
            <a:r>
              <a:rPr lang="en-US" dirty="0" smtClean="0"/>
              <a:t>Archives</a:t>
            </a:r>
          </a:p>
          <a:p>
            <a:pPr marL="0" indent="0">
              <a:spcBef>
                <a:spcPts val="0"/>
              </a:spcBef>
              <a:buNone/>
            </a:pPr>
            <a:endParaRPr lang="en-US" sz="1400" dirty="0" smtClean="0"/>
          </a:p>
          <a:p>
            <a:pPr>
              <a:spcBef>
                <a:spcPts val="0"/>
              </a:spcBef>
            </a:pPr>
            <a:r>
              <a:rPr lang="en-US" dirty="0" smtClean="0"/>
              <a:t>University of Michigan – </a:t>
            </a:r>
          </a:p>
          <a:p>
            <a:pPr marL="0" indent="0">
              <a:spcBef>
                <a:spcPts val="0"/>
              </a:spcBef>
              <a:buNone/>
            </a:pPr>
            <a:r>
              <a:rPr lang="en-US" dirty="0" smtClean="0"/>
              <a:t>SI 678: Preserving Sound and Motion</a:t>
            </a:r>
          </a:p>
          <a:p>
            <a:pPr marL="0" indent="0">
              <a:spcBef>
                <a:spcPts val="0"/>
              </a:spcBef>
              <a:buNone/>
            </a:pPr>
            <a:endParaRPr lang="en-US" dirty="0" smtClean="0"/>
          </a:p>
          <a:p>
            <a:pPr>
              <a:spcBef>
                <a:spcPts val="0"/>
              </a:spcBef>
            </a:pPr>
            <a:r>
              <a:rPr lang="en-US" dirty="0" smtClean="0"/>
              <a:t>University </a:t>
            </a:r>
            <a:r>
              <a:rPr lang="en-US" dirty="0"/>
              <a:t>of Illinois at </a:t>
            </a:r>
            <a:r>
              <a:rPr lang="en-US" dirty="0" smtClean="0"/>
              <a:t>Urbana - Champaign – </a:t>
            </a:r>
          </a:p>
          <a:p>
            <a:pPr marL="0" indent="0">
              <a:spcBef>
                <a:spcPts val="0"/>
              </a:spcBef>
              <a:buNone/>
            </a:pPr>
            <a:r>
              <a:rPr lang="en-US" dirty="0" smtClean="0"/>
              <a:t>LIS590AV</a:t>
            </a:r>
            <a:r>
              <a:rPr lang="en-US" dirty="0"/>
              <a:t>: Audiovisual Materials in Libraries and </a:t>
            </a:r>
            <a:r>
              <a:rPr lang="en-US" dirty="0" smtClean="0"/>
              <a:t>Archives</a:t>
            </a:r>
          </a:p>
          <a:p>
            <a:pPr marL="0" indent="0">
              <a:spcBef>
                <a:spcPts val="0"/>
              </a:spcBef>
              <a:buNone/>
            </a:pPr>
            <a:endParaRPr lang="en-US" dirty="0" smtClean="0"/>
          </a:p>
          <a:p>
            <a:pPr>
              <a:spcBef>
                <a:spcPts val="0"/>
              </a:spcBef>
            </a:pPr>
            <a:r>
              <a:rPr lang="en-US" dirty="0" smtClean="0"/>
              <a:t>Pratt Institute –</a:t>
            </a:r>
          </a:p>
          <a:p>
            <a:pPr marL="0" indent="0">
              <a:spcBef>
                <a:spcPts val="0"/>
              </a:spcBef>
              <a:buNone/>
            </a:pPr>
            <a:r>
              <a:rPr lang="en-US" dirty="0" smtClean="0"/>
              <a:t>LIS 694: </a:t>
            </a:r>
            <a:r>
              <a:rPr lang="en-US" dirty="0"/>
              <a:t>Film and Media </a:t>
            </a:r>
            <a:r>
              <a:rPr lang="en-US" dirty="0" smtClean="0"/>
              <a:t>Collections</a:t>
            </a:r>
          </a:p>
          <a:p>
            <a:pPr marL="0" indent="0">
              <a:spcBef>
                <a:spcPts val="0"/>
              </a:spcBef>
              <a:buNone/>
            </a:pPr>
            <a:endParaRPr lang="en-US" dirty="0" smtClean="0"/>
          </a:p>
          <a:p>
            <a:pPr>
              <a:spcBef>
                <a:spcPts val="0"/>
              </a:spcBef>
            </a:pPr>
            <a:r>
              <a:rPr lang="en-US" dirty="0"/>
              <a:t>State University of New York at </a:t>
            </a:r>
            <a:r>
              <a:rPr lang="en-US" dirty="0" smtClean="0"/>
              <a:t>Buffalo – </a:t>
            </a:r>
          </a:p>
          <a:p>
            <a:pPr marL="0" indent="0">
              <a:spcBef>
                <a:spcPts val="0"/>
              </a:spcBef>
              <a:buNone/>
            </a:pPr>
            <a:r>
              <a:rPr lang="en-US" dirty="0" smtClean="0"/>
              <a:t>LIS 519: </a:t>
            </a:r>
            <a:r>
              <a:rPr lang="en-US" dirty="0"/>
              <a:t>Selection, Acquisition and Management of Non Book Materials</a:t>
            </a:r>
          </a:p>
          <a:p>
            <a:pPr>
              <a:spcBef>
                <a:spcPts val="0"/>
              </a:spcBef>
            </a:pPr>
            <a:endParaRPr lang="en-US" dirty="0" smtClean="0"/>
          </a:p>
          <a:p>
            <a:pPr>
              <a:spcBef>
                <a:spcPts val="0"/>
              </a:spcBef>
            </a:pPr>
            <a:endParaRPr lang="en-US" b="1" dirty="0" smtClean="0"/>
          </a:p>
          <a:p>
            <a:pPr>
              <a:spcBef>
                <a:spcPts val="0"/>
              </a:spcBef>
            </a:pPr>
            <a:endParaRPr lang="en-US" b="1" dirty="0" smtClean="0"/>
          </a:p>
          <a:p>
            <a:pPr>
              <a:spcBef>
                <a:spcPts val="0"/>
              </a:spcBef>
            </a:pPr>
            <a:endParaRPr lang="en-US" b="1" dirty="0" smtClean="0"/>
          </a:p>
          <a:p>
            <a:pPr>
              <a:spcBef>
                <a:spcPts val="0"/>
              </a:spcBef>
            </a:pPr>
            <a:endParaRPr lang="en-US" dirty="0" smtClean="0"/>
          </a:p>
          <a:p>
            <a:pPr>
              <a:spcBef>
                <a:spcPts val="0"/>
              </a:spcBef>
            </a:pPr>
            <a:endParaRPr lang="en-US" dirty="0" smtClean="0"/>
          </a:p>
          <a:p>
            <a:pPr>
              <a:spcBef>
                <a:spcPts val="0"/>
              </a:spcBef>
            </a:pPr>
            <a:endParaRPr lang="en-US" dirty="0"/>
          </a:p>
        </p:txBody>
      </p:sp>
    </p:spTree>
    <p:extLst>
      <p:ext uri="{BB962C8B-B14F-4D97-AF65-F5344CB8AC3E}">
        <p14:creationId xmlns:p14="http://schemas.microsoft.com/office/powerpoint/2010/main" val="2661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a:t>
            </a:r>
            <a:r>
              <a:rPr lang="en-US" dirty="0" smtClean="0"/>
              <a:t>College of </a:t>
            </a:r>
            <a:r>
              <a:rPr lang="en-US" dirty="0" smtClean="0"/>
              <a:t>New York</a:t>
            </a:r>
            <a:endParaRPr lang="en-US" dirty="0"/>
          </a:p>
        </p:txBody>
      </p:sp>
      <p:sp>
        <p:nvSpPr>
          <p:cNvPr id="3" name="Content Placeholder 2"/>
          <p:cNvSpPr>
            <a:spLocks noGrp="1"/>
          </p:cNvSpPr>
          <p:nvPr>
            <p:ph idx="1"/>
          </p:nvPr>
        </p:nvSpPr>
        <p:spPr/>
        <p:txBody>
          <a:bodyPr/>
          <a:lstStyle/>
          <a:p>
            <a:r>
              <a:rPr lang="en-US" dirty="0" smtClean="0"/>
              <a:t>Gary </a:t>
            </a:r>
            <a:r>
              <a:rPr lang="en-US" dirty="0" err="1" smtClean="0"/>
              <a:t>Thalheimer</a:t>
            </a:r>
            <a:r>
              <a:rPr lang="en-US" dirty="0" smtClean="0"/>
              <a:t> Endowment for Audio Preservation and Transfer Technology</a:t>
            </a:r>
            <a:endParaRPr lang="en-US" dirty="0"/>
          </a:p>
          <a:p>
            <a:pPr lvl="1"/>
            <a:r>
              <a:rPr lang="en-US" dirty="0" smtClean="0"/>
              <a:t>Graduate program and a tenured faculty position</a:t>
            </a:r>
            <a:endParaRPr lang="en-US" dirty="0"/>
          </a:p>
        </p:txBody>
      </p:sp>
    </p:spTree>
    <p:extLst>
      <p:ext uri="{BB962C8B-B14F-4D97-AF65-F5344CB8AC3E}">
        <p14:creationId xmlns:p14="http://schemas.microsoft.com/office/powerpoint/2010/main" val="52092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7" name="Picture 6"/>
          <p:cNvPicPr>
            <a:picLocks noChangeAspect="1"/>
          </p:cNvPicPr>
          <p:nvPr/>
        </p:nvPicPr>
        <p:blipFill>
          <a:blip r:embed="rId3"/>
          <a:stretch>
            <a:fillRect/>
          </a:stretch>
        </p:blipFill>
        <p:spPr>
          <a:xfrm>
            <a:off x="1464236" y="2406471"/>
            <a:ext cx="6230703" cy="4069031"/>
          </a:xfrm>
          <a:prstGeom prst="rect">
            <a:avLst/>
          </a:prstGeom>
        </p:spPr>
      </p:pic>
    </p:spTree>
    <p:extLst>
      <p:ext uri="{BB962C8B-B14F-4D97-AF65-F5344CB8AC3E}">
        <p14:creationId xmlns:p14="http://schemas.microsoft.com/office/powerpoint/2010/main" val="2394563631"/>
      </p:ext>
    </p:extLst>
  </p:cSld>
  <p:clrMapOvr>
    <a:masterClrMapping/>
  </p:clrMapOvr>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1442</TotalTime>
  <Words>1229</Words>
  <Application>Microsoft Macintosh PowerPoint</Application>
  <PresentationFormat>On-screen Show (4:3)</PresentationFormat>
  <Paragraphs>103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Perception</vt:lpstr>
      <vt:lpstr>National Recording Preservation Plan</vt:lpstr>
      <vt:lpstr>Educational Infrastructure</vt:lpstr>
      <vt:lpstr>1.4: University Courses and Degree Programs</vt:lpstr>
      <vt:lpstr>ALA Preservation Education Directory</vt:lpstr>
      <vt:lpstr>Programs with AV Focus (non-MLS)</vt:lpstr>
      <vt:lpstr>Programs with Strong Audio Component</vt:lpstr>
      <vt:lpstr>MLS Programs with One AV Class</vt:lpstr>
      <vt:lpstr>City College of New York</vt:lpstr>
      <vt:lpstr>The Future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Recording Preservation Plan</dc:title>
  <dc:creator>Kimberly</dc:creator>
  <cp:lastModifiedBy>Kimberly</cp:lastModifiedBy>
  <cp:revision>35</cp:revision>
  <dcterms:created xsi:type="dcterms:W3CDTF">2013-05-16T17:55:04Z</dcterms:created>
  <dcterms:modified xsi:type="dcterms:W3CDTF">2013-05-18T06:34:00Z</dcterms:modified>
</cp:coreProperties>
</file>