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5" r:id="rId3"/>
    <p:sldId id="272" r:id="rId4"/>
    <p:sldId id="273" r:id="rId5"/>
    <p:sldId id="276" r:id="rId6"/>
    <p:sldId id="257" r:id="rId7"/>
    <p:sldId id="269" r:id="rId8"/>
    <p:sldId id="266" r:id="rId9"/>
    <p:sldId id="265" r:id="rId10"/>
    <p:sldId id="267" r:id="rId11"/>
    <p:sldId id="259" r:id="rId12"/>
    <p:sldId id="258" r:id="rId13"/>
    <p:sldId id="268" r:id="rId14"/>
    <p:sldId id="260" r:id="rId15"/>
    <p:sldId id="263" r:id="rId16"/>
    <p:sldId id="271" r:id="rId17"/>
    <p:sldId id="270" r:id="rId18"/>
    <p:sldId id="262" r:id="rId19"/>
    <p:sldId id="264" r:id="rId20"/>
    <p:sldId id="274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1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9" d="100"/>
          <a:sy n="59" d="100"/>
        </p:scale>
        <p:origin x="-4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CC1E1-7782-E646-B525-49C61870F771}" type="datetimeFigureOut">
              <a:rPr lang="en-US" smtClean="0"/>
              <a:pPr/>
              <a:t>5/17/2013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F0D1D-7869-1D40-BE8A-00262A511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CC1E1-7782-E646-B525-49C61870F771}" type="datetimeFigureOut">
              <a:rPr lang="en-US" smtClean="0"/>
              <a:pPr/>
              <a:t>5/17/2013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F0D1D-7869-1D40-BE8A-00262A511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CC1E1-7782-E646-B525-49C61870F771}" type="datetimeFigureOut">
              <a:rPr lang="en-US" smtClean="0"/>
              <a:pPr/>
              <a:t>5/17/2013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F0D1D-7869-1D40-BE8A-00262A511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CC1E1-7782-E646-B525-49C61870F771}" type="datetimeFigureOut">
              <a:rPr lang="en-US" smtClean="0"/>
              <a:pPr/>
              <a:t>5/17/2013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F0D1D-7869-1D40-BE8A-00262A511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CC1E1-7782-E646-B525-49C61870F771}" type="datetimeFigureOut">
              <a:rPr lang="en-US" smtClean="0"/>
              <a:pPr/>
              <a:t>5/17/2013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F0D1D-7869-1D40-BE8A-00262A511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CC1E1-7782-E646-B525-49C61870F771}" type="datetimeFigureOut">
              <a:rPr lang="en-US" smtClean="0"/>
              <a:pPr/>
              <a:t>5/17/2013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F0D1D-7869-1D40-BE8A-00262A511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CC1E1-7782-E646-B525-49C61870F771}" type="datetimeFigureOut">
              <a:rPr lang="en-US" smtClean="0"/>
              <a:pPr/>
              <a:t>5/17/2013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F0D1D-7869-1D40-BE8A-00262A511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CC1E1-7782-E646-B525-49C61870F771}" type="datetimeFigureOut">
              <a:rPr lang="en-US" smtClean="0"/>
              <a:pPr/>
              <a:t>5/17/2013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F0D1D-7869-1D40-BE8A-00262A511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CC1E1-7782-E646-B525-49C61870F771}" type="datetimeFigureOut">
              <a:rPr lang="en-US" smtClean="0"/>
              <a:pPr/>
              <a:t>5/17/2013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F0D1D-7869-1D40-BE8A-00262A511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CC1E1-7782-E646-B525-49C61870F771}" type="datetimeFigureOut">
              <a:rPr lang="en-US" smtClean="0"/>
              <a:pPr/>
              <a:t>5/17/2013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F0D1D-7869-1D40-BE8A-00262A511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CC1E1-7782-E646-B525-49C61870F771}" type="datetimeFigureOut">
              <a:rPr lang="en-US" smtClean="0"/>
              <a:pPr/>
              <a:t>5/17/2013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F0D1D-7869-1D40-BE8A-00262A511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CC1E1-7782-E646-B525-49C61870F771}" type="datetimeFigureOut">
              <a:rPr lang="en-US" smtClean="0"/>
              <a:pPr/>
              <a:t>5/17/2013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F0D1D-7869-1D40-BE8A-00262A511DE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2.pn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01464" y="1681787"/>
            <a:ext cx="57498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D9D9D9"/>
                </a:solidFill>
                <a:latin typeface="Candara"/>
                <a:cs typeface="Candara"/>
              </a:rPr>
              <a:t>Amplified Plunks: Recording the Harpsichord’s Weakness in Postwar Exotica</a:t>
            </a:r>
          </a:p>
          <a:p>
            <a:endParaRPr lang="en-US" sz="2800" dirty="0" smtClean="0">
              <a:solidFill>
                <a:srgbClr val="D9D9D9"/>
              </a:solidFill>
              <a:latin typeface="Candara"/>
              <a:cs typeface="Candara"/>
            </a:endParaRPr>
          </a:p>
          <a:p>
            <a:r>
              <a:rPr lang="en-US" sz="2400" dirty="0" smtClean="0">
                <a:solidFill>
                  <a:srgbClr val="D9D9D9"/>
                </a:solidFill>
                <a:latin typeface="Candara"/>
                <a:cs typeface="Candara"/>
              </a:rPr>
              <a:t>Jessica Wood</a:t>
            </a:r>
          </a:p>
          <a:p>
            <a:r>
              <a:rPr lang="en-US" sz="2400" dirty="0" smtClean="0">
                <a:solidFill>
                  <a:srgbClr val="D9D9D9"/>
                </a:solidFill>
                <a:latin typeface="Candara"/>
                <a:cs typeface="Candara"/>
              </a:rPr>
              <a:t>May 17, 2013</a:t>
            </a:r>
            <a:endParaRPr lang="en-US" sz="2400" dirty="0">
              <a:solidFill>
                <a:srgbClr val="D9D9D9"/>
              </a:solidFill>
              <a:latin typeface="Candara"/>
              <a:cs typeface="Canda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xotica07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75" y="190500"/>
            <a:ext cx="6127750" cy="63990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24625" y="2000251"/>
            <a:ext cx="2838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D9D9D9"/>
                </a:solidFill>
                <a:latin typeface="Candara"/>
                <a:cs typeface="Candara"/>
              </a:rPr>
              <a:t>“</a:t>
            </a:r>
            <a:r>
              <a:rPr lang="en-US" sz="2000" dirty="0" err="1" smtClean="0">
                <a:solidFill>
                  <a:srgbClr val="D9D9D9"/>
                </a:solidFill>
                <a:latin typeface="Candara"/>
                <a:cs typeface="Candara"/>
              </a:rPr>
              <a:t>Ringo</a:t>
            </a:r>
            <a:r>
              <a:rPr lang="en-US" sz="2000" dirty="0" smtClean="0">
                <a:solidFill>
                  <a:srgbClr val="D9D9D9"/>
                </a:solidFill>
                <a:latin typeface="Candara"/>
                <a:cs typeface="Candara"/>
              </a:rPr>
              <a:t> </a:t>
            </a:r>
            <a:r>
              <a:rPr lang="en-US" sz="2000" dirty="0" err="1" smtClean="0">
                <a:solidFill>
                  <a:srgbClr val="D9D9D9"/>
                </a:solidFill>
                <a:latin typeface="Candara"/>
                <a:cs typeface="Candara"/>
              </a:rPr>
              <a:t>Oiwake</a:t>
            </a:r>
            <a:r>
              <a:rPr lang="en-US" sz="2000" dirty="0" smtClean="0">
                <a:solidFill>
                  <a:srgbClr val="D9D9D9"/>
                </a:solidFill>
                <a:latin typeface="Candara"/>
                <a:cs typeface="Candara"/>
              </a:rPr>
              <a:t>,” </a:t>
            </a:r>
            <a:r>
              <a:rPr lang="en-US" sz="2000" i="1" dirty="0" smtClean="0">
                <a:solidFill>
                  <a:srgbClr val="D9D9D9"/>
                </a:solidFill>
                <a:latin typeface="Candara"/>
                <a:cs typeface="Candara"/>
              </a:rPr>
              <a:t>Exotica, Vol. III,</a:t>
            </a:r>
            <a:r>
              <a:rPr lang="en-US" sz="2000" dirty="0" smtClean="0">
                <a:solidFill>
                  <a:srgbClr val="D9D9D9"/>
                </a:solidFill>
                <a:latin typeface="Candara"/>
                <a:cs typeface="Candara"/>
              </a:rPr>
              <a:t> Liberty Records, 1959</a:t>
            </a:r>
            <a:endParaRPr lang="en-US" sz="2000" dirty="0">
              <a:solidFill>
                <a:srgbClr val="D9D9D9"/>
              </a:solidFill>
              <a:latin typeface="Candara"/>
              <a:cs typeface="Candara"/>
            </a:endParaRPr>
          </a:p>
        </p:txBody>
      </p:sp>
      <p:pic>
        <p:nvPicPr>
          <p:cNvPr id="2" name="ringo-oiwake-excerpt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6295" y="467627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6922229882_f4d93ca58a_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27" y="0"/>
            <a:ext cx="6572697" cy="65726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48343" y="1561659"/>
            <a:ext cx="20896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D9D9D9"/>
                </a:solidFill>
                <a:latin typeface="Candara"/>
                <a:cs typeface="Candara"/>
              </a:rPr>
              <a:t>Esquivel, </a:t>
            </a:r>
            <a:r>
              <a:rPr lang="en-US" sz="2000" i="1" dirty="0" smtClean="0">
                <a:solidFill>
                  <a:srgbClr val="D9D9D9"/>
                </a:solidFill>
                <a:latin typeface="Candara"/>
                <a:cs typeface="Candara"/>
              </a:rPr>
              <a:t>Exploring New Sounds in Stereo, </a:t>
            </a:r>
            <a:r>
              <a:rPr lang="en-US" sz="2000" dirty="0" smtClean="0">
                <a:solidFill>
                  <a:srgbClr val="D9D9D9"/>
                </a:solidFill>
                <a:latin typeface="Candara"/>
                <a:cs typeface="Candara"/>
              </a:rPr>
              <a:t>RCA-Victor, 1959</a:t>
            </a:r>
            <a:endParaRPr lang="en-US" sz="2000" dirty="0">
              <a:solidFill>
                <a:srgbClr val="D9D9D9"/>
              </a:solidFill>
              <a:latin typeface="Candara"/>
              <a:cs typeface="Canda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erlinger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30" y="127000"/>
            <a:ext cx="5753100" cy="62289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58812" y="1269921"/>
            <a:ext cx="27934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D9D9D9"/>
                </a:solidFill>
                <a:latin typeface="Candara"/>
                <a:cs typeface="Candara"/>
              </a:rPr>
              <a:t>Berlingeri</a:t>
            </a:r>
            <a:r>
              <a:rPr lang="en-US" sz="2000" dirty="0" smtClean="0">
                <a:solidFill>
                  <a:srgbClr val="D9D9D9"/>
                </a:solidFill>
                <a:latin typeface="Candara"/>
                <a:cs typeface="Candara"/>
              </a:rPr>
              <a:t> &amp; His Percussive Harpsichord with His Orchestra, </a:t>
            </a:r>
            <a:r>
              <a:rPr lang="en-US" sz="2000" i="1" dirty="0" smtClean="0">
                <a:solidFill>
                  <a:srgbClr val="D9D9D9"/>
                </a:solidFill>
                <a:latin typeface="Candara"/>
                <a:cs typeface="Candara"/>
              </a:rPr>
              <a:t>Excitement of International Percussion</a:t>
            </a:r>
            <a:r>
              <a:rPr lang="en-US" sz="2000" dirty="0" smtClean="0">
                <a:solidFill>
                  <a:srgbClr val="D9D9D9"/>
                </a:solidFill>
                <a:latin typeface="Candara"/>
                <a:cs typeface="Candara"/>
              </a:rPr>
              <a:t>, Grand Prix, 1961</a:t>
            </a:r>
            <a:endParaRPr lang="en-US" sz="2000" dirty="0">
              <a:solidFill>
                <a:srgbClr val="D9D9D9"/>
              </a:solidFill>
              <a:latin typeface="Candara"/>
              <a:cs typeface="Canda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nd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25"/>
            <a:ext cx="6556560" cy="6556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5216" y="2008759"/>
            <a:ext cx="23342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D9D9D9"/>
                </a:solidFill>
                <a:latin typeface="Candara"/>
                <a:cs typeface="Candara"/>
              </a:rPr>
              <a:t>Sondi</a:t>
            </a:r>
            <a:r>
              <a:rPr lang="en-US" sz="2000" dirty="0" smtClean="0">
                <a:solidFill>
                  <a:srgbClr val="D9D9D9"/>
                </a:solidFill>
                <a:latin typeface="Candara"/>
                <a:cs typeface="Candara"/>
              </a:rPr>
              <a:t> </a:t>
            </a:r>
            <a:r>
              <a:rPr lang="en-US" sz="2000" dirty="0" err="1" smtClean="0">
                <a:solidFill>
                  <a:srgbClr val="D9D9D9"/>
                </a:solidFill>
                <a:latin typeface="Candara"/>
                <a:cs typeface="Candara"/>
              </a:rPr>
              <a:t>Sodsai</a:t>
            </a:r>
            <a:r>
              <a:rPr lang="en-US" sz="2000" dirty="0" smtClean="0">
                <a:solidFill>
                  <a:srgbClr val="D9D9D9"/>
                </a:solidFill>
                <a:latin typeface="Candara"/>
                <a:cs typeface="Candara"/>
              </a:rPr>
              <a:t>, </a:t>
            </a:r>
            <a:r>
              <a:rPr lang="en-US" sz="2000" i="1" dirty="0" err="1" smtClean="0">
                <a:solidFill>
                  <a:srgbClr val="D9D9D9"/>
                </a:solidFill>
                <a:latin typeface="Candara"/>
                <a:cs typeface="Candara"/>
              </a:rPr>
              <a:t>Sondi</a:t>
            </a:r>
            <a:r>
              <a:rPr lang="en-US" sz="2000" dirty="0" smtClean="0">
                <a:solidFill>
                  <a:srgbClr val="D9D9D9"/>
                </a:solidFill>
                <a:latin typeface="Candara"/>
                <a:cs typeface="Candara"/>
              </a:rPr>
              <a:t>, Liberty, 1959</a:t>
            </a:r>
          </a:p>
          <a:p>
            <a:pPr algn="ctr"/>
            <a:r>
              <a:rPr lang="en-US" sz="2000" dirty="0" smtClean="0">
                <a:solidFill>
                  <a:srgbClr val="D9D9D9"/>
                </a:solidFill>
                <a:latin typeface="Candara"/>
                <a:cs typeface="Candara"/>
              </a:rPr>
              <a:t>(Martin Denny, producer)</a:t>
            </a:r>
          </a:p>
          <a:p>
            <a:pPr algn="ctr"/>
            <a:endParaRPr lang="en-US" sz="2000" dirty="0" smtClean="0">
              <a:solidFill>
                <a:srgbClr val="D9D9D9"/>
              </a:solidFill>
              <a:latin typeface="Candara"/>
              <a:cs typeface="Canda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2015" y="2529980"/>
            <a:ext cx="2701985" cy="1358290"/>
          </a:xfrm>
        </p:spPr>
        <p:txBody>
          <a:bodyPr>
            <a:noAutofit/>
          </a:bodyPr>
          <a:lstStyle/>
          <a:p>
            <a:r>
              <a:rPr lang="en-US" sz="2000" i="1" dirty="0" smtClean="0">
                <a:solidFill>
                  <a:srgbClr val="D9D9D9"/>
                </a:solidFill>
                <a:latin typeface="Candara"/>
                <a:cs typeface="Candara"/>
              </a:rPr>
              <a:t>Skins! Bongo Party with Les Baxter</a:t>
            </a:r>
            <a:r>
              <a:rPr lang="en-US" sz="2000" dirty="0" smtClean="0">
                <a:solidFill>
                  <a:srgbClr val="D9D9D9"/>
                </a:solidFill>
                <a:latin typeface="Candara"/>
                <a:cs typeface="Candara"/>
              </a:rPr>
              <a:t>, Capitol, 1957</a:t>
            </a:r>
            <a:endParaRPr lang="en-US" sz="2000" dirty="0">
              <a:solidFill>
                <a:srgbClr val="D9D9D9"/>
              </a:solidFill>
              <a:latin typeface="Candara"/>
              <a:cs typeface="Candara"/>
            </a:endParaRPr>
          </a:p>
        </p:txBody>
      </p:sp>
      <p:pic>
        <p:nvPicPr>
          <p:cNvPr id="7" name="Picture 6" descr="5496083706_f890f4bcdf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4206"/>
            <a:ext cx="6442014" cy="6424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496083706_f890f4bcdf_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9" y="120127"/>
            <a:ext cx="6642581" cy="6624180"/>
          </a:xfrm>
          <a:prstGeom prst="rect">
            <a:avLst/>
          </a:prstGeom>
        </p:spPr>
      </p:pic>
      <p:pic>
        <p:nvPicPr>
          <p:cNvPr id="6" name="Picture 5" descr="baxter-not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75" y="2153444"/>
            <a:ext cx="8890000" cy="2726387"/>
          </a:xfrm>
          <a:prstGeom prst="rect">
            <a:avLst/>
          </a:prstGeom>
        </p:spPr>
      </p:pic>
      <p:pic>
        <p:nvPicPr>
          <p:cNvPr id="2" name="Brazilian Bash-excerpt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79369" y="567489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528" y="686444"/>
            <a:ext cx="2111144" cy="5241160"/>
          </a:xfrm>
        </p:spPr>
        <p:txBody>
          <a:bodyPr>
            <a:normAutofit/>
          </a:bodyPr>
          <a:lstStyle/>
          <a:p>
            <a:r>
              <a:rPr lang="en-US" sz="2000" i="1" dirty="0" smtClean="0">
                <a:solidFill>
                  <a:srgbClr val="D9D9D9"/>
                </a:solidFill>
                <a:latin typeface="Candara"/>
                <a:cs typeface="Candara"/>
              </a:rPr>
              <a:t>Persuasive Percussion</a:t>
            </a:r>
            <a:r>
              <a:rPr lang="en-US" sz="2000" dirty="0" smtClean="0">
                <a:solidFill>
                  <a:srgbClr val="D9D9D9"/>
                </a:solidFill>
                <a:latin typeface="Candara"/>
                <a:cs typeface="Candara"/>
              </a:rPr>
              <a:t>, Command Records, 1959</a:t>
            </a:r>
            <a:endParaRPr lang="en-US" sz="2000" dirty="0">
              <a:solidFill>
                <a:srgbClr val="D9D9D9"/>
              </a:solidFill>
              <a:latin typeface="Candara"/>
              <a:cs typeface="Candara"/>
            </a:endParaRPr>
          </a:p>
        </p:txBody>
      </p:sp>
      <p:pic>
        <p:nvPicPr>
          <p:cNvPr id="4" name="Picture 3" descr="5321528305_cd2d3bbe60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56" y="274577"/>
            <a:ext cx="6044481" cy="60754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148" y="5993918"/>
            <a:ext cx="8915400" cy="780010"/>
          </a:xfrm>
        </p:spPr>
        <p:txBody>
          <a:bodyPr>
            <a:normAutofit/>
          </a:bodyPr>
          <a:lstStyle/>
          <a:p>
            <a:r>
              <a:rPr lang="en-US" sz="2000" i="1" dirty="0" smtClean="0">
                <a:solidFill>
                  <a:schemeClr val="bg1">
                    <a:lumMod val="85000"/>
                  </a:schemeClr>
                </a:solidFill>
                <a:latin typeface="American Typewriter"/>
                <a:cs typeface="American Typewriter"/>
              </a:rPr>
              <a:t>Persuasive Percussion </a:t>
            </a:r>
            <a:r>
              <a:rPr lang="en-US" sz="2000" dirty="0" smtClean="0">
                <a:solidFill>
                  <a:srgbClr val="D9D9D9"/>
                </a:solidFill>
                <a:latin typeface="American Typewriter"/>
                <a:cs typeface="American Typewriter"/>
              </a:rPr>
              <a:t>counterfeit bandits in handcuffs. </a:t>
            </a:r>
            <a:r>
              <a:rPr lang="en-US" sz="2000" i="1" dirty="0" smtClean="0">
                <a:solidFill>
                  <a:srgbClr val="D9D9D9"/>
                </a:solidFill>
                <a:latin typeface="American Typewriter"/>
                <a:cs typeface="American Typewriter"/>
              </a:rPr>
              <a:t>Life</a:t>
            </a:r>
            <a:r>
              <a:rPr lang="en-US" sz="2000" dirty="0" smtClean="0">
                <a:solidFill>
                  <a:srgbClr val="D9D9D9"/>
                </a:solidFill>
                <a:latin typeface="American Typewriter"/>
                <a:cs typeface="American Typewriter"/>
              </a:rPr>
              <a:t>, May 19, 1961, </a:t>
            </a:r>
            <a:r>
              <a:rPr lang="en-US" sz="2000" dirty="0" err="1" smtClean="0">
                <a:solidFill>
                  <a:srgbClr val="D9D9D9"/>
                </a:solidFill>
                <a:latin typeface="American Typewriter"/>
                <a:cs typeface="American Typewriter"/>
              </a:rPr>
              <a:t>p</a:t>
            </a:r>
            <a:r>
              <a:rPr lang="en-US" sz="2000" dirty="0" smtClean="0">
                <a:solidFill>
                  <a:srgbClr val="D9D9D9"/>
                </a:solidFill>
                <a:latin typeface="American Typewriter"/>
                <a:cs typeface="American Typewriter"/>
              </a:rPr>
              <a:t>. 56</a:t>
            </a:r>
            <a:endParaRPr lang="en-US" sz="2000" i="1" dirty="0">
              <a:solidFill>
                <a:schemeClr val="bg1">
                  <a:lumMod val="85000"/>
                </a:schemeClr>
              </a:solidFill>
              <a:latin typeface="American Typewriter"/>
              <a:cs typeface="American Typewriter"/>
            </a:endParaRPr>
          </a:p>
        </p:txBody>
      </p:sp>
      <p:pic>
        <p:nvPicPr>
          <p:cNvPr id="4" name="Picture 3" descr="enoch-counterfei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598" y="82784"/>
            <a:ext cx="8366161" cy="5911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noch-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975"/>
            <a:ext cx="6058812" cy="64448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58812" y="1269921"/>
            <a:ext cx="27934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D9D9D9"/>
                </a:solidFill>
                <a:latin typeface="American Typewriter"/>
                <a:cs typeface="American Typewriter"/>
              </a:rPr>
              <a:t>Enoch Light &amp; His Orchestra, featuring Harpsichord and Exotic Percussion, </a:t>
            </a:r>
            <a:r>
              <a:rPr lang="en-US" sz="2000" i="1" dirty="0" smtClean="0">
                <a:solidFill>
                  <a:srgbClr val="D9D9D9"/>
                </a:solidFill>
                <a:latin typeface="American Typewriter"/>
                <a:cs typeface="American Typewriter"/>
              </a:rPr>
              <a:t>Far Away Places</a:t>
            </a:r>
            <a:r>
              <a:rPr lang="en-US" sz="2000" dirty="0" smtClean="0">
                <a:solidFill>
                  <a:srgbClr val="D9D9D9"/>
                </a:solidFill>
                <a:latin typeface="American Typewriter"/>
                <a:cs typeface="American Typewriter"/>
              </a:rPr>
              <a:t>, Command Records, 1961</a:t>
            </a:r>
          </a:p>
          <a:p>
            <a:pPr algn="ctr"/>
            <a:endParaRPr lang="en-US" sz="2000" dirty="0" smtClean="0">
              <a:solidFill>
                <a:srgbClr val="D9D9D9"/>
              </a:solidFill>
              <a:latin typeface="American Typewriter"/>
              <a:cs typeface="American Typewriter"/>
            </a:endParaRPr>
          </a:p>
          <a:p>
            <a:pPr algn="ctr"/>
            <a:r>
              <a:rPr lang="en-US" sz="2000" dirty="0" smtClean="0">
                <a:solidFill>
                  <a:srgbClr val="D9D9D9"/>
                </a:solidFill>
                <a:latin typeface="American Typewriter"/>
                <a:cs typeface="American Typewriter"/>
              </a:rPr>
              <a:t>“Sunrise over Sumatra” </a:t>
            </a:r>
            <a:endParaRPr lang="en-US" sz="2000" dirty="0">
              <a:solidFill>
                <a:srgbClr val="D9D9D9"/>
              </a:solidFill>
              <a:latin typeface="American Typewriter"/>
              <a:cs typeface="American Typewriter"/>
            </a:endParaRPr>
          </a:p>
        </p:txBody>
      </p:sp>
      <p:pic>
        <p:nvPicPr>
          <p:cNvPr id="2" name="sumatra-excerpt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28044" y="4953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ght-tech-da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193305"/>
            <a:ext cx="8602586" cy="42358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826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D9D9D9"/>
                </a:solidFill>
                <a:latin typeface="Candara"/>
                <a:cs typeface="Candara"/>
              </a:rPr>
              <a:t>“Technical data” printed on record jacket to </a:t>
            </a:r>
            <a:r>
              <a:rPr lang="en-US" i="1" dirty="0" smtClean="0">
                <a:solidFill>
                  <a:srgbClr val="D9D9D9"/>
                </a:solidFill>
                <a:latin typeface="Candara"/>
                <a:cs typeface="Candara"/>
              </a:rPr>
              <a:t>Far Away Places</a:t>
            </a:r>
            <a:r>
              <a:rPr lang="en-US" dirty="0" smtClean="0">
                <a:solidFill>
                  <a:srgbClr val="D9D9D9"/>
                </a:solidFill>
                <a:latin typeface="Candara"/>
                <a:cs typeface="Candara"/>
              </a:rPr>
              <a:t>, 1961.</a:t>
            </a:r>
            <a:endParaRPr lang="en-US" dirty="0">
              <a:solidFill>
                <a:srgbClr val="D9D9D9"/>
              </a:solidFill>
              <a:latin typeface="Candara"/>
              <a:cs typeface="Canda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9624" y="274637"/>
            <a:ext cx="2797175" cy="3360737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D9D9D9"/>
                </a:solidFill>
                <a:latin typeface="Candara"/>
                <a:cs typeface="Candara"/>
              </a:rPr>
              <a:t>Harpsichord made by </a:t>
            </a:r>
            <a:r>
              <a:rPr lang="en-US" sz="2000" dirty="0" err="1" smtClean="0">
                <a:solidFill>
                  <a:srgbClr val="D9D9D9"/>
                </a:solidFill>
                <a:latin typeface="Candara"/>
                <a:cs typeface="Candara"/>
              </a:rPr>
              <a:t>Maendler</a:t>
            </a:r>
            <a:r>
              <a:rPr lang="en-US" sz="2000" dirty="0" smtClean="0">
                <a:solidFill>
                  <a:srgbClr val="D9D9D9"/>
                </a:solidFill>
                <a:latin typeface="Candara"/>
                <a:cs typeface="Candara"/>
              </a:rPr>
              <a:t>-Schramm firm, Germany, </a:t>
            </a:r>
            <a:r>
              <a:rPr lang="en-US" sz="2000" dirty="0" err="1" smtClean="0">
                <a:solidFill>
                  <a:srgbClr val="D9D9D9"/>
                </a:solidFill>
                <a:latin typeface="Candara"/>
                <a:cs typeface="Candara"/>
              </a:rPr>
              <a:t>c</a:t>
            </a:r>
            <a:r>
              <a:rPr lang="en-US" sz="2000" dirty="0" smtClean="0">
                <a:solidFill>
                  <a:srgbClr val="D9D9D9"/>
                </a:solidFill>
                <a:latin typeface="Candara"/>
                <a:cs typeface="Candara"/>
              </a:rPr>
              <a:t>. 1930s</a:t>
            </a:r>
            <a:br>
              <a:rPr lang="en-US" sz="2000" dirty="0" smtClean="0">
                <a:solidFill>
                  <a:srgbClr val="D9D9D9"/>
                </a:solidFill>
                <a:latin typeface="Candara"/>
                <a:cs typeface="Candara"/>
              </a:rPr>
            </a:br>
            <a:r>
              <a:rPr lang="en-US" sz="2000" dirty="0" smtClean="0">
                <a:solidFill>
                  <a:srgbClr val="D9D9D9"/>
                </a:solidFill>
                <a:latin typeface="Candara"/>
                <a:cs typeface="Candara"/>
              </a:rPr>
              <a:t>(modernist)</a:t>
            </a:r>
            <a:endParaRPr lang="en-US" sz="2000" dirty="0">
              <a:solidFill>
                <a:srgbClr val="D9D9D9"/>
              </a:solidFill>
              <a:latin typeface="Candara"/>
              <a:cs typeface="Candara"/>
            </a:endParaRPr>
          </a:p>
        </p:txBody>
      </p:sp>
      <p:pic>
        <p:nvPicPr>
          <p:cNvPr id="4" name="Picture 3" descr="2030dbl_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38" y="274636"/>
            <a:ext cx="4776787" cy="61470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5921374"/>
            <a:ext cx="4305334" cy="603251"/>
          </a:xfrm>
        </p:spPr>
        <p:txBody>
          <a:bodyPr>
            <a:normAutofit fontScale="90000"/>
          </a:bodyPr>
          <a:lstStyle/>
          <a:p>
            <a:r>
              <a:rPr lang="en-US" sz="2000" dirty="0" err="1" smtClean="0">
                <a:solidFill>
                  <a:srgbClr val="D9D9D9"/>
                </a:solidFill>
                <a:latin typeface="Candara"/>
                <a:cs typeface="Candara"/>
              </a:rPr>
              <a:t>Maendler</a:t>
            </a:r>
            <a:r>
              <a:rPr lang="en-US" sz="2000" dirty="0" smtClean="0">
                <a:solidFill>
                  <a:srgbClr val="D9D9D9"/>
                </a:solidFill>
                <a:latin typeface="Candara"/>
                <a:cs typeface="Candara"/>
              </a:rPr>
              <a:t>-Schramm (Germany), </a:t>
            </a:r>
            <a:r>
              <a:rPr lang="en-US" sz="2000" dirty="0" err="1" smtClean="0">
                <a:solidFill>
                  <a:srgbClr val="D9D9D9"/>
                </a:solidFill>
                <a:latin typeface="Candara"/>
                <a:cs typeface="Candara"/>
              </a:rPr>
              <a:t>c</a:t>
            </a:r>
            <a:r>
              <a:rPr lang="en-US" sz="2000" dirty="0" smtClean="0">
                <a:solidFill>
                  <a:srgbClr val="D9D9D9"/>
                </a:solidFill>
                <a:latin typeface="Candara"/>
                <a:cs typeface="Candara"/>
              </a:rPr>
              <a:t>. 1930s</a:t>
            </a:r>
            <a:br>
              <a:rPr lang="en-US" sz="2000" dirty="0" smtClean="0">
                <a:solidFill>
                  <a:srgbClr val="D9D9D9"/>
                </a:solidFill>
                <a:latin typeface="Candara"/>
                <a:cs typeface="Candara"/>
              </a:rPr>
            </a:br>
            <a:r>
              <a:rPr lang="en-US" sz="2000" dirty="0" smtClean="0">
                <a:solidFill>
                  <a:srgbClr val="D9D9D9"/>
                </a:solidFill>
                <a:latin typeface="Candara"/>
                <a:cs typeface="Candara"/>
              </a:rPr>
              <a:t>(modernist)</a:t>
            </a:r>
            <a:endParaRPr lang="en-US" sz="2000" dirty="0">
              <a:solidFill>
                <a:srgbClr val="D9D9D9"/>
              </a:solidFill>
              <a:latin typeface="Candara"/>
              <a:cs typeface="Candara"/>
            </a:endParaRPr>
          </a:p>
        </p:txBody>
      </p:sp>
      <p:pic>
        <p:nvPicPr>
          <p:cNvPr id="4" name="Picture 3" descr="2030dbl_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206374"/>
            <a:ext cx="4305334" cy="5540375"/>
          </a:xfrm>
          <a:prstGeom prst="rect">
            <a:avLst/>
          </a:prstGeom>
        </p:spPr>
      </p:pic>
      <p:pic>
        <p:nvPicPr>
          <p:cNvPr id="5" name="Picture 4" descr="3298db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49" y="223753"/>
            <a:ext cx="3822039" cy="542774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921249" y="5746749"/>
            <a:ext cx="3822039" cy="904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ndara"/>
                <a:ea typeface="+mj-ea"/>
                <a:cs typeface="Candara"/>
              </a:rPr>
              <a:t>William Dowd (Boston), 1962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rgbClr val="D9D9D9"/>
                </a:solidFill>
                <a:latin typeface="Candara"/>
                <a:ea typeface="+mj-ea"/>
                <a:cs typeface="Candara"/>
              </a:rPr>
              <a:t>(historicist)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ndara"/>
                <a:ea typeface="+mj-ea"/>
                <a:cs typeface="Candara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D9D9D9"/>
              </a:solidFill>
              <a:effectLst/>
              <a:uLnTx/>
              <a:uFillTx/>
              <a:latin typeface="Candara"/>
              <a:ea typeface="+mj-ea"/>
              <a:cs typeface="Canda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323013" y="2145135"/>
            <a:ext cx="2729040" cy="1433855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D9D9D9"/>
                </a:solidFill>
                <a:latin typeface="Candara"/>
                <a:cs typeface="Candara"/>
              </a:rPr>
              <a:t>Billy </a:t>
            </a:r>
            <a:r>
              <a:rPr lang="en-US" sz="2000" dirty="0" err="1" smtClean="0">
                <a:solidFill>
                  <a:srgbClr val="D9D9D9"/>
                </a:solidFill>
                <a:latin typeface="Candara"/>
                <a:cs typeface="Candara"/>
              </a:rPr>
              <a:t>Mayerl</a:t>
            </a:r>
            <a:r>
              <a:rPr lang="en-US" sz="2000" dirty="0" smtClean="0">
                <a:solidFill>
                  <a:srgbClr val="D9D9D9"/>
                </a:solidFill>
                <a:latin typeface="Candara"/>
                <a:cs typeface="Candara"/>
              </a:rPr>
              <a:t>, “Bats in the Belfry,” Columbia, 1935</a:t>
            </a:r>
            <a:endParaRPr lang="en-US" sz="2000" dirty="0">
              <a:solidFill>
                <a:srgbClr val="D9D9D9"/>
              </a:solidFill>
              <a:latin typeface="Candara"/>
              <a:cs typeface="Candara"/>
            </a:endParaRPr>
          </a:p>
        </p:txBody>
      </p:sp>
      <p:pic>
        <p:nvPicPr>
          <p:cNvPr id="6" name="Picture 5" descr="bats-in-belfry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30" y="189677"/>
            <a:ext cx="6244483" cy="6207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2953" y="2145135"/>
            <a:ext cx="2729040" cy="1433855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D9D9D9"/>
                </a:solidFill>
                <a:latin typeface="Candara"/>
                <a:cs typeface="Candara"/>
              </a:rPr>
              <a:t>Alec Wilder Octet, “The Amorous Poltergeist,” </a:t>
            </a:r>
            <a:r>
              <a:rPr lang="en-US" sz="2000" i="1" dirty="0" smtClean="0">
                <a:solidFill>
                  <a:srgbClr val="D9D9D9"/>
                </a:solidFill>
                <a:latin typeface="Candara"/>
                <a:cs typeface="Candara"/>
              </a:rPr>
              <a:t>Octets </a:t>
            </a:r>
            <a:r>
              <a:rPr lang="en-US" sz="2000" dirty="0" smtClean="0">
                <a:solidFill>
                  <a:srgbClr val="D9D9D9"/>
                </a:solidFill>
                <a:latin typeface="Candara"/>
                <a:cs typeface="Candara"/>
              </a:rPr>
              <a:t>(album), </a:t>
            </a:r>
            <a:r>
              <a:rPr lang="en-US" sz="2000" dirty="0" err="1" smtClean="0">
                <a:solidFill>
                  <a:srgbClr val="D9D9D9"/>
                </a:solidFill>
                <a:latin typeface="Candara"/>
                <a:cs typeface="Candara"/>
              </a:rPr>
              <a:t>Vox</a:t>
            </a:r>
            <a:r>
              <a:rPr lang="en-US" sz="2000" dirty="0" smtClean="0">
                <a:solidFill>
                  <a:srgbClr val="D9D9D9"/>
                </a:solidFill>
                <a:latin typeface="Candara"/>
                <a:cs typeface="Candara"/>
              </a:rPr>
              <a:t>, 1939</a:t>
            </a:r>
            <a:endParaRPr lang="en-US" sz="2000" dirty="0">
              <a:solidFill>
                <a:srgbClr val="D9D9D9"/>
              </a:solidFill>
              <a:latin typeface="Candara"/>
              <a:cs typeface="Candara"/>
            </a:endParaRPr>
          </a:p>
        </p:txBody>
      </p:sp>
      <p:pic>
        <p:nvPicPr>
          <p:cNvPr id="4" name="Picture 3" descr="wilder-octe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50" y="145107"/>
            <a:ext cx="5131092" cy="4061253"/>
          </a:xfrm>
          <a:prstGeom prst="rect">
            <a:avLst/>
          </a:prstGeom>
        </p:spPr>
      </p:pic>
      <p:pic>
        <p:nvPicPr>
          <p:cNvPr id="6" name="Picture 5" descr="wilder-e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509" y="3117643"/>
            <a:ext cx="3451030" cy="3436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6537" y="1587400"/>
            <a:ext cx="3329772" cy="1561659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D9D9D9"/>
                </a:solidFill>
                <a:latin typeface="Candara"/>
                <a:cs typeface="Candara"/>
              </a:rPr>
              <a:t>Meade </a:t>
            </a:r>
            <a:r>
              <a:rPr lang="en-US" sz="2000" dirty="0" err="1" smtClean="0">
                <a:solidFill>
                  <a:srgbClr val="D9D9D9"/>
                </a:solidFill>
                <a:latin typeface="Candara"/>
                <a:cs typeface="Candara"/>
              </a:rPr>
              <a:t>Lux</a:t>
            </a:r>
            <a:r>
              <a:rPr lang="en-US" sz="2000" dirty="0" smtClean="0">
                <a:solidFill>
                  <a:srgbClr val="D9D9D9"/>
                </a:solidFill>
                <a:latin typeface="Candara"/>
                <a:cs typeface="Candara"/>
              </a:rPr>
              <a:t> Lewis, </a:t>
            </a:r>
            <a:r>
              <a:rPr lang="en-US" sz="2000" i="1" dirty="0" smtClean="0">
                <a:solidFill>
                  <a:srgbClr val="D9D9D9"/>
                </a:solidFill>
                <a:latin typeface="Candara"/>
                <a:cs typeface="Candara"/>
              </a:rPr>
              <a:t>Variations on a Theme</a:t>
            </a:r>
            <a:r>
              <a:rPr lang="en-US" sz="2000" dirty="0" smtClean="0">
                <a:solidFill>
                  <a:srgbClr val="D9D9D9"/>
                </a:solidFill>
                <a:latin typeface="Candara"/>
                <a:cs typeface="Candara"/>
              </a:rPr>
              <a:t>, Blue Note, 1939</a:t>
            </a:r>
            <a:endParaRPr lang="en-US" sz="2000" dirty="0">
              <a:solidFill>
                <a:srgbClr val="D9D9D9"/>
              </a:solidFill>
              <a:latin typeface="Candara"/>
              <a:cs typeface="Candara"/>
            </a:endParaRPr>
          </a:p>
        </p:txBody>
      </p:sp>
      <p:pic>
        <p:nvPicPr>
          <p:cNvPr id="6" name="Picture 5" descr="blue-no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968"/>
            <a:ext cx="5776537" cy="6167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419248" y="1166955"/>
            <a:ext cx="2604603" cy="3288493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D9D9D9"/>
                </a:solidFill>
                <a:latin typeface="Candara"/>
                <a:cs typeface="Candara"/>
              </a:rPr>
              <a:t>Sylvia Marlowe, “Honky </a:t>
            </a:r>
            <a:r>
              <a:rPr lang="en-US" sz="2000" dirty="0" err="1" smtClean="0">
                <a:solidFill>
                  <a:srgbClr val="D9D9D9"/>
                </a:solidFill>
                <a:latin typeface="Candara"/>
                <a:cs typeface="Candara"/>
              </a:rPr>
              <a:t>Tonk</a:t>
            </a:r>
            <a:r>
              <a:rPr lang="en-US" sz="2000" dirty="0" smtClean="0">
                <a:solidFill>
                  <a:srgbClr val="D9D9D9"/>
                </a:solidFill>
                <a:latin typeface="Candara"/>
                <a:cs typeface="Candara"/>
              </a:rPr>
              <a:t> Train</a:t>
            </a:r>
            <a:r>
              <a:rPr lang="en-US" sz="2000" i="1" dirty="0" smtClean="0">
                <a:solidFill>
                  <a:srgbClr val="D9D9D9"/>
                </a:solidFill>
                <a:latin typeface="Candara"/>
                <a:cs typeface="Candara"/>
              </a:rPr>
              <a:t>,”</a:t>
            </a:r>
            <a:r>
              <a:rPr lang="en-US" sz="2000" dirty="0" smtClean="0">
                <a:solidFill>
                  <a:srgbClr val="D9D9D9"/>
                </a:solidFill>
                <a:latin typeface="Candara"/>
                <a:cs typeface="Candara"/>
              </a:rPr>
              <a:t> General Records, 1945</a:t>
            </a:r>
            <a:endParaRPr lang="en-US" sz="2000" dirty="0">
              <a:solidFill>
                <a:srgbClr val="D9D9D9"/>
              </a:solidFill>
              <a:latin typeface="Candara"/>
              <a:cs typeface="Candara"/>
            </a:endParaRPr>
          </a:p>
        </p:txBody>
      </p:sp>
      <p:pic>
        <p:nvPicPr>
          <p:cNvPr id="6" name="Picture 5" descr="marlowe boogie cover 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59553"/>
            <a:ext cx="3995645" cy="4131447"/>
          </a:xfrm>
          <a:prstGeom prst="rect">
            <a:avLst/>
          </a:prstGeom>
        </p:spPr>
      </p:pic>
      <p:pic>
        <p:nvPicPr>
          <p:cNvPr id="4" name="Picture 3" descr="marlow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49" y="2786458"/>
            <a:ext cx="4064001" cy="40715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loone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32" y="254314"/>
            <a:ext cx="6658067" cy="480398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12356" y="5534687"/>
            <a:ext cx="5270002" cy="721447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D9D9D9"/>
                </a:solidFill>
                <a:latin typeface="Candara"/>
                <a:cs typeface="Candara"/>
              </a:rPr>
              <a:t>Rosemary Clooney, “Come On-A My House,” Columbia Records, 1951</a:t>
            </a:r>
            <a:endParaRPr lang="en-US" sz="2000" dirty="0">
              <a:solidFill>
                <a:srgbClr val="D9D9D9"/>
              </a:solidFill>
              <a:latin typeface="Candara"/>
              <a:cs typeface="Candara"/>
            </a:endParaRPr>
          </a:p>
        </p:txBody>
      </p:sp>
      <p:pic>
        <p:nvPicPr>
          <p:cNvPr id="9" name="Picture 8" descr="come-on-a-my-hou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496" y="3537155"/>
            <a:ext cx="3206070" cy="295139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1387994" y="1999055"/>
            <a:ext cx="1580631" cy="1154687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9375" y="1739876"/>
            <a:ext cx="1451494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merican Typewriter"/>
                <a:cs typeface="American Typewriter"/>
              </a:rPr>
              <a:t>harpsichord</a:t>
            </a:r>
            <a:endParaRPr lang="en-US" sz="1600" dirty="0">
              <a:latin typeface="American Typewriter"/>
              <a:cs typeface="American Typewri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1380</TotalTime>
  <Words>242</Words>
  <Application>Microsoft Office PowerPoint</Application>
  <PresentationFormat>On-screen Show (4:3)</PresentationFormat>
  <Paragraphs>26</Paragraphs>
  <Slides>20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Harpsichord made by Maendler-Schramm firm, Germany, c. 1930s (modernist)</vt:lpstr>
      <vt:lpstr>Maendler-Schramm (Germany), c. 1930s (modernist)</vt:lpstr>
      <vt:lpstr>Billy Mayerl, “Bats in the Belfry,” Columbia, 1935</vt:lpstr>
      <vt:lpstr>Alec Wilder Octet, “The Amorous Poltergeist,” Octets (album), Vox, 1939</vt:lpstr>
      <vt:lpstr>Meade Lux Lewis, Variations on a Theme, Blue Note, 1939</vt:lpstr>
      <vt:lpstr>Sylvia Marlowe, “Honky Tonk Train,” General Records, 1945</vt:lpstr>
      <vt:lpstr>Rosemary Clooney, “Come On-A My House,” Columbia Records, 1951</vt:lpstr>
      <vt:lpstr>PowerPoint Presentation</vt:lpstr>
      <vt:lpstr>PowerPoint Presentation</vt:lpstr>
      <vt:lpstr>PowerPoint Presentation</vt:lpstr>
      <vt:lpstr>PowerPoint Presentation</vt:lpstr>
      <vt:lpstr>Skins! Bongo Party with Les Baxter, Capitol, 1957</vt:lpstr>
      <vt:lpstr>PowerPoint Presentation</vt:lpstr>
      <vt:lpstr>Persuasive Percussion, Command Records, 1959</vt:lpstr>
      <vt:lpstr>Persuasive Percussion counterfeit bandits in handcuffs. Life, May 19, 1961, p. 56</vt:lpstr>
      <vt:lpstr>PowerPoint Presentation</vt:lpstr>
      <vt:lpstr>PowerPoint Presentation</vt:lpstr>
      <vt:lpstr>PowerPoint Presentation</vt:lpstr>
    </vt:vector>
  </TitlesOfParts>
  <Company>Duke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Jessica Wood</dc:creator>
  <cp:lastModifiedBy>Show Me 3</cp:lastModifiedBy>
  <cp:revision>62</cp:revision>
  <dcterms:created xsi:type="dcterms:W3CDTF">2013-05-17T15:59:13Z</dcterms:created>
  <dcterms:modified xsi:type="dcterms:W3CDTF">2013-05-17T18:34:06Z</dcterms:modified>
</cp:coreProperties>
</file>