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8" r:id="rId1"/>
    <p:sldMasterId id="2147483750" r:id="rId2"/>
    <p:sldMasterId id="2147483810" r:id="rId3"/>
    <p:sldMasterId id="2147483817" r:id="rId4"/>
  </p:sldMasterIdLst>
  <p:notesMasterIdLst>
    <p:notesMasterId r:id="rId55"/>
  </p:notesMasterIdLst>
  <p:handoutMasterIdLst>
    <p:handoutMasterId r:id="rId56"/>
  </p:handoutMasterIdLst>
  <p:sldIdLst>
    <p:sldId id="750" r:id="rId5"/>
    <p:sldId id="774" r:id="rId6"/>
    <p:sldId id="773" r:id="rId7"/>
    <p:sldId id="631" r:id="rId8"/>
    <p:sldId id="752" r:id="rId9"/>
    <p:sldId id="678" r:id="rId10"/>
    <p:sldId id="611" r:id="rId11"/>
    <p:sldId id="362" r:id="rId12"/>
    <p:sldId id="617" r:id="rId13"/>
    <p:sldId id="619" r:id="rId14"/>
    <p:sldId id="620" r:id="rId15"/>
    <p:sldId id="622" r:id="rId16"/>
    <p:sldId id="769" r:id="rId17"/>
    <p:sldId id="624" r:id="rId18"/>
    <p:sldId id="625" r:id="rId19"/>
    <p:sldId id="616" r:id="rId20"/>
    <p:sldId id="628" r:id="rId21"/>
    <p:sldId id="646" r:id="rId22"/>
    <p:sldId id="647" r:id="rId23"/>
    <p:sldId id="649" r:id="rId24"/>
    <p:sldId id="637" r:id="rId25"/>
    <p:sldId id="636" r:id="rId26"/>
    <p:sldId id="770" r:id="rId27"/>
    <p:sldId id="751" r:id="rId28"/>
    <p:sldId id="775" r:id="rId29"/>
    <p:sldId id="776" r:id="rId30"/>
    <p:sldId id="777" r:id="rId31"/>
    <p:sldId id="685" r:id="rId32"/>
    <p:sldId id="633" r:id="rId33"/>
    <p:sldId id="632" r:id="rId34"/>
    <p:sldId id="747" r:id="rId35"/>
    <p:sldId id="403" r:id="rId36"/>
    <p:sldId id="778" r:id="rId37"/>
    <p:sldId id="757" r:id="rId38"/>
    <p:sldId id="421" r:id="rId39"/>
    <p:sldId id="691" r:id="rId40"/>
    <p:sldId id="771" r:id="rId41"/>
    <p:sldId id="772" r:id="rId42"/>
    <p:sldId id="759" r:id="rId43"/>
    <p:sldId id="760" r:id="rId44"/>
    <p:sldId id="761" r:id="rId45"/>
    <p:sldId id="762" r:id="rId46"/>
    <p:sldId id="763" r:id="rId47"/>
    <p:sldId id="765" r:id="rId48"/>
    <p:sldId id="766" r:id="rId49"/>
    <p:sldId id="767" r:id="rId50"/>
    <p:sldId id="764" r:id="rId51"/>
    <p:sldId id="779" r:id="rId52"/>
    <p:sldId id="780" r:id="rId53"/>
    <p:sldId id="755" r:id="rId54"/>
  </p:sldIdLst>
  <p:sldSz cx="10058400" cy="7772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95860" algn="l" rtl="0" eaLnBrk="0" fontAlgn="base" hangingPunct="0">
      <a:spcBef>
        <a:spcPct val="0"/>
      </a:spcBef>
      <a:spcAft>
        <a:spcPct val="0"/>
      </a:spcAft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91716" algn="l" rtl="0" eaLnBrk="0" fontAlgn="base" hangingPunct="0">
      <a:spcBef>
        <a:spcPct val="0"/>
      </a:spcBef>
      <a:spcAft>
        <a:spcPct val="0"/>
      </a:spcAft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487578" algn="l" rtl="0" eaLnBrk="0" fontAlgn="base" hangingPunct="0">
      <a:spcBef>
        <a:spcPct val="0"/>
      </a:spcBef>
      <a:spcAft>
        <a:spcPct val="0"/>
      </a:spcAft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983440" algn="l" rtl="0" eaLnBrk="0" fontAlgn="base" hangingPunct="0">
      <a:spcBef>
        <a:spcPct val="0"/>
      </a:spcBef>
      <a:spcAft>
        <a:spcPct val="0"/>
      </a:spcAft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479301" algn="l" defTabSz="991716" rtl="0" eaLnBrk="1" latinLnBrk="0" hangingPunct="1"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975159" algn="l" defTabSz="991716" rtl="0" eaLnBrk="1" latinLnBrk="0" hangingPunct="1"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471018" algn="l" defTabSz="991716" rtl="0" eaLnBrk="1" latinLnBrk="0" hangingPunct="1"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966880" algn="l" defTabSz="991716" rtl="0" eaLnBrk="1" latinLnBrk="0" hangingPunct="1"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D03D78B-B10A-C44F-9A10-E61C507C9CAD}">
          <p14:sldIdLst>
            <p14:sldId id="750"/>
            <p14:sldId id="774"/>
            <p14:sldId id="773"/>
            <p14:sldId id="631"/>
            <p14:sldId id="752"/>
            <p14:sldId id="678"/>
            <p14:sldId id="611"/>
            <p14:sldId id="362"/>
            <p14:sldId id="617"/>
            <p14:sldId id="619"/>
            <p14:sldId id="620"/>
            <p14:sldId id="622"/>
            <p14:sldId id="769"/>
            <p14:sldId id="624"/>
            <p14:sldId id="625"/>
            <p14:sldId id="616"/>
            <p14:sldId id="628"/>
            <p14:sldId id="646"/>
            <p14:sldId id="647"/>
            <p14:sldId id="649"/>
            <p14:sldId id="637"/>
            <p14:sldId id="636"/>
            <p14:sldId id="770"/>
            <p14:sldId id="751"/>
            <p14:sldId id="775"/>
            <p14:sldId id="776"/>
            <p14:sldId id="777"/>
            <p14:sldId id="685"/>
            <p14:sldId id="633"/>
            <p14:sldId id="632"/>
            <p14:sldId id="747"/>
            <p14:sldId id="403"/>
            <p14:sldId id="778"/>
            <p14:sldId id="757"/>
            <p14:sldId id="421"/>
          </p14:sldIdLst>
        </p14:section>
        <p14:section name="Part 2" id="{7A48A395-E7C7-7A49-9F85-D6C701D30486}">
          <p14:sldIdLst>
            <p14:sldId id="691"/>
            <p14:sldId id="771"/>
            <p14:sldId id="772"/>
            <p14:sldId id="759"/>
            <p14:sldId id="760"/>
            <p14:sldId id="761"/>
            <p14:sldId id="762"/>
            <p14:sldId id="763"/>
            <p14:sldId id="765"/>
            <p14:sldId id="766"/>
            <p14:sldId id="767"/>
            <p14:sldId id="764"/>
            <p14:sldId id="779"/>
            <p14:sldId id="780"/>
            <p14:sldId id="75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F91"/>
    <a:srgbClr val="87943A"/>
    <a:srgbClr val="CCBF16"/>
    <a:srgbClr val="E36C0A"/>
    <a:srgbClr val="C30000"/>
    <a:srgbClr val="FF0000"/>
    <a:srgbClr val="0066CC"/>
    <a:srgbClr val="98120D"/>
    <a:srgbClr val="A9C9FF"/>
    <a:srgbClr val="8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5" autoAdjust="0"/>
    <p:restoredTop sz="85996" autoAdjust="0"/>
  </p:normalViewPr>
  <p:slideViewPr>
    <p:cSldViewPr>
      <p:cViewPr>
        <p:scale>
          <a:sx n="80" d="100"/>
          <a:sy n="80" d="100"/>
        </p:scale>
        <p:origin x="-1026" y="-606"/>
      </p:cViewPr>
      <p:guideLst>
        <p:guide orient="horz" pos="2448"/>
        <p:guide orient="horz" pos="598"/>
        <p:guide orient="horz" pos="544"/>
        <p:guide pos="3168"/>
        <p:guide pos="422"/>
        <p:guide pos="1056"/>
        <p:guide pos="3802"/>
        <p:guide pos="6335"/>
        <p:guide pos="2534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98120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algn="ctr"/>
            <a:r>
              <a:rPr lang="en-US" sz="1400" dirty="0" smtClean="0">
                <a:latin typeface="Cambria" pitchFamily="18" charset="0"/>
              </a:rPr>
              <a:t>Indiana University Bloomington</a:t>
            </a:r>
          </a:p>
          <a:p>
            <a:pPr algn="ctr"/>
            <a:r>
              <a:rPr lang="en-US" sz="1400" dirty="0" smtClean="0">
                <a:latin typeface="Cambria" pitchFamily="18" charset="0"/>
              </a:rPr>
              <a:t>Media Preservation Initiative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17A4F8-8B1B-4818-9B69-FC3B466029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549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5800"/>
            <a:ext cx="44386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696BF2FD-B188-4202-A15D-C254B9AE31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9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9586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91716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48757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98344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479301" algn="l" defTabSz="49586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75159" algn="l" defTabSz="49586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71018" algn="l" defTabSz="49586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66880" algn="l" defTabSz="49586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660B0-017B-4A33-8893-31738AE4AE6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10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9CE0B5-DB8C-4601-8FFB-B03ED1E17CF6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54A7F90E-5408-4015-BAA9-EFC5ABA8AA3A}" type="slidenum">
              <a:rPr lang="en-US" sz="1200" i="0">
                <a:cs typeface="Arial" charset="0"/>
              </a:rPr>
              <a:pPr algn="r" eaLnBrk="1" hangingPunct="1"/>
              <a:t>12</a:t>
            </a:fld>
            <a:endParaRPr lang="en-US" sz="1200" i="0">
              <a:cs typeface="Arial" charset="0"/>
            </a:endParaRPr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30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This is part of the Roaming Scout collection -- the oldest known recording of extended narrative in any Native American language.  </a:t>
            </a:r>
            <a:r>
              <a:rPr lang="en-US" sz="1300" kern="120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whitening visible in the groove suggests that the "wax" has undergone significant chemical breakdown since the cylinder was last played about twenty-five years ago. </a:t>
            </a:r>
            <a:br>
              <a:rPr lang="en-US" sz="1300" kern="120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</a:br>
            <a:r>
              <a:rPr lang="en-US" sz="1300" kern="120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/>
            </a:r>
            <a:br>
              <a:rPr lang="en-US" sz="1300" kern="120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83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DF7DCF-E204-4ECF-A52E-C1E584D7D73D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14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84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C4D24-0D89-46C0-82BC-D826E2F0A96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15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85488"/>
            <a:ext cx="4648200" cy="34290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85488"/>
            <a:ext cx="4648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0D115-B55A-4C0A-A29D-9D39D6E0E1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85488"/>
            <a:ext cx="4648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0D115-B55A-4C0A-A29D-9D39D6E0E1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4/14/08</a:t>
            </a:r>
            <a:endParaRPr lang="en-US" sz="2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46" descr="IUwide_psd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93674" y="6775662"/>
            <a:ext cx="2095500" cy="70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90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" y="2763520"/>
            <a:ext cx="8912860" cy="4404360"/>
          </a:xfrm>
        </p:spPr>
        <p:txBody>
          <a:bodyPr/>
          <a:lstStyle>
            <a:lvl1pPr>
              <a:defRPr sz="3000">
                <a:latin typeface="Calibri" pitchFamily="34" charset="0"/>
              </a:defRPr>
            </a:lvl1pPr>
            <a:lvl2pPr>
              <a:defRPr sz="3000">
                <a:latin typeface="Calibri" pitchFamily="34" charset="0"/>
              </a:defRPr>
            </a:lvl2pPr>
            <a:lvl3pPr>
              <a:defRPr sz="3000">
                <a:latin typeface="Calibri" pitchFamily="34" charset="0"/>
              </a:defRPr>
            </a:lvl3pPr>
            <a:lvl4pPr>
              <a:defRPr sz="3000">
                <a:latin typeface="Calibri" pitchFamily="34" charset="0"/>
              </a:defRPr>
            </a:lvl4pPr>
            <a:lvl5pPr>
              <a:defRPr sz="30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4/14/08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017520" y="2245360"/>
            <a:ext cx="3855720" cy="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277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21287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510"/>
            <a:ext cx="8549640" cy="1543685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8"/>
            <a:ext cx="8549640" cy="1700211"/>
          </a:xfrm>
        </p:spPr>
        <p:txBody>
          <a:bodyPr anchor="b"/>
          <a:lstStyle>
            <a:lvl1pPr marL="0" indent="0">
              <a:buNone/>
              <a:defRPr sz="2200"/>
            </a:lvl1pPr>
            <a:lvl2pPr marL="495223" indent="0">
              <a:buNone/>
              <a:defRPr sz="2000"/>
            </a:lvl2pPr>
            <a:lvl3pPr marL="990441" indent="0">
              <a:buNone/>
              <a:defRPr sz="1700"/>
            </a:lvl3pPr>
            <a:lvl4pPr marL="1485665" indent="0">
              <a:buNone/>
              <a:defRPr sz="1400"/>
            </a:lvl4pPr>
            <a:lvl5pPr marL="1980890" indent="0">
              <a:buNone/>
              <a:defRPr sz="1400"/>
            </a:lvl5pPr>
            <a:lvl6pPr marL="2476113" indent="0">
              <a:buNone/>
              <a:defRPr sz="1400"/>
            </a:lvl6pPr>
            <a:lvl7pPr marL="2971334" indent="0">
              <a:buNone/>
              <a:defRPr sz="1400"/>
            </a:lvl7pPr>
            <a:lvl8pPr marL="3466558" indent="0">
              <a:buNone/>
              <a:defRPr sz="1400"/>
            </a:lvl8pPr>
            <a:lvl9pPr marL="396178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4/14/08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66198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8148" y="2245360"/>
            <a:ext cx="3826033" cy="457708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1820" y="2245360"/>
            <a:ext cx="3827780" cy="457708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4/14/08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5328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23" indent="0">
              <a:buNone/>
              <a:defRPr sz="2200" b="1"/>
            </a:lvl2pPr>
            <a:lvl3pPr marL="990441" indent="0">
              <a:buNone/>
              <a:defRPr sz="2000" b="1"/>
            </a:lvl3pPr>
            <a:lvl4pPr marL="1485665" indent="0">
              <a:buNone/>
              <a:defRPr sz="1700" b="1"/>
            </a:lvl4pPr>
            <a:lvl5pPr marL="1980890" indent="0">
              <a:buNone/>
              <a:defRPr sz="1700" b="1"/>
            </a:lvl5pPr>
            <a:lvl6pPr marL="2476113" indent="0">
              <a:buNone/>
              <a:defRPr sz="1700" b="1"/>
            </a:lvl6pPr>
            <a:lvl7pPr marL="2971334" indent="0">
              <a:buNone/>
              <a:defRPr sz="1700" b="1"/>
            </a:lvl7pPr>
            <a:lvl8pPr marL="3466558" indent="0">
              <a:buNone/>
              <a:defRPr sz="1700" b="1"/>
            </a:lvl8pPr>
            <a:lvl9pPr marL="396178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51" y="1739795"/>
            <a:ext cx="4445953" cy="72506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23" indent="0">
              <a:buNone/>
              <a:defRPr sz="2200" b="1"/>
            </a:lvl2pPr>
            <a:lvl3pPr marL="990441" indent="0">
              <a:buNone/>
              <a:defRPr sz="2000" b="1"/>
            </a:lvl3pPr>
            <a:lvl4pPr marL="1485665" indent="0">
              <a:buNone/>
              <a:defRPr sz="1700" b="1"/>
            </a:lvl4pPr>
            <a:lvl5pPr marL="1980890" indent="0">
              <a:buNone/>
              <a:defRPr sz="1700" b="1"/>
            </a:lvl5pPr>
            <a:lvl6pPr marL="2476113" indent="0">
              <a:buNone/>
              <a:defRPr sz="1700" b="1"/>
            </a:lvl6pPr>
            <a:lvl7pPr marL="2971334" indent="0">
              <a:buNone/>
              <a:defRPr sz="1700" b="1"/>
            </a:lvl7pPr>
            <a:lvl8pPr marL="3466558" indent="0">
              <a:buNone/>
              <a:defRPr sz="1700" b="1"/>
            </a:lvl8pPr>
            <a:lvl9pPr marL="396178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51" y="2464859"/>
            <a:ext cx="4445953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4/14/08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77087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4/14/08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78042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4/14/08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1875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6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6" y="309459"/>
            <a:ext cx="5622925" cy="6633529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9"/>
            <a:ext cx="3309144" cy="5316539"/>
          </a:xfrm>
        </p:spPr>
        <p:txBody>
          <a:bodyPr/>
          <a:lstStyle>
            <a:lvl1pPr marL="0" indent="0">
              <a:buNone/>
              <a:defRPr sz="1400"/>
            </a:lvl1pPr>
            <a:lvl2pPr marL="495223" indent="0">
              <a:buNone/>
              <a:defRPr sz="1300"/>
            </a:lvl2pPr>
            <a:lvl3pPr marL="990441" indent="0">
              <a:buNone/>
              <a:defRPr sz="1100"/>
            </a:lvl3pPr>
            <a:lvl4pPr marL="1485665" indent="0">
              <a:buNone/>
              <a:defRPr sz="1000"/>
            </a:lvl4pPr>
            <a:lvl5pPr marL="1980890" indent="0">
              <a:buNone/>
              <a:defRPr sz="1000"/>
            </a:lvl5pPr>
            <a:lvl6pPr marL="2476113" indent="0">
              <a:buNone/>
              <a:defRPr sz="1000"/>
            </a:lvl6pPr>
            <a:lvl7pPr marL="2971334" indent="0">
              <a:buNone/>
              <a:defRPr sz="1000"/>
            </a:lvl7pPr>
            <a:lvl8pPr marL="3466558" indent="0">
              <a:buNone/>
              <a:defRPr sz="1000"/>
            </a:lvl8pPr>
            <a:lvl9pPr marL="396178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4/14/08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99789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4"/>
            <a:ext cx="6035040" cy="64230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9"/>
            <a:ext cx="6035040" cy="4663440"/>
          </a:xfrm>
        </p:spPr>
        <p:txBody>
          <a:bodyPr/>
          <a:lstStyle>
            <a:lvl1pPr marL="0" indent="0">
              <a:buNone/>
              <a:defRPr sz="3500"/>
            </a:lvl1pPr>
            <a:lvl2pPr marL="495223" indent="0">
              <a:buNone/>
              <a:defRPr sz="3000"/>
            </a:lvl2pPr>
            <a:lvl3pPr marL="990441" indent="0">
              <a:buNone/>
              <a:defRPr sz="2600"/>
            </a:lvl3pPr>
            <a:lvl4pPr marL="1485665" indent="0">
              <a:buNone/>
              <a:defRPr sz="2200"/>
            </a:lvl4pPr>
            <a:lvl5pPr marL="1980890" indent="0">
              <a:buNone/>
              <a:defRPr sz="2200"/>
            </a:lvl5pPr>
            <a:lvl6pPr marL="2476113" indent="0">
              <a:buNone/>
              <a:defRPr sz="2200"/>
            </a:lvl6pPr>
            <a:lvl7pPr marL="2971334" indent="0">
              <a:buNone/>
              <a:defRPr sz="2200"/>
            </a:lvl7pPr>
            <a:lvl8pPr marL="3466558" indent="0">
              <a:buNone/>
              <a:defRPr sz="2200"/>
            </a:lvl8pPr>
            <a:lvl9pPr marL="3961783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8"/>
            <a:ext cx="6035040" cy="912176"/>
          </a:xfrm>
        </p:spPr>
        <p:txBody>
          <a:bodyPr/>
          <a:lstStyle>
            <a:lvl1pPr marL="0" indent="0">
              <a:buNone/>
              <a:defRPr sz="1400"/>
            </a:lvl1pPr>
            <a:lvl2pPr marL="495223" indent="0">
              <a:buNone/>
              <a:defRPr sz="1300"/>
            </a:lvl2pPr>
            <a:lvl3pPr marL="990441" indent="0">
              <a:buNone/>
              <a:defRPr sz="1100"/>
            </a:lvl3pPr>
            <a:lvl4pPr marL="1485665" indent="0">
              <a:buNone/>
              <a:defRPr sz="1000"/>
            </a:lvl4pPr>
            <a:lvl5pPr marL="1980890" indent="0">
              <a:buNone/>
              <a:defRPr sz="1000"/>
            </a:lvl5pPr>
            <a:lvl6pPr marL="2476113" indent="0">
              <a:buNone/>
              <a:defRPr sz="1000"/>
            </a:lvl6pPr>
            <a:lvl7pPr marL="2971334" indent="0">
              <a:buNone/>
              <a:defRPr sz="1000"/>
            </a:lvl7pPr>
            <a:lvl8pPr marL="3466558" indent="0">
              <a:buNone/>
              <a:defRPr sz="1000"/>
            </a:lvl8pPr>
            <a:lvl9pPr marL="396178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4/14/08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865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017520" y="2245360"/>
            <a:ext cx="3855720" cy="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277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4/14/08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645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00" y="1075903"/>
            <a:ext cx="1955800" cy="57465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1075903"/>
            <a:ext cx="5699760" cy="57465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4/14/08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1377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420847" y="1453727"/>
            <a:ext cx="9216708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76211" tIns="76211" rIns="76211" bIns="76211" anchor="ctr"/>
          <a:lstStyle/>
          <a:p>
            <a:pPr eaLnBrk="1" hangingPunct="1">
              <a:defRPr/>
            </a:pPr>
            <a:endParaRPr lang="fr-FR" sz="2200" i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20847" y="6790055"/>
            <a:ext cx="9216708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76211" tIns="76211" rIns="76211" bIns="76211" anchor="ctr"/>
          <a:lstStyle/>
          <a:p>
            <a:pPr eaLnBrk="1" hangingPunct="1">
              <a:defRPr/>
            </a:pPr>
            <a:endParaRPr lang="fr-FR" sz="2200" i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15608" y="6815243"/>
            <a:ext cx="2079784" cy="17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1296"/>
              </a:lnSpc>
              <a:defRPr/>
            </a:pPr>
            <a:r>
              <a:rPr lang="en-GB" sz="900" i="0" dirty="0">
                <a:solidFill>
                  <a:srgbClr val="983222"/>
                </a:solidFill>
                <a:ea typeface="+mn-ea"/>
              </a:rPr>
              <a:t>© Memnon Archiving Services </a:t>
            </a:r>
            <a:r>
              <a:rPr lang="en-GB" sz="900" i="0" dirty="0" smtClean="0">
                <a:solidFill>
                  <a:srgbClr val="983222"/>
                </a:solidFill>
                <a:ea typeface="+mn-ea"/>
              </a:rPr>
              <a:t>2013</a:t>
            </a:r>
            <a:endParaRPr lang="en-GB" sz="900" i="0" dirty="0">
              <a:solidFill>
                <a:srgbClr val="983222"/>
              </a:solidFill>
              <a:ea typeface="+mn-ea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6375559" y="458788"/>
            <a:ext cx="2773045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882" tIns="50941" rIns="101882" bIns="50941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fr-FR" sz="2200" i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4653" y="2202180"/>
            <a:ext cx="9228658" cy="732508"/>
          </a:xfrm>
        </p:spPr>
        <p:txBody>
          <a:bodyPr anchor="t"/>
          <a:lstStyle>
            <a:lvl1pPr>
              <a:defRPr sz="5600">
                <a:solidFill>
                  <a:srgbClr val="8B77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Presentation title here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4653" y="3659505"/>
            <a:ext cx="4718368" cy="424503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200"/>
            </a:lvl1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376" y="327448"/>
            <a:ext cx="2881313" cy="712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83222"/>
                </a:solidFill>
              </a:defRPr>
            </a:lvl1pPr>
          </a:lstStyle>
          <a:p>
            <a:r>
              <a:rPr lang="fr-FR" dirty="0" smtClean="0"/>
              <a:t>Cliquez </a:t>
            </a:r>
            <a:r>
              <a:rPr lang="en-GB" noProof="0" dirty="0" smtClean="0"/>
              <a:t>pour</a:t>
            </a:r>
            <a:r>
              <a:rPr lang="fr-FR" dirty="0" smtClean="0"/>
              <a:t>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defRPr sz="2000"/>
            </a:lvl1pPr>
            <a:lvl2pPr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defRPr sz="2000"/>
            </a:lvl2pPr>
            <a:lvl3pPr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defRPr sz="2000"/>
            </a:lvl3pPr>
            <a:lvl4pPr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defRPr sz="2000"/>
            </a:lvl4pPr>
            <a:lvl5pPr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defRPr sz="18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94653" y="1630046"/>
            <a:ext cx="4328954" cy="5106035"/>
          </a:xfrm>
        </p:spPr>
        <p:txBody>
          <a:bodyPr/>
          <a:lstStyle>
            <a:lvl1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91247" y="1630046"/>
            <a:ext cx="4328953" cy="5106035"/>
          </a:xfrm>
        </p:spPr>
        <p:txBody>
          <a:bodyPr/>
          <a:lstStyle>
            <a:lvl1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1517" y="5795212"/>
            <a:ext cx="6035040" cy="28777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420847" y="1453727"/>
            <a:ext cx="9216708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76162" tIns="76162" rIns="76162" bIns="76162" anchor="ctr"/>
          <a:lstStyle/>
          <a:p>
            <a:pPr eaLnBrk="1" hangingPunct="1">
              <a:defRPr/>
            </a:pPr>
            <a:endParaRPr lang="fr-FR" sz="2200" i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20847" y="6790055"/>
            <a:ext cx="9216708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76162" tIns="76162" rIns="76162" bIns="76162" anchor="ctr"/>
          <a:lstStyle/>
          <a:p>
            <a:pPr eaLnBrk="1" hangingPunct="1">
              <a:defRPr/>
            </a:pPr>
            <a:endParaRPr lang="fr-FR" sz="2200" i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15608" y="6815243"/>
            <a:ext cx="2079784" cy="17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1296"/>
              </a:lnSpc>
              <a:defRPr/>
            </a:pPr>
            <a:r>
              <a:rPr lang="en-GB" sz="900" i="0" dirty="0">
                <a:solidFill>
                  <a:srgbClr val="983222"/>
                </a:solidFill>
                <a:ea typeface="+mn-ea"/>
              </a:rPr>
              <a:t>© Memnon Archiving Services </a:t>
            </a:r>
            <a:r>
              <a:rPr lang="en-GB" sz="900" i="0" dirty="0" smtClean="0">
                <a:solidFill>
                  <a:srgbClr val="983222"/>
                </a:solidFill>
                <a:ea typeface="+mn-ea"/>
              </a:rPr>
              <a:t>2013</a:t>
            </a:r>
            <a:endParaRPr lang="en-GB" sz="900" i="0" dirty="0">
              <a:solidFill>
                <a:srgbClr val="983222"/>
              </a:solidFill>
              <a:ea typeface="+mn-ea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6375563" y="458793"/>
            <a:ext cx="2773045" cy="45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822" tIns="50911" rIns="101822" bIns="50911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fr-FR" sz="2200" i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4654" y="2202181"/>
            <a:ext cx="9228658" cy="763029"/>
          </a:xfrm>
          <a:prstGeom prst="rect">
            <a:avLst/>
          </a:prstGeom>
        </p:spPr>
        <p:txBody>
          <a:bodyPr anchor="t"/>
          <a:lstStyle>
            <a:lvl1pPr>
              <a:defRPr sz="5600">
                <a:solidFill>
                  <a:srgbClr val="8B77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Presentation title here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4654" y="3659512"/>
            <a:ext cx="4718368" cy="4388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200"/>
            </a:lvl1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385" y="327448"/>
            <a:ext cx="2881313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76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4654" y="409765"/>
            <a:ext cx="8825548" cy="427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3222"/>
                </a:solidFill>
              </a:defRPr>
            </a:lvl1pPr>
          </a:lstStyle>
          <a:p>
            <a:r>
              <a:rPr lang="fr-FR" dirty="0" smtClean="0"/>
              <a:t>Cliquez </a:t>
            </a:r>
            <a:r>
              <a:rPr lang="en-GB" noProof="0" dirty="0" smtClean="0"/>
              <a:t>pour</a:t>
            </a:r>
            <a:r>
              <a:rPr lang="fr-FR" dirty="0" smtClean="0"/>
              <a:t>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654" y="1630055"/>
            <a:ext cx="8825548" cy="51060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defRPr sz="2000"/>
            </a:lvl1pPr>
            <a:lvl2pPr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defRPr sz="2000"/>
            </a:lvl2pPr>
            <a:lvl3pPr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defRPr sz="2000"/>
            </a:lvl3pPr>
            <a:lvl4pPr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defRPr sz="2000"/>
            </a:lvl4pPr>
            <a:lvl5pPr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defRPr sz="18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850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4654" y="409765"/>
            <a:ext cx="8825548" cy="427296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94653" y="1630055"/>
            <a:ext cx="4328954" cy="510603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91248" y="1630055"/>
            <a:ext cx="4328953" cy="510603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100000"/>
              </a:lnSpc>
              <a:spcBef>
                <a:spcPts val="669"/>
              </a:spcBef>
              <a:spcAft>
                <a:spcPts val="669"/>
              </a:spcAft>
              <a:buClr>
                <a:schemeClr val="tx1"/>
              </a:buClr>
              <a:buChar char="•"/>
              <a:defRPr lang="fr-FR" sz="2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65511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4654" y="409765"/>
            <a:ext cx="8825548" cy="427296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449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812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1517" y="5777781"/>
            <a:ext cx="6035040" cy="305211"/>
          </a:xfrm>
          <a:prstGeom prst="rect">
            <a:avLst/>
          </a:prstGeo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  <a:lvl2pPr marL="509105" indent="0">
              <a:buNone/>
              <a:defRPr sz="3100"/>
            </a:lvl2pPr>
            <a:lvl3pPr marL="1018209" indent="0">
              <a:buNone/>
              <a:defRPr sz="2700"/>
            </a:lvl3pPr>
            <a:lvl4pPr marL="1527314" indent="0">
              <a:buNone/>
              <a:defRPr sz="2200"/>
            </a:lvl4pPr>
            <a:lvl5pPr marL="2036419" indent="0">
              <a:buNone/>
              <a:defRPr sz="2200"/>
            </a:lvl5pPr>
            <a:lvl6pPr marL="2545524" indent="0">
              <a:buNone/>
              <a:defRPr sz="2200"/>
            </a:lvl6pPr>
            <a:lvl7pPr marL="3054625" indent="0">
              <a:buNone/>
              <a:defRPr sz="2200"/>
            </a:lvl7pPr>
            <a:lvl8pPr marL="3563727" indent="0">
              <a:buNone/>
              <a:defRPr sz="2200"/>
            </a:lvl8pPr>
            <a:lvl9pPr marL="4072830" indent="0">
              <a:buNone/>
              <a:defRPr sz="22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1517" y="6082991"/>
            <a:ext cx="6035040" cy="912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09105" indent="0">
              <a:buNone/>
              <a:defRPr sz="1300"/>
            </a:lvl2pPr>
            <a:lvl3pPr marL="1018209" indent="0">
              <a:buNone/>
              <a:defRPr sz="1100"/>
            </a:lvl3pPr>
            <a:lvl4pPr marL="1527314" indent="0">
              <a:buNone/>
              <a:defRPr sz="1000"/>
            </a:lvl4pPr>
            <a:lvl5pPr marL="2036419" indent="0">
              <a:buNone/>
              <a:defRPr sz="1000"/>
            </a:lvl5pPr>
            <a:lvl6pPr marL="2545524" indent="0">
              <a:buNone/>
              <a:defRPr sz="1000"/>
            </a:lvl6pPr>
            <a:lvl7pPr marL="3054625" indent="0">
              <a:buNone/>
              <a:defRPr sz="1000"/>
            </a:lvl7pPr>
            <a:lvl8pPr marL="3563727" indent="0">
              <a:buNone/>
              <a:defRPr sz="1000"/>
            </a:lvl8pPr>
            <a:lvl9pPr marL="407283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2340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4/14/08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Building an Audio Preservation System at IU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1" y="7686041"/>
            <a:ext cx="10065385" cy="9355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9173" tIns="49585" rIns="99173" bIns="49585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6745" y="1075901"/>
            <a:ext cx="891111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6" tIns="49522" rIns="99046" bIns="495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6740" y="2418080"/>
            <a:ext cx="8912860" cy="440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6" tIns="49522" rIns="99046" bIns="495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1" y="7686041"/>
            <a:ext cx="10065385" cy="9355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9046" tIns="49522" rIns="99046" bIns="49522" anchor="ctr"/>
          <a:lstStyle/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46720" y="7081520"/>
            <a:ext cx="176022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6" tIns="49522" rIns="99046" bIns="49522" numCol="1" anchor="t" anchorCtr="0" compatLnSpc="1">
            <a:prstTxWarp prst="textNoShape">
              <a:avLst/>
            </a:prstTxWarp>
          </a:bodyPr>
          <a:lstStyle>
            <a:lvl1pPr>
              <a:defRPr sz="1300" i="0">
                <a:solidFill>
                  <a:schemeClr val="bg2"/>
                </a:solidFill>
              </a:defRPr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4/14/08</a:t>
            </a:r>
            <a:endParaRPr lang="en-US" sz="1400" dirty="0">
              <a:solidFill>
                <a:srgbClr val="B0B2B4"/>
              </a:solidFill>
              <a:cs typeface="ＭＳ Ｐゴシック"/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" y="7081520"/>
            <a:ext cx="544830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6" tIns="49522" rIns="99046" bIns="49522" numCol="1" anchor="t" anchorCtr="0" compatLnSpc="1">
            <a:prstTxWarp prst="textNoShape">
              <a:avLst/>
            </a:prstTxWarp>
          </a:bodyPr>
          <a:lstStyle>
            <a:lvl1pPr>
              <a:defRPr sz="1300" i="0">
                <a:solidFill>
                  <a:schemeClr val="bg2"/>
                </a:solidFill>
              </a:defRPr>
            </a:lvl1pPr>
          </a:lstStyle>
          <a:p>
            <a:r>
              <a:rPr lang="en-US" dirty="0">
                <a:solidFill>
                  <a:srgbClr val="B0B2B4"/>
                </a:solidFill>
                <a:cs typeface="ＭＳ Ｐゴシック"/>
              </a:rPr>
              <a:t>Building an Audio Preservation System at IU</a:t>
            </a:r>
            <a:endParaRPr lang="en-US" sz="1400" dirty="0">
              <a:solidFill>
                <a:srgbClr val="B0B2B4"/>
              </a:solidFill>
              <a:cs typeface="ＭＳ Ｐゴシック"/>
            </a:endParaRPr>
          </a:p>
        </p:txBody>
      </p:sp>
      <p:sp>
        <p:nvSpPr>
          <p:cNvPr id="1053" name="Rectangle 29"/>
          <p:cNvSpPr>
            <a:spLocks noChangeArrowheads="1"/>
          </p:cNvSpPr>
          <p:nvPr userDrawn="1"/>
        </p:nvSpPr>
        <p:spPr bwMode="auto">
          <a:xfrm>
            <a:off x="1" y="0"/>
            <a:ext cx="10065385" cy="912179"/>
          </a:xfrm>
          <a:prstGeom prst="rect">
            <a:avLst/>
          </a:prstGeom>
          <a:solidFill>
            <a:srgbClr val="7D110C"/>
          </a:solidFill>
          <a:ln w="9525">
            <a:noFill/>
            <a:miter lim="800000"/>
            <a:headEnd/>
            <a:tailEnd/>
          </a:ln>
        </p:spPr>
        <p:txBody>
          <a:bodyPr wrap="none" lIns="99046" tIns="49522" rIns="99046" bIns="49522" anchor="ctr"/>
          <a:lstStyle/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pic>
        <p:nvPicPr>
          <p:cNvPr id="1032" name="Picture 33" descr="iuwide_psd_wh2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4105434" y="156529"/>
            <a:ext cx="1844040" cy="62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119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5pPr>
      <a:lvl6pPr marL="495223" algn="l" rtl="0" fontAlgn="base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6pPr>
      <a:lvl7pPr marL="990441" algn="l" rtl="0" fontAlgn="base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7pPr>
      <a:lvl8pPr marL="1485665" algn="l" rtl="0" fontAlgn="base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8pPr>
      <a:lvl9pPr marL="1980890" algn="l" rtl="0" fontAlgn="base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71417" indent="-371417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04735" indent="-30951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</a:defRPr>
      </a:lvl2pPr>
      <a:lvl3pPr marL="1238058" indent="-24761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33280" indent="-24761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28501" indent="-24761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23724" indent="-247612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18949" indent="-247612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14170" indent="-247612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09392" indent="-247612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952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23" algn="l" defTabSz="4952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0441" algn="l" defTabSz="4952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85665" algn="l" defTabSz="4952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80890" algn="l" defTabSz="4952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6113" algn="l" defTabSz="4952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4" algn="l" defTabSz="4952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6558" algn="l" defTabSz="4952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1783" algn="l" defTabSz="4952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4653" y="417407"/>
            <a:ext cx="8825548" cy="41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4653" y="1630046"/>
            <a:ext cx="8825548" cy="510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64868" name="Line 4"/>
          <p:cNvSpPr>
            <a:spLocks noChangeShapeType="1"/>
          </p:cNvSpPr>
          <p:nvPr/>
        </p:nvSpPr>
        <p:spPr bwMode="auto">
          <a:xfrm>
            <a:off x="420847" y="1050713"/>
            <a:ext cx="9216708" cy="0"/>
          </a:xfrm>
          <a:prstGeom prst="line">
            <a:avLst/>
          </a:prstGeom>
          <a:noFill/>
          <a:ln w="9525">
            <a:solidFill>
              <a:srgbClr val="983222"/>
            </a:solidFill>
            <a:round/>
            <a:headEnd/>
            <a:tailEnd/>
          </a:ln>
          <a:effectLst/>
        </p:spPr>
        <p:txBody>
          <a:bodyPr wrap="none" lIns="76211" tIns="76211" rIns="76211" bIns="76211" anchor="ctr"/>
          <a:lstStyle/>
          <a:p>
            <a:pPr eaLnBrk="1" hangingPunct="1">
              <a:defRPr/>
            </a:pPr>
            <a:endParaRPr lang="fr-FR" sz="2200" i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64869" name="Line 5"/>
          <p:cNvSpPr>
            <a:spLocks noChangeShapeType="1"/>
          </p:cNvSpPr>
          <p:nvPr/>
        </p:nvSpPr>
        <p:spPr bwMode="auto">
          <a:xfrm>
            <a:off x="420847" y="7103110"/>
            <a:ext cx="9216708" cy="0"/>
          </a:xfrm>
          <a:prstGeom prst="line">
            <a:avLst/>
          </a:prstGeom>
          <a:noFill/>
          <a:ln w="9525">
            <a:solidFill>
              <a:srgbClr val="983222"/>
            </a:solidFill>
            <a:round/>
            <a:headEnd/>
            <a:tailEnd/>
          </a:ln>
          <a:effectLst/>
        </p:spPr>
        <p:txBody>
          <a:bodyPr wrap="none" lIns="76211" tIns="76211" rIns="76211" bIns="76211" anchor="ctr"/>
          <a:lstStyle/>
          <a:p>
            <a:pPr eaLnBrk="1" hangingPunct="1">
              <a:defRPr/>
            </a:pPr>
            <a:endParaRPr lang="fr-FR" sz="2200" i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64871" name="Rectangle 7"/>
          <p:cNvSpPr>
            <a:spLocks noChangeArrowheads="1"/>
          </p:cNvSpPr>
          <p:nvPr/>
        </p:nvSpPr>
        <p:spPr bwMode="auto">
          <a:xfrm>
            <a:off x="392907" y="7124700"/>
            <a:ext cx="2734628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1296"/>
              </a:lnSpc>
              <a:defRPr/>
            </a:pPr>
            <a:r>
              <a:rPr lang="en-GB" sz="900" i="0" dirty="0">
                <a:solidFill>
                  <a:srgbClr val="983222"/>
                </a:solidFill>
                <a:ea typeface="+mn-ea"/>
              </a:rPr>
              <a:t>© Memnon Archiving Services </a:t>
            </a:r>
            <a:r>
              <a:rPr lang="en-GB" sz="900" i="0" dirty="0" smtClean="0">
                <a:solidFill>
                  <a:srgbClr val="983222"/>
                </a:solidFill>
                <a:ea typeface="+mn-ea"/>
              </a:rPr>
              <a:t>2013 </a:t>
            </a:r>
            <a:r>
              <a:rPr lang="en-GB" sz="900" i="0" dirty="0">
                <a:solidFill>
                  <a:srgbClr val="983222"/>
                </a:solidFill>
                <a:ea typeface="+mn-ea"/>
              </a:rPr>
              <a:t>- CONFIDENTIAL</a:t>
            </a:r>
          </a:p>
          <a:p>
            <a:pPr>
              <a:lnSpc>
                <a:spcPts val="1296"/>
              </a:lnSpc>
              <a:defRPr/>
            </a:pPr>
            <a:endParaRPr lang="en-GB" sz="900" i="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693320" y="7124701"/>
            <a:ext cx="26717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lnSpc>
                <a:spcPts val="1296"/>
              </a:lnSpc>
              <a:defRPr/>
            </a:pPr>
            <a:r>
              <a:rPr lang="en-GB" sz="900" i="0" dirty="0">
                <a:solidFill>
                  <a:srgbClr val="983222"/>
                </a:solidFill>
                <a:ea typeface="+mn-ea"/>
              </a:rPr>
              <a:t>Memnon </a:t>
            </a:r>
            <a:r>
              <a:rPr lang="en-GB" sz="900" i="0" dirty="0" smtClean="0">
                <a:solidFill>
                  <a:srgbClr val="983222"/>
                </a:solidFill>
                <a:ea typeface="+mn-ea"/>
              </a:rPr>
              <a:t>Belgium facilities</a:t>
            </a:r>
            <a:endParaRPr lang="en-GB" sz="900" i="0" dirty="0">
              <a:solidFill>
                <a:srgbClr val="983222"/>
              </a:solidFill>
              <a:ea typeface="+mn-ea"/>
            </a:endParaRPr>
          </a:p>
        </p:txBody>
      </p:sp>
      <p:sp>
        <p:nvSpPr>
          <p:cNvPr id="9" name="Espace réservé du texte 4"/>
          <p:cNvSpPr txBox="1">
            <a:spLocks/>
          </p:cNvSpPr>
          <p:nvPr/>
        </p:nvSpPr>
        <p:spPr>
          <a:xfrm>
            <a:off x="4713130" y="7394576"/>
            <a:ext cx="632143" cy="377825"/>
          </a:xfrm>
          <a:prstGeom prst="rect">
            <a:avLst/>
          </a:prstGeom>
        </p:spPr>
        <p:txBody>
          <a:bodyPr lIns="101882" tIns="50941" rIns="101882" bIns="50941"/>
          <a:lstStyle>
            <a:lvl1pPr algn="ctr">
              <a:buNone/>
              <a:defRPr sz="900"/>
            </a:lvl1pPr>
          </a:lstStyle>
          <a:p>
            <a:pPr marL="215793" indent="-215793">
              <a:lnSpc>
                <a:spcPct val="95000"/>
              </a:lnSpc>
              <a:spcBef>
                <a:spcPct val="20000"/>
              </a:spcBef>
              <a:buClr>
                <a:srgbClr val="000000"/>
              </a:buClr>
              <a:defRPr/>
            </a:pPr>
            <a:fld id="{67112FCA-5CFD-48F3-B965-6D698AB93C79}" type="slidenum">
              <a:rPr lang="fr-FR" i="0" kern="0" smtClean="0">
                <a:solidFill>
                  <a:srgbClr val="983222"/>
                </a:solidFill>
                <a:latin typeface="Arial"/>
                <a:ea typeface="+mn-ea"/>
              </a:rPr>
              <a:pPr marL="215793" indent="-215793">
                <a:lnSpc>
                  <a:spcPct val="95000"/>
                </a:lnSpc>
                <a:spcBef>
                  <a:spcPct val="20000"/>
                </a:spcBef>
                <a:buClr>
                  <a:srgbClr val="000000"/>
                </a:buClr>
                <a:defRPr/>
              </a:pPr>
              <a:t>‹#›</a:t>
            </a:fld>
            <a:endParaRPr lang="fr-FR" i="0" kern="0" dirty="0">
              <a:solidFill>
                <a:srgbClr val="983222"/>
              </a:solidFill>
              <a:latin typeface="Arial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328" y="7150563"/>
            <a:ext cx="1440657" cy="3562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</p:sldLayoutIdLst>
  <p:hf hdr="0" ft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98322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5pPr>
      <a:lvl6pPr marL="509412" algn="l" rtl="0" fontAlgn="base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6pPr>
      <a:lvl7pPr marL="1018824" algn="l" rtl="0" fontAlgn="base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7pPr>
      <a:lvl8pPr marL="1528237" algn="l" rtl="0" fontAlgn="base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8pPr>
      <a:lvl9pPr marL="2037649" algn="l" rtl="0" fontAlgn="base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9pPr>
    </p:titleStyle>
    <p:bodyStyle>
      <a:lvl1pPr marL="215793" indent="-21579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9690" indent="-201642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2500">
          <a:solidFill>
            <a:schemeClr val="tx1"/>
          </a:solidFill>
          <a:latin typeface="+mn-lt"/>
        </a:defRPr>
      </a:lvl2pPr>
      <a:lvl3pPr marL="1057738" indent="-21579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rgbClr val="655240"/>
          </a:solidFill>
          <a:latin typeface="+mn-lt"/>
        </a:defRPr>
      </a:lvl3pPr>
      <a:lvl4pPr marL="1484017" indent="-214024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rgbClr val="655240"/>
          </a:solidFill>
          <a:latin typeface="+mn-lt"/>
        </a:defRPr>
      </a:lvl4pPr>
      <a:lvl5pPr marL="1906758" indent="-210487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rgbClr val="655240"/>
          </a:solidFill>
          <a:latin typeface="+mn-lt"/>
        </a:defRPr>
      </a:lvl5pPr>
      <a:lvl6pPr marL="2416171" indent="-210487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rgbClr val="655240"/>
          </a:solidFill>
          <a:latin typeface="+mn-lt"/>
        </a:defRPr>
      </a:lvl6pPr>
      <a:lvl7pPr marL="2925583" indent="-210487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rgbClr val="655240"/>
          </a:solidFill>
          <a:latin typeface="+mn-lt"/>
        </a:defRPr>
      </a:lvl7pPr>
      <a:lvl8pPr marL="3434995" indent="-210487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rgbClr val="655240"/>
          </a:solidFill>
          <a:latin typeface="+mn-lt"/>
        </a:defRPr>
      </a:lvl8pPr>
      <a:lvl9pPr marL="3944407" indent="-210487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rgbClr val="655240"/>
          </a:solidFill>
          <a:latin typeface="+mn-lt"/>
        </a:defRPr>
      </a:lvl9pPr>
    </p:bodyStyle>
    <p:otherStyle>
      <a:defPPr>
        <a:defRPr lang="fr-FR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83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98322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5pPr>
      <a:lvl6pPr marL="509105" algn="l" rtl="0" fontAlgn="base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6pPr>
      <a:lvl7pPr marL="1018209" algn="l" rtl="0" fontAlgn="base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7pPr>
      <a:lvl8pPr marL="1527314" algn="l" rtl="0" fontAlgn="base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8pPr>
      <a:lvl9pPr marL="2036419" algn="l" rtl="0" fontAlgn="base">
        <a:lnSpc>
          <a:spcPct val="85000"/>
        </a:lnSpc>
        <a:spcBef>
          <a:spcPct val="0"/>
        </a:spcBef>
        <a:spcAft>
          <a:spcPct val="0"/>
        </a:spcAft>
        <a:defRPr sz="3100">
          <a:solidFill>
            <a:srgbClr val="5F0A0F"/>
          </a:solidFill>
          <a:latin typeface="Arial" charset="0"/>
        </a:defRPr>
      </a:lvl9pPr>
    </p:titleStyle>
    <p:bodyStyle>
      <a:lvl1pPr marL="215663" indent="-21566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9312" indent="-201522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2500">
          <a:solidFill>
            <a:schemeClr val="tx1"/>
          </a:solidFill>
          <a:latin typeface="+mn-lt"/>
        </a:defRPr>
      </a:lvl2pPr>
      <a:lvl3pPr marL="1057097" indent="-21566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rgbClr val="655240"/>
          </a:solidFill>
          <a:latin typeface="+mn-lt"/>
        </a:defRPr>
      </a:lvl3pPr>
      <a:lvl4pPr marL="1483119" indent="-213895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rgbClr val="655240"/>
          </a:solidFill>
          <a:latin typeface="+mn-lt"/>
        </a:defRPr>
      </a:lvl4pPr>
      <a:lvl5pPr marL="1905607" indent="-210359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rgbClr val="655240"/>
          </a:solidFill>
          <a:latin typeface="+mn-lt"/>
        </a:defRPr>
      </a:lvl5pPr>
      <a:lvl6pPr marL="2414713" indent="-210359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rgbClr val="655240"/>
          </a:solidFill>
          <a:latin typeface="+mn-lt"/>
        </a:defRPr>
      </a:lvl6pPr>
      <a:lvl7pPr marL="2923813" indent="-210359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rgbClr val="655240"/>
          </a:solidFill>
          <a:latin typeface="+mn-lt"/>
        </a:defRPr>
      </a:lvl7pPr>
      <a:lvl8pPr marL="3432916" indent="-210359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rgbClr val="655240"/>
          </a:solidFill>
          <a:latin typeface="+mn-lt"/>
        </a:defRPr>
      </a:lvl8pPr>
      <a:lvl9pPr marL="3942018" indent="-210359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rgbClr val="655240"/>
          </a:solidFill>
          <a:latin typeface="+mn-lt"/>
        </a:defRPr>
      </a:lvl9pPr>
    </p:bodyStyle>
    <p:otherStyle>
      <a:defPPr>
        <a:defRPr lang="fr-FR"/>
      </a:defPPr>
      <a:lvl1pPr marL="0" algn="l" defTabSz="10182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05" algn="l" defTabSz="10182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209" algn="l" defTabSz="10182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314" algn="l" defTabSz="10182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419" algn="l" defTabSz="10182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524" algn="l" defTabSz="10182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4625" algn="l" defTabSz="10182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3727" algn="l" defTabSz="10182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2830" algn="l" defTabSz="10182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3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ning-Bolt-on-bl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8927699" cy="7315200"/>
          </a:xfrm>
          <a:prstGeom prst="rect">
            <a:avLst/>
          </a:prstGeom>
        </p:spPr>
      </p:pic>
      <p:sp>
        <p:nvSpPr>
          <p:cNvPr id="15362" name="Subtitle 1"/>
          <p:cNvSpPr>
            <a:spLocks noGrp="1"/>
          </p:cNvSpPr>
          <p:nvPr>
            <p:ph type="subTitle" idx="1"/>
          </p:nvPr>
        </p:nvSpPr>
        <p:spPr>
          <a:xfrm>
            <a:off x="-381000" y="228600"/>
            <a:ext cx="9049068" cy="1428857"/>
          </a:xfrm>
        </p:spPr>
        <p:txBody>
          <a:bodyPr>
            <a:normAutofit lnSpcReduction="10000"/>
          </a:bodyPr>
          <a:lstStyle/>
          <a:p>
            <a:r>
              <a:rPr lang="en-US" sz="4300" dirty="0" smtClean="0">
                <a:latin typeface="Cambria" pitchFamily="18" charset="0"/>
              </a:rPr>
              <a:t>Why Media Preservation Can’t Wait</a:t>
            </a:r>
            <a:endParaRPr lang="en-US" sz="4300" dirty="0">
              <a:latin typeface="Cambria" pitchFamily="18" charset="0"/>
            </a:endParaRPr>
          </a:p>
          <a:p>
            <a:r>
              <a:rPr lang="en-US" sz="4300" dirty="0" smtClean="0">
                <a:latin typeface="Cambria" pitchFamily="18" charset="0"/>
              </a:rPr>
              <a:t>The Gathering Storm</a:t>
            </a:r>
            <a:endParaRPr lang="en-US" sz="4300" dirty="0">
              <a:latin typeface="Cambria" pitchFamily="18" charset="0"/>
            </a:endParaRPr>
          </a:p>
        </p:txBody>
      </p:sp>
      <p:sp>
        <p:nvSpPr>
          <p:cNvPr id="6" name="Subtitle 1"/>
          <p:cNvSpPr txBox="1">
            <a:spLocks/>
          </p:cNvSpPr>
          <p:nvPr/>
        </p:nvSpPr>
        <p:spPr bwMode="auto">
          <a:xfrm>
            <a:off x="670560" y="4058921"/>
            <a:ext cx="9049068" cy="229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173" tIns="49585" rIns="99173" bIns="49585" anchor="ctr"/>
          <a:lstStyle/>
          <a:p>
            <a:pPr algn="ctr">
              <a:spcBef>
                <a:spcPct val="20000"/>
              </a:spcBef>
            </a:pPr>
            <a:endParaRPr lang="en-US" sz="2200" i="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85800" y="1981200"/>
            <a:ext cx="8763000" cy="4039678"/>
          </a:xfrm>
          <a:prstGeom prst="rect">
            <a:avLst/>
          </a:prstGeom>
          <a:noFill/>
        </p:spPr>
        <p:txBody>
          <a:bodyPr wrap="square" lIns="99173" tIns="49585" rIns="99173" bIns="49585" rtlCol="0">
            <a:spAutoFit/>
          </a:bodyPr>
          <a:lstStyle/>
          <a:p>
            <a:pPr algn="ctr"/>
            <a:r>
              <a:rPr lang="en-US" sz="3200" i="0" dirty="0" smtClean="0">
                <a:latin typeface="Cambria" pitchFamily="18" charset="0"/>
              </a:rPr>
              <a:t>Mike Casey</a:t>
            </a:r>
          </a:p>
          <a:p>
            <a:pPr algn="ctr"/>
            <a:r>
              <a:rPr lang="en-US" sz="2800" i="0" dirty="0" smtClean="0">
                <a:latin typeface="Cambria" pitchFamily="18" charset="0"/>
              </a:rPr>
              <a:t>Director of Technical Operations</a:t>
            </a:r>
          </a:p>
          <a:p>
            <a:pPr algn="ctr"/>
            <a:r>
              <a:rPr lang="en-US" sz="2800" i="0" dirty="0" smtClean="0">
                <a:latin typeface="Cambria" pitchFamily="18" charset="0"/>
              </a:rPr>
              <a:t>Media Digitization and Preservation Initiative</a:t>
            </a:r>
          </a:p>
          <a:p>
            <a:pPr algn="ctr"/>
            <a:r>
              <a:rPr lang="en-US" sz="2800" i="0" dirty="0" smtClean="0">
                <a:latin typeface="Cambria" pitchFamily="18" charset="0"/>
              </a:rPr>
              <a:t>Indiana University </a:t>
            </a:r>
          </a:p>
          <a:p>
            <a:pPr algn="ctr"/>
            <a:r>
              <a:rPr lang="en-US" i="0" dirty="0" smtClean="0">
                <a:latin typeface="Cambria" pitchFamily="18" charset="0"/>
              </a:rPr>
              <a:t> May 15, 2014</a:t>
            </a:r>
          </a:p>
          <a:p>
            <a:pPr algn="ctr"/>
            <a:endParaRPr lang="en-US" i="0" dirty="0" smtClean="0">
              <a:latin typeface="Cambria" pitchFamily="18" charset="0"/>
            </a:endParaRPr>
          </a:p>
          <a:p>
            <a:pPr algn="ctr"/>
            <a:r>
              <a:rPr lang="en-US" sz="2200" dirty="0" smtClean="0">
                <a:latin typeface="Cambria" pitchFamily="18" charset="0"/>
              </a:rPr>
              <a:t>Website</a:t>
            </a:r>
            <a:r>
              <a:rPr lang="en-US" sz="2200" dirty="0">
                <a:latin typeface="Cambria" pitchFamily="18" charset="0"/>
              </a:rPr>
              <a:t>: http://</a:t>
            </a:r>
            <a:r>
              <a:rPr lang="en-US" sz="2200" dirty="0" err="1" smtClean="0">
                <a:latin typeface="Cambria" pitchFamily="18" charset="0"/>
              </a:rPr>
              <a:t>www.mdpi.iu.edu</a:t>
            </a:r>
            <a:endParaRPr lang="en-US" sz="2200" dirty="0">
              <a:latin typeface="Cambria" pitchFamily="18" charset="0"/>
            </a:endParaRPr>
          </a:p>
          <a:p>
            <a:pPr algn="ctr"/>
            <a:r>
              <a:rPr lang="en-US" sz="2200" dirty="0">
                <a:latin typeface="Cambria" pitchFamily="18" charset="0"/>
              </a:rPr>
              <a:t>Blog: http://</a:t>
            </a:r>
            <a:r>
              <a:rPr lang="en-US" sz="2200" dirty="0" err="1">
                <a:latin typeface="Cambria" pitchFamily="18" charset="0"/>
              </a:rPr>
              <a:t>mediapreservation.wordpress.com</a:t>
            </a:r>
            <a:r>
              <a:rPr lang="en-US" sz="2200" dirty="0" smtClean="0">
                <a:solidFill>
                  <a:schemeClr val="tx2">
                    <a:lumMod val="90000"/>
                  </a:schemeClr>
                </a:solidFill>
                <a:latin typeface="Cambria" pitchFamily="18" charset="0"/>
              </a:rPr>
              <a:t>/</a:t>
            </a:r>
          </a:p>
          <a:p>
            <a:pPr algn="ctr"/>
            <a:endParaRPr lang="en-US" sz="2200" dirty="0" smtClean="0">
              <a:solidFill>
                <a:schemeClr val="tx2">
                  <a:lumMod val="90000"/>
                </a:schemeClr>
              </a:solidFill>
              <a:latin typeface="Cambria" pitchFamily="18" charset="0"/>
            </a:endParaRPr>
          </a:p>
          <a:p>
            <a:pPr algn="ctr"/>
            <a:r>
              <a:rPr lang="en-US" sz="2200" dirty="0" smtClean="0">
                <a:solidFill>
                  <a:schemeClr val="tx2">
                    <a:lumMod val="90000"/>
                  </a:schemeClr>
                </a:solidFill>
                <a:latin typeface="Cambria" pitchFamily="18" charset="0"/>
              </a:rPr>
              <a:t>Slide design by Mike Lee</a:t>
            </a:r>
            <a:endParaRPr lang="en-US" sz="2200" dirty="0">
              <a:solidFill>
                <a:schemeClr val="tx2">
                  <a:lumMod val="9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W:\Media Preservation Initiative\Media Preservation Survey Report Photos_500w\20081107-DSCF0527_bfca_tap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5513" y="777240"/>
            <a:ext cx="8046720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3" descr="&lt;Guid&gt;bbd01759-92fa-4c5a-9e53-ca5af1644e33&lt;/Guid&gt;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3" y="0"/>
            <a:ext cx="1005490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P1172383"/>
          <p:cNvPicPr>
            <a:picLocks noChangeAspect="1" noChangeArrowheads="1"/>
          </p:cNvPicPr>
          <p:nvPr/>
        </p:nvPicPr>
        <p:blipFill>
          <a:blip r:embed="rId3"/>
          <a:srcRect l="6300" t="6000" r="900" b="1199"/>
          <a:stretch>
            <a:fillRect/>
          </a:stretch>
        </p:blipFill>
        <p:spPr bwMode="auto">
          <a:xfrm>
            <a:off x="0" y="0"/>
            <a:ext cx="10100310" cy="780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049000" cy="929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W:\Media Preservation Initiative\Media Preservation Survey Report Photos_500w\20081016-4atm_video_image_degra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" y="777240"/>
            <a:ext cx="8167212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W:\Media Preservation Initiative\Media Preservation Survey Report Photos_500w\20090217-Picture0282_blackLab_v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5513" y="777240"/>
            <a:ext cx="8046720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htning-Bolt-on-bl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400"/>
            <a:ext cx="7574726" cy="6324600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Obsolescence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2000" y="1905000"/>
            <a:ext cx="6507163" cy="512921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Media formats</a:t>
            </a:r>
          </a:p>
          <a:p>
            <a:r>
              <a:rPr lang="en-US" dirty="0" smtClean="0"/>
              <a:t>Equipment (playback machines, test devices)</a:t>
            </a:r>
          </a:p>
          <a:p>
            <a:r>
              <a:rPr lang="en-US" dirty="0" smtClean="0"/>
              <a:t>Repair parts</a:t>
            </a:r>
          </a:p>
          <a:p>
            <a:r>
              <a:rPr lang="en-US" dirty="0" smtClean="0"/>
              <a:t>Playback expertise</a:t>
            </a:r>
          </a:p>
          <a:p>
            <a:r>
              <a:rPr lang="en-US" dirty="0" smtClean="0"/>
              <a:t>Repair expertise</a:t>
            </a:r>
          </a:p>
          <a:p>
            <a:r>
              <a:rPr lang="en-US" dirty="0" smtClean="0"/>
              <a:t>Tools</a:t>
            </a:r>
          </a:p>
          <a:p>
            <a:r>
              <a:rPr lang="en-US" dirty="0" smtClean="0"/>
              <a:t>Supplies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Obsolescence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828800"/>
            <a:ext cx="9051925" cy="5486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Calibri"/>
                <a:ea typeface="ＭＳ Ｐゴシック" charset="0"/>
                <a:cs typeface="Calibri"/>
              </a:rPr>
              <a:t>Technics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SP-15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turntable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main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bearing unavailable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at any price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Sony PCM-70x0 series DAT machine capstan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motors unavailable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at any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price</a:t>
            </a:r>
            <a:endParaRPr lang="en-US" dirty="0" smtClean="0"/>
          </a:p>
          <a:p>
            <a:r>
              <a:rPr lang="en-US" dirty="0" smtClean="0"/>
              <a:t>Audio alignment tapes—one company</a:t>
            </a:r>
          </a:p>
          <a:p>
            <a:r>
              <a:rPr lang="en-US" dirty="0" smtClean="0">
                <a:latin typeface="Calibri"/>
                <a:ea typeface="ＭＳ Ｐゴシック" charset="0"/>
              </a:rPr>
              <a:t>Last run of playback heads for </a:t>
            </a:r>
            <a:r>
              <a:rPr lang="en-US" dirty="0" err="1" smtClean="0">
                <a:latin typeface="Calibri"/>
                <a:ea typeface="ＭＳ Ｐゴシック" charset="0"/>
              </a:rPr>
              <a:t>Studer</a:t>
            </a:r>
            <a:r>
              <a:rPr lang="en-US" dirty="0" smtClean="0">
                <a:latin typeface="Calibri"/>
                <a:ea typeface="ＭＳ Ｐゴシック" charset="0"/>
              </a:rPr>
              <a:t> tape machines</a:t>
            </a:r>
            <a:endParaRPr lang="en-US" dirty="0" smtClean="0"/>
          </a:p>
          <a:p>
            <a:r>
              <a:rPr lang="en-US" dirty="0" smtClean="0"/>
              <a:t>1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video machines, parts, playback expertise scarce</a:t>
            </a:r>
          </a:p>
          <a:p>
            <a:pPr lvl="1"/>
            <a:r>
              <a:rPr lang="en-US" altLang="ja-JP" dirty="0"/>
              <a:t> </a:t>
            </a:r>
            <a:r>
              <a:rPr lang="en-US" altLang="ja-JP" dirty="0" smtClean="0"/>
              <a:t>Type C head assembly $</a:t>
            </a:r>
            <a:r>
              <a:rPr lang="en-US" altLang="ja-JP" dirty="0" smtClean="0"/>
              <a:t>16,000</a:t>
            </a:r>
          </a:p>
          <a:p>
            <a:pPr marL="509412" lvl="1" indent="0">
              <a:buNone/>
            </a:pPr>
            <a:r>
              <a:rPr lang="en-US" altLang="ja-JP" dirty="0" smtClean="0"/>
              <a:t>								 </a:t>
            </a:r>
          </a:p>
          <a:p>
            <a:pPr marL="509412" lvl="1" indent="0">
              <a:buNone/>
            </a:pPr>
            <a:r>
              <a:rPr lang="en-US" altLang="ja-JP" sz="1800" dirty="0">
                <a:solidFill>
                  <a:prstClr val="white"/>
                </a:solidFill>
              </a:rPr>
              <a:t> </a:t>
            </a:r>
            <a:r>
              <a:rPr lang="en-US" altLang="ja-JP" sz="1800" dirty="0" smtClean="0">
                <a:solidFill>
                  <a:prstClr val="white"/>
                </a:solidFill>
              </a:rPr>
              <a:t>                                                                                                     --</a:t>
            </a:r>
            <a:r>
              <a:rPr lang="en-US" altLang="ja-JP" sz="1800" dirty="0">
                <a:solidFill>
                  <a:prstClr val="white"/>
                </a:solidFill>
              </a:rPr>
              <a:t>information courtesy of George Blood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sz="12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ja-JP" sz="1800" dirty="0">
                <a:solidFill>
                  <a:srgbClr val="000000"/>
                </a:solidFill>
              </a:rPr>
              <a:t>	</a:t>
            </a:r>
            <a:r>
              <a:rPr lang="en-US" altLang="ja-JP" sz="1800" dirty="0" smtClean="0">
                <a:solidFill>
                  <a:srgbClr val="000000"/>
                </a:solidFill>
              </a:rPr>
              <a:t>				-</a:t>
            </a:r>
            <a:r>
              <a:rPr lang="en-US" altLang="ja-JP" sz="1800" dirty="0">
                <a:solidFill>
                  <a:srgbClr val="000000"/>
                </a:solidFill>
              </a:rPr>
              <a:t>-information courtesy of George Blood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Obsolescence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828800"/>
            <a:ext cx="9051925" cy="5130800"/>
          </a:xfrm>
        </p:spPr>
        <p:txBody>
          <a:bodyPr/>
          <a:lstStyle/>
          <a:p>
            <a:r>
              <a:rPr lang="en-US" dirty="0"/>
              <a:t>Quad (video) machines, parts, playback expertise very scarce</a:t>
            </a:r>
          </a:p>
          <a:p>
            <a:r>
              <a:rPr lang="en-US" altLang="ja-JP" dirty="0" smtClean="0"/>
              <a:t>Standard industry professional format</a:t>
            </a:r>
          </a:p>
          <a:p>
            <a:r>
              <a:rPr lang="en-US" altLang="ja-JP" dirty="0" smtClean="0"/>
              <a:t>Estimated 100-200 machines left worldwide</a:t>
            </a:r>
          </a:p>
          <a:p>
            <a:r>
              <a:rPr lang="en-US" altLang="ja-JP" dirty="0" err="1" smtClean="0"/>
              <a:t>Ampex</a:t>
            </a:r>
            <a:r>
              <a:rPr lang="en-US" altLang="ja-JP" dirty="0" smtClean="0"/>
              <a:t> AVR-1 (1970s) compressed air diaphragm unavailable at any cost</a:t>
            </a:r>
          </a:p>
          <a:p>
            <a:r>
              <a:rPr lang="en-US" altLang="ja-JP" dirty="0" smtClean="0"/>
              <a:t>Playback heads must be replaced every three months</a:t>
            </a:r>
          </a:p>
          <a:p>
            <a:pPr marL="0" indent="0"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125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Obsolescence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828800"/>
            <a:ext cx="9051925" cy="5130800"/>
          </a:xfrm>
        </p:spPr>
        <p:txBody>
          <a:bodyPr/>
          <a:lstStyle/>
          <a:p>
            <a:r>
              <a:rPr lang="en-US" altLang="ja-JP" dirty="0" smtClean="0"/>
              <a:t>One </a:t>
            </a:r>
            <a:r>
              <a:rPr lang="en-US" altLang="ja-JP" dirty="0"/>
              <a:t>supplier – </a:t>
            </a:r>
            <a:r>
              <a:rPr lang="en-US" altLang="ja-JP" dirty="0" smtClean="0"/>
              <a:t>technician is age 65</a:t>
            </a:r>
          </a:p>
          <a:p>
            <a:r>
              <a:rPr lang="en-US" altLang="ja-JP" dirty="0" smtClean="0"/>
              <a:t>Company </a:t>
            </a:r>
            <a:r>
              <a:rPr lang="en-US" altLang="ja-JP" dirty="0"/>
              <a:t>appealing for </a:t>
            </a:r>
            <a:r>
              <a:rPr lang="en-US" altLang="ja-JP" dirty="0" smtClean="0"/>
              <a:t>money to continue refurbishing program</a:t>
            </a:r>
            <a:endParaRPr lang="en-US" altLang="ja-JP" dirty="0"/>
          </a:p>
          <a:p>
            <a:r>
              <a:rPr lang="en-US" altLang="ja-JP" dirty="0" smtClean="0"/>
              <a:t>Trouble getting supplies</a:t>
            </a:r>
          </a:p>
          <a:p>
            <a:r>
              <a:rPr lang="en-US" altLang="ja-JP" dirty="0" smtClean="0"/>
              <a:t>2009 cost for new head= $3500</a:t>
            </a:r>
          </a:p>
          <a:p>
            <a:r>
              <a:rPr lang="en-US" altLang="ja-JP" dirty="0" smtClean="0"/>
              <a:t>2012 cost = $5200</a:t>
            </a:r>
          </a:p>
          <a:p>
            <a:pPr marL="0" indent="0">
              <a:buNone/>
            </a:pPr>
            <a:endParaRPr lang="en-US" altLang="ja-JP" sz="1200" dirty="0" smtClean="0"/>
          </a:p>
          <a:p>
            <a:pPr marL="0" indent="0">
              <a:buNone/>
            </a:pPr>
            <a:r>
              <a:rPr lang="en-US" altLang="ja-JP" sz="1800" dirty="0" smtClean="0"/>
              <a:t> </a:t>
            </a:r>
          </a:p>
          <a:p>
            <a:pPr marL="0" indent="0">
              <a:buNone/>
            </a:pPr>
            <a:r>
              <a:rPr lang="en-US" altLang="ja-JP" sz="1800" dirty="0"/>
              <a:t>	</a:t>
            </a:r>
            <a:r>
              <a:rPr lang="en-US" altLang="ja-JP" sz="1800" dirty="0" smtClean="0"/>
              <a:t>				--information courtesy of George Blood</a:t>
            </a:r>
            <a:endParaRPr lang="en-US" altLang="ja-JP" sz="1800" dirty="0"/>
          </a:p>
          <a:p>
            <a:pPr marL="0" indent="0"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20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15400" y="7315203"/>
            <a:ext cx="1066800" cy="215395"/>
          </a:xfrm>
          <a:prstGeom prst="rect">
            <a:avLst/>
          </a:prstGeom>
          <a:noFill/>
        </p:spPr>
        <p:txBody>
          <a:bodyPr wrap="square" lIns="91383" tIns="45691" rIns="91383" bIns="45691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cs typeface="ＭＳ Ｐゴシック"/>
              </a:rPr>
              <a:t>Flickr @</a:t>
            </a:r>
            <a:r>
              <a:rPr lang="en-US" sz="800" dirty="0" err="1">
                <a:solidFill>
                  <a:srgbClr val="FFFFFF"/>
                </a:solidFill>
                <a:cs typeface="ＭＳ Ｐゴシック"/>
              </a:rPr>
              <a:t>garry</a:t>
            </a:r>
            <a:endParaRPr lang="en-US" sz="800" dirty="0">
              <a:solidFill>
                <a:srgbClr val="FFFFFF"/>
              </a:solidFill>
              <a:cs typeface="ＭＳ Ｐゴシック"/>
            </a:endParaRPr>
          </a:p>
        </p:txBody>
      </p:sp>
      <p:pic>
        <p:nvPicPr>
          <p:cNvPr id="2" name="Content Placeholder 1" descr="floral-frames-1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30452"/>
          <a:stretch>
            <a:fillRect/>
          </a:stretch>
        </p:blipFill>
        <p:spPr>
          <a:xfrm>
            <a:off x="-35232" y="0"/>
            <a:ext cx="10287000" cy="807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1752600"/>
            <a:ext cx="5867400" cy="415497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8800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Once Upon A Time . . .</a:t>
            </a:r>
            <a:endParaRPr lang="en-US" sz="8800" dirty="0">
              <a:solidFill>
                <a:srgbClr val="000000"/>
              </a:solidFill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423085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ning-Bolt-on-bl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0" y="0"/>
            <a:ext cx="5029200" cy="7391400"/>
          </a:xfrm>
          <a:prstGeom prst="rect">
            <a:avLst/>
          </a:prstGeom>
        </p:spPr>
      </p:pic>
      <p:pic>
        <p:nvPicPr>
          <p:cNvPr id="2" name="Picture 1" descr="Lightning-Bolt-on-bl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5925794" cy="6934200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Obsolescence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09800" y="1828800"/>
            <a:ext cx="5334000" cy="5130800"/>
          </a:xfrm>
        </p:spPr>
        <p:txBody>
          <a:bodyPr/>
          <a:lstStyle/>
          <a:p>
            <a:pPr marL="0" indent="0">
              <a:buNone/>
            </a:pPr>
            <a:endParaRPr lang="en-US" altLang="ja-JP" sz="1200" dirty="0" smtClean="0"/>
          </a:p>
          <a:p>
            <a:pPr marL="0" indent="0" algn="ctr">
              <a:buNone/>
            </a:pPr>
            <a:r>
              <a:rPr lang="en-US" altLang="ja-JP" sz="4800" dirty="0" smtClean="0">
                <a:latin typeface="Cambria" pitchFamily="18" charset="0"/>
              </a:rPr>
              <a:t>All analog audio and video formats are at different points on a similar obsolescence slope</a:t>
            </a:r>
          </a:p>
          <a:p>
            <a:pPr marL="0" indent="0">
              <a:buNone/>
            </a:pPr>
            <a:r>
              <a:rPr lang="en-US" altLang="ja-JP" sz="1800" dirty="0" smtClean="0"/>
              <a:t> </a:t>
            </a:r>
          </a:p>
          <a:p>
            <a:pPr marL="0" indent="0">
              <a:buNone/>
            </a:pPr>
            <a:r>
              <a:rPr lang="en-US" altLang="ja-JP" sz="1800" dirty="0"/>
              <a:t>	</a:t>
            </a:r>
            <a:r>
              <a:rPr lang="en-US" altLang="ja-JP" sz="1800" dirty="0" smtClean="0"/>
              <a:t>				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20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Obsolescence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752600"/>
            <a:ext cx="9051925" cy="5130800"/>
          </a:xfrm>
        </p:spPr>
        <p:txBody>
          <a:bodyPr/>
          <a:lstStyle/>
          <a:p>
            <a:r>
              <a:rPr lang="en-US" dirty="0" smtClean="0"/>
              <a:t>Not enough working audio and video playback machines to digitize everything currently in vaults</a:t>
            </a:r>
          </a:p>
          <a:p>
            <a:r>
              <a:rPr lang="en-US" dirty="0" smtClean="0"/>
              <a:t>Audio equipment doubling/quadrupling in price on eBay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haelBolognesi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314"/>
            <a:ext cx="10058400" cy="4802886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900" dirty="0">
                <a:latin typeface="Calibri" pitchFamily="34" charset="0"/>
              </a:rPr>
              <a:t>Degradation/Obsolescence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905000"/>
            <a:ext cx="9199562" cy="563880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endParaRPr lang="en-US" sz="1400" b="1" dirty="0"/>
          </a:p>
          <a:p>
            <a:pPr>
              <a:buNone/>
            </a:pPr>
            <a:r>
              <a:rPr lang="en-US" sz="4000" dirty="0" smtClean="0">
                <a:latin typeface="Cambria" pitchFamily="18" charset="0"/>
              </a:rPr>
              <a:t>“For video the problem is even sharper: complete disappearance of an (affordable) ability to transfer.”</a:t>
            </a:r>
          </a:p>
          <a:p>
            <a:pPr>
              <a:buNone/>
            </a:pPr>
            <a:endParaRPr lang="en-US" sz="4000" dirty="0">
              <a:latin typeface="Cambria" pitchFamily="18" charset="0"/>
            </a:endParaRPr>
          </a:p>
          <a:p>
            <a:pPr>
              <a:buNone/>
            </a:pPr>
            <a:endParaRPr lang="en-US" sz="40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i="1" dirty="0" smtClean="0">
                <a:latin typeface="Calibri" pitchFamily="34" charset="0"/>
              </a:rPr>
              <a:t>		</a:t>
            </a:r>
          </a:p>
          <a:p>
            <a:pPr>
              <a:buNone/>
            </a:pPr>
            <a:endParaRPr lang="en-US" sz="2400" i="1" dirty="0">
              <a:latin typeface="Calibri" pitchFamily="34" charset="0"/>
            </a:endParaRPr>
          </a:p>
          <a:p>
            <a:pPr>
              <a:buNone/>
            </a:pPr>
            <a:r>
              <a:rPr lang="en-US" sz="2400" i="1" dirty="0" smtClean="0">
                <a:latin typeface="Calibri" pitchFamily="34" charset="0"/>
              </a:rPr>
              <a:t>          --Richard Wright, AMIA list, 2/17/2013</a:t>
            </a:r>
            <a:endParaRPr lang="en-US" sz="2400" i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55840" y="7305357"/>
            <a:ext cx="266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Creative Commons: Flickr @MichaelBolognesi1</a:t>
            </a:r>
            <a:endParaRPr lang="en-US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haelBolognesi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314"/>
            <a:ext cx="10058400" cy="4802886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900" dirty="0">
                <a:latin typeface="Calibri" pitchFamily="34" charset="0"/>
              </a:rPr>
              <a:t>Degradation/Obsolescence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905000"/>
            <a:ext cx="9199562" cy="5638800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endParaRPr lang="en-US" sz="1400" b="1" dirty="0"/>
          </a:p>
          <a:p>
            <a:pPr>
              <a:buNone/>
            </a:pPr>
            <a:r>
              <a:rPr lang="en-US" sz="4000" dirty="0" smtClean="0">
                <a:latin typeface="Cambria" pitchFamily="18" charset="0"/>
              </a:rPr>
              <a:t>“</a:t>
            </a:r>
            <a:r>
              <a:rPr lang="en-US" sz="4000" dirty="0" smtClean="0"/>
              <a:t>75% of the analogue video held in Europe in 2006 will be lost by 2023 when video </a:t>
            </a:r>
            <a:r>
              <a:rPr lang="en-US" sz="4000" dirty="0" err="1" smtClean="0"/>
              <a:t>digitisation</a:t>
            </a:r>
            <a:r>
              <a:rPr lang="en-US" sz="4000" dirty="0" smtClean="0"/>
              <a:t> will simply have "ceased to be."</a:t>
            </a:r>
            <a:r>
              <a:rPr lang="en-US" sz="4000" dirty="0" smtClean="0">
                <a:latin typeface="Cambria" pitchFamily="18" charset="0"/>
              </a:rPr>
              <a:t>”</a:t>
            </a:r>
          </a:p>
          <a:p>
            <a:pPr>
              <a:buNone/>
            </a:pPr>
            <a:endParaRPr lang="en-US" sz="4000" dirty="0">
              <a:latin typeface="Cambria" pitchFamily="18" charset="0"/>
            </a:endParaRPr>
          </a:p>
          <a:p>
            <a:pPr>
              <a:buNone/>
            </a:pPr>
            <a:endParaRPr lang="en-US" sz="40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i="1" dirty="0" smtClean="0">
                <a:latin typeface="Calibri" pitchFamily="34" charset="0"/>
              </a:rPr>
              <a:t>		</a:t>
            </a:r>
          </a:p>
          <a:p>
            <a:pPr>
              <a:buNone/>
            </a:pPr>
            <a:endParaRPr lang="en-US" sz="2400" i="1" dirty="0">
              <a:latin typeface="Calibri" pitchFamily="34" charset="0"/>
            </a:endParaRPr>
          </a:p>
          <a:p>
            <a:pPr>
              <a:buNone/>
            </a:pPr>
            <a:r>
              <a:rPr lang="en-US" sz="2400" i="1" dirty="0" smtClean="0">
                <a:latin typeface="Calibri" pitchFamily="34" charset="0"/>
              </a:rPr>
              <a:t>          --Richard Wright, </a:t>
            </a:r>
            <a:r>
              <a:rPr lang="en-US" sz="2400" i="1" dirty="0" err="1" smtClean="0">
                <a:latin typeface="Calibri" pitchFamily="34" charset="0"/>
              </a:rPr>
              <a:t>PrestoCentre</a:t>
            </a:r>
            <a:r>
              <a:rPr lang="en-US" sz="2400" i="1" dirty="0" smtClean="0">
                <a:latin typeface="Calibri" pitchFamily="34" charset="0"/>
              </a:rPr>
              <a:t>  Answers, 2/5/2013</a:t>
            </a:r>
            <a:endParaRPr lang="en-US" sz="2400" i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55840" y="7305357"/>
            <a:ext cx="266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Creative Commons: Flickr @MichaelBolognesi1</a:t>
            </a:r>
            <a:endParaRPr lang="en-US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haelBolognesi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314"/>
            <a:ext cx="10058400" cy="4802886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900" dirty="0">
                <a:latin typeface="Calibri" pitchFamily="34" charset="0"/>
              </a:rPr>
              <a:t>Degradation/Obsolescence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905000"/>
            <a:ext cx="9199562" cy="563880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endParaRPr lang="en-US" sz="1400" b="1" dirty="0"/>
          </a:p>
          <a:p>
            <a:pPr>
              <a:buNone/>
            </a:pPr>
            <a:r>
              <a:rPr lang="en-US" sz="4000" dirty="0" smtClean="0">
                <a:latin typeface="Cambria" pitchFamily="18" charset="0"/>
              </a:rPr>
              <a:t>“</a:t>
            </a:r>
            <a:r>
              <a:rPr lang="en-US" sz="4000" dirty="0">
                <a:latin typeface="Cambria" pitchFamily="18" charset="0"/>
              </a:rPr>
              <a:t> </a:t>
            </a:r>
            <a:r>
              <a:rPr lang="en-US" sz="4000" dirty="0" smtClean="0">
                <a:latin typeface="Cambria" pitchFamily="18" charset="0"/>
              </a:rPr>
              <a:t>There is a massive disaster happening here.”</a:t>
            </a:r>
          </a:p>
          <a:p>
            <a:pPr>
              <a:buNone/>
            </a:pPr>
            <a:endParaRPr lang="en-US" sz="4000" dirty="0">
              <a:latin typeface="Cambria" pitchFamily="18" charset="0"/>
            </a:endParaRPr>
          </a:p>
          <a:p>
            <a:pPr>
              <a:buNone/>
            </a:pPr>
            <a:endParaRPr lang="en-US" sz="4000" dirty="0" smtClean="0">
              <a:latin typeface="Cambria" pitchFamily="18" charset="0"/>
            </a:endParaRPr>
          </a:p>
          <a:p>
            <a:pPr>
              <a:buNone/>
            </a:pPr>
            <a:r>
              <a:rPr lang="en-US" sz="2400" i="1" dirty="0" smtClean="0">
                <a:latin typeface="Calibri" pitchFamily="34" charset="0"/>
              </a:rPr>
              <a:t>		</a:t>
            </a:r>
          </a:p>
          <a:p>
            <a:pPr>
              <a:buNone/>
            </a:pPr>
            <a:endParaRPr lang="en-US" sz="2400" i="1" dirty="0">
              <a:latin typeface="Calibri" pitchFamily="34" charset="0"/>
            </a:endParaRPr>
          </a:p>
          <a:p>
            <a:pPr>
              <a:buNone/>
            </a:pPr>
            <a:r>
              <a:rPr lang="en-US" sz="2400" i="1" dirty="0" smtClean="0">
                <a:latin typeface="Calibri" pitchFamily="34" charset="0"/>
              </a:rPr>
              <a:t>        </a:t>
            </a:r>
          </a:p>
          <a:p>
            <a:pPr>
              <a:buNone/>
            </a:pPr>
            <a:r>
              <a:rPr lang="en-US" sz="2400" i="1" dirty="0" smtClean="0">
                <a:latin typeface="Calibri" pitchFamily="34" charset="0"/>
              </a:rPr>
              <a:t>	  --</a:t>
            </a:r>
            <a:r>
              <a:rPr lang="en-US" sz="2400" i="1" dirty="0">
                <a:latin typeface="Calibri" pitchFamily="34" charset="0"/>
              </a:rPr>
              <a:t> </a:t>
            </a:r>
            <a:r>
              <a:rPr lang="en-US" sz="2400" i="1" dirty="0" smtClean="0">
                <a:latin typeface="Calibri" pitchFamily="34" charset="0"/>
              </a:rPr>
              <a:t>Clifford Lynch,  Coalition for Networked Information,2011</a:t>
            </a:r>
            <a:endParaRPr lang="en-US" sz="2400" i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55840" y="7305357"/>
            <a:ext cx="266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Creative Commons: Flickr @MichaelBolognesi1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9787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15400" y="7315203"/>
            <a:ext cx="1066800" cy="215395"/>
          </a:xfrm>
          <a:prstGeom prst="rect">
            <a:avLst/>
          </a:prstGeom>
          <a:noFill/>
        </p:spPr>
        <p:txBody>
          <a:bodyPr wrap="square" lIns="91383" tIns="45691" rIns="91383" bIns="45691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cs typeface="ＭＳ Ｐゴシック"/>
              </a:rPr>
              <a:t>Flickr @</a:t>
            </a:r>
            <a:r>
              <a:rPr lang="en-US" sz="800" dirty="0" err="1">
                <a:solidFill>
                  <a:srgbClr val="FFFFFF"/>
                </a:solidFill>
                <a:cs typeface="ＭＳ Ｐゴシック"/>
              </a:rPr>
              <a:t>garry</a:t>
            </a:r>
            <a:endParaRPr lang="en-US" sz="800" dirty="0">
              <a:solidFill>
                <a:srgbClr val="FFFFFF"/>
              </a:solidFill>
              <a:cs typeface="ＭＳ Ｐゴシック"/>
            </a:endParaRPr>
          </a:p>
        </p:txBody>
      </p:sp>
      <p:pic>
        <p:nvPicPr>
          <p:cNvPr id="2" name="Content Placeholder 1" descr="floral-frames-1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30452"/>
          <a:stretch>
            <a:fillRect/>
          </a:stretch>
        </p:blipFill>
        <p:spPr>
          <a:xfrm>
            <a:off x="-35232" y="0"/>
            <a:ext cx="10287000" cy="807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304800"/>
            <a:ext cx="5867400" cy="95409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  <a:latin typeface="Lucida Calligraphy"/>
                <a:cs typeface="Lucida Calligraphy"/>
              </a:rPr>
              <a:t>Degralescence</a:t>
            </a:r>
            <a:r>
              <a:rPr lang="en-US" sz="2800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 Attacks the Kingdom of Media</a:t>
            </a:r>
            <a:endParaRPr lang="en-US" sz="8800" dirty="0">
              <a:solidFill>
                <a:srgbClr val="000000"/>
              </a:solidFill>
              <a:latin typeface="Lucida Calligraphy"/>
              <a:cs typeface="Lucida Calligraphy"/>
            </a:endParaRPr>
          </a:p>
        </p:txBody>
      </p:sp>
      <p:pic>
        <p:nvPicPr>
          <p:cNvPr id="8" name="Picture 7" descr="twinhead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6248400" cy="58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4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15400" y="7315203"/>
            <a:ext cx="1066800" cy="215395"/>
          </a:xfrm>
          <a:prstGeom prst="rect">
            <a:avLst/>
          </a:prstGeom>
          <a:noFill/>
        </p:spPr>
        <p:txBody>
          <a:bodyPr wrap="square" lIns="91383" tIns="45691" rIns="91383" bIns="45691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cs typeface="ＭＳ Ｐゴシック"/>
              </a:rPr>
              <a:t>Flickr @</a:t>
            </a:r>
            <a:r>
              <a:rPr lang="en-US" sz="800" dirty="0" err="1">
                <a:solidFill>
                  <a:srgbClr val="FFFFFF"/>
                </a:solidFill>
                <a:cs typeface="ＭＳ Ｐゴシック"/>
              </a:rPr>
              <a:t>garry</a:t>
            </a:r>
            <a:endParaRPr lang="en-US" sz="800" dirty="0">
              <a:solidFill>
                <a:srgbClr val="FFFFFF"/>
              </a:solidFill>
              <a:cs typeface="ＭＳ Ｐゴシック"/>
            </a:endParaRPr>
          </a:p>
        </p:txBody>
      </p:sp>
      <p:pic>
        <p:nvPicPr>
          <p:cNvPr id="2" name="Content Placeholder 1" descr="floral-frames-1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30452"/>
          <a:stretch>
            <a:fillRect/>
          </a:stretch>
        </p:blipFill>
        <p:spPr>
          <a:xfrm>
            <a:off x="-35232" y="0"/>
            <a:ext cx="10287000" cy="807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304800"/>
            <a:ext cx="5867400" cy="95409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Prince Codec Brandishes the Sword of Migration</a:t>
            </a:r>
            <a:endParaRPr lang="en-US" sz="8800" dirty="0">
              <a:solidFill>
                <a:srgbClr val="000000"/>
              </a:solidFill>
              <a:latin typeface="Lucida Calligraphy"/>
              <a:cs typeface="Lucida Calligraphy"/>
            </a:endParaRPr>
          </a:p>
        </p:txBody>
      </p:sp>
      <p:pic>
        <p:nvPicPr>
          <p:cNvPr id="7" name="Picture 6" descr="medieval-clipart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447800"/>
            <a:ext cx="3962400" cy="602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15400" y="7315203"/>
            <a:ext cx="1066800" cy="215395"/>
          </a:xfrm>
          <a:prstGeom prst="rect">
            <a:avLst/>
          </a:prstGeom>
          <a:noFill/>
        </p:spPr>
        <p:txBody>
          <a:bodyPr wrap="square" lIns="91383" tIns="45691" rIns="91383" bIns="45691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cs typeface="ＭＳ Ｐゴシック"/>
              </a:rPr>
              <a:t>Flickr @</a:t>
            </a:r>
            <a:r>
              <a:rPr lang="en-US" sz="800" dirty="0" err="1">
                <a:solidFill>
                  <a:srgbClr val="FFFFFF"/>
                </a:solidFill>
                <a:cs typeface="ＭＳ Ｐゴシック"/>
              </a:rPr>
              <a:t>garry</a:t>
            </a:r>
            <a:endParaRPr lang="en-US" sz="800" dirty="0">
              <a:solidFill>
                <a:srgbClr val="FFFFFF"/>
              </a:solidFill>
              <a:cs typeface="ＭＳ Ｐゴシック"/>
            </a:endParaRPr>
          </a:p>
        </p:txBody>
      </p:sp>
      <p:pic>
        <p:nvPicPr>
          <p:cNvPr id="2" name="Content Placeholder 1" descr="floral-frames-1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30452"/>
          <a:stretch>
            <a:fillRect/>
          </a:stretch>
        </p:blipFill>
        <p:spPr>
          <a:xfrm>
            <a:off x="-35232" y="0"/>
            <a:ext cx="10287000" cy="807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304800"/>
            <a:ext cx="5867400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The Sands of Time Slip Away</a:t>
            </a:r>
            <a:endParaRPr lang="en-US" sz="8800" dirty="0">
              <a:solidFill>
                <a:srgbClr val="000000"/>
              </a:solidFill>
              <a:latin typeface="Lucida Calligraphy"/>
              <a:cs typeface="Lucida Calligraphy"/>
            </a:endParaRPr>
          </a:p>
        </p:txBody>
      </p:sp>
      <p:pic>
        <p:nvPicPr>
          <p:cNvPr id="8" name="Picture 7" descr="Hourglass_(PSF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57400"/>
            <a:ext cx="3048000" cy="47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5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900" dirty="0">
                <a:latin typeface="Calibri" pitchFamily="34" charset="0"/>
              </a:rPr>
              <a:t>Degradation/Obsolescence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1828800"/>
            <a:ext cx="9051925" cy="513080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r>
              <a:rPr lang="en-US" sz="3200" dirty="0" smtClean="0">
                <a:latin typeface="Calibri" pitchFamily="34" charset="0"/>
              </a:rPr>
              <a:t>How much time do we have?</a:t>
            </a:r>
          </a:p>
          <a:p>
            <a:pPr algn="ctr">
              <a:buFontTx/>
              <a:buNone/>
            </a:pPr>
            <a:endParaRPr lang="en-US" sz="1400" b="1" dirty="0"/>
          </a:p>
          <a:p>
            <a:r>
              <a:rPr lang="en-US" dirty="0">
                <a:latin typeface="Calibri" pitchFamily="34" charset="0"/>
              </a:rPr>
              <a:t>15-20 </a:t>
            </a:r>
            <a:r>
              <a:rPr lang="en-US" dirty="0" smtClean="0">
                <a:latin typeface="Calibri" pitchFamily="34" charset="0"/>
              </a:rPr>
              <a:t>years </a:t>
            </a:r>
            <a:endParaRPr lang="en-US" dirty="0">
              <a:latin typeface="Calibri" pitchFamily="34" charset="0"/>
            </a:endParaRPr>
          </a:p>
          <a:p>
            <a:pPr>
              <a:buNone/>
            </a:pPr>
            <a:endParaRPr lang="en-US" sz="1200" dirty="0" smtClean="0">
              <a:latin typeface="Calibri" pitchFamily="34" charset="0"/>
            </a:endParaRPr>
          </a:p>
        </p:txBody>
      </p:sp>
      <p:pic>
        <p:nvPicPr>
          <p:cNvPr id="3" name="Picture 2" descr="h.koppdelan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48000"/>
            <a:ext cx="3994975" cy="3978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4800" y="7156847"/>
            <a:ext cx="1219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Flickr@h.koppdelaney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900" dirty="0">
                <a:latin typeface="Calibri" pitchFamily="34" charset="0"/>
              </a:rPr>
              <a:t>Degradation/Obsolescence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  <a:p>
            <a:pPr>
              <a:buNone/>
            </a:pPr>
            <a:endParaRPr lang="en-US" sz="1200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800" dirty="0" smtClean="0">
                <a:latin typeface="Cambria" pitchFamily="18" charset="0"/>
              </a:rPr>
              <a:t>“…many analog audio recordings </a:t>
            </a:r>
            <a:r>
              <a:rPr lang="en-US" sz="2800" b="1" dirty="0" smtClean="0">
                <a:solidFill>
                  <a:srgbClr val="FF0000"/>
                </a:solidFill>
                <a:latin typeface="Cambria" pitchFamily="18" charset="0"/>
              </a:rPr>
              <a:t>must be digitized within the next 15 to 20 years </a:t>
            </a:r>
            <a:r>
              <a:rPr lang="en-US" sz="2800" dirty="0" smtClean="0">
                <a:latin typeface="Cambria" pitchFamily="18" charset="0"/>
              </a:rPr>
              <a:t>– before sound carrier degradation and the challenges of acquiring and maintaining playback equipment make the success of these efforts too expensive or unattainable.”</a:t>
            </a:r>
          </a:p>
          <a:p>
            <a:pPr>
              <a:buNone/>
            </a:pPr>
            <a:r>
              <a:rPr lang="en-US" sz="1200" i="1" dirty="0" smtClean="0">
                <a:latin typeface="Cambria" pitchFamily="18" charset="0"/>
              </a:rPr>
              <a:t> </a:t>
            </a:r>
          </a:p>
          <a:p>
            <a:pPr>
              <a:buNone/>
            </a:pPr>
            <a:r>
              <a:rPr lang="en-US" sz="2000" i="1" dirty="0" smtClean="0">
                <a:latin typeface="Cambria" pitchFamily="18" charset="0"/>
              </a:rPr>
              <a:t>		--The Library of Congress National Recording Preservation Plan, page 7</a:t>
            </a:r>
            <a:endParaRPr lang="en-US" sz="2000" i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15400" y="7315203"/>
            <a:ext cx="1066800" cy="215395"/>
          </a:xfrm>
          <a:prstGeom prst="rect">
            <a:avLst/>
          </a:prstGeom>
          <a:noFill/>
        </p:spPr>
        <p:txBody>
          <a:bodyPr wrap="square" lIns="91383" tIns="45691" rIns="91383" bIns="45691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cs typeface="ＭＳ Ｐゴシック"/>
              </a:rPr>
              <a:t>Flickr @</a:t>
            </a:r>
            <a:r>
              <a:rPr lang="en-US" sz="800" dirty="0" err="1">
                <a:solidFill>
                  <a:srgbClr val="FFFFFF"/>
                </a:solidFill>
                <a:cs typeface="ＭＳ Ｐゴシック"/>
              </a:rPr>
              <a:t>garry</a:t>
            </a:r>
            <a:endParaRPr lang="en-US" sz="800" dirty="0">
              <a:solidFill>
                <a:srgbClr val="FFFFFF"/>
              </a:solidFill>
              <a:cs typeface="ＭＳ Ｐゴシック"/>
            </a:endParaRPr>
          </a:p>
        </p:txBody>
      </p:sp>
      <p:pic>
        <p:nvPicPr>
          <p:cNvPr id="2" name="Content Placeholder 1" descr="floral-frames-1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30452"/>
          <a:stretch>
            <a:fillRect/>
          </a:stretch>
        </p:blipFill>
        <p:spPr>
          <a:xfrm>
            <a:off x="-35232" y="0"/>
            <a:ext cx="10287000" cy="807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228600"/>
            <a:ext cx="5867400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The King &amp; Queen of Media</a:t>
            </a:r>
            <a:endParaRPr lang="en-US" sz="8800" dirty="0">
              <a:solidFill>
                <a:srgbClr val="000000"/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Picture 4" descr="medieval-women-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066800"/>
            <a:ext cx="4656068" cy="68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900" dirty="0">
                <a:latin typeface="Calibri" pitchFamily="34" charset="0"/>
              </a:rPr>
              <a:t>Degradation/Obsolescence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828800"/>
            <a:ext cx="9051925" cy="513080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r>
              <a:rPr lang="en-US" sz="3200" dirty="0" smtClean="0">
                <a:latin typeface="Calibri" pitchFamily="34" charset="0"/>
              </a:rPr>
              <a:t>How much time do we have?</a:t>
            </a:r>
          </a:p>
          <a:p>
            <a:pPr algn="ctr">
              <a:buFontTx/>
              <a:buNone/>
            </a:pPr>
            <a:endParaRPr lang="en-US" sz="1400" b="1" dirty="0"/>
          </a:p>
          <a:p>
            <a:r>
              <a:rPr lang="en-US" dirty="0">
                <a:latin typeface="Calibri" pitchFamily="34" charset="0"/>
              </a:rPr>
              <a:t>15-20 </a:t>
            </a:r>
            <a:r>
              <a:rPr lang="en-US" dirty="0" smtClean="0">
                <a:latin typeface="Calibri" pitchFamily="34" charset="0"/>
              </a:rPr>
              <a:t>years 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Less for some formats</a:t>
            </a:r>
          </a:p>
          <a:p>
            <a:r>
              <a:rPr lang="en-US" dirty="0">
                <a:latin typeface="Calibri" pitchFamily="34" charset="0"/>
              </a:rPr>
              <a:t>Degradation + Obsolescence = Impossible/Too </a:t>
            </a:r>
            <a:r>
              <a:rPr lang="en-US" dirty="0" smtClean="0">
                <a:latin typeface="Calibri" pitchFamily="34" charset="0"/>
              </a:rPr>
              <a:t>Expensive</a:t>
            </a:r>
          </a:p>
          <a:p>
            <a:r>
              <a:rPr lang="en-US" dirty="0" smtClean="0">
                <a:latin typeface="Calibri" pitchFamily="34" charset="0"/>
              </a:rPr>
              <a:t>Vendors and a few institutions stockpiling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ghtning-Bolt-on-bl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8122296" cy="6781800"/>
          </a:xfrm>
          <a:prstGeom prst="rect">
            <a:avLst/>
          </a:prstGeom>
        </p:spPr>
      </p:pic>
      <p:pic>
        <p:nvPicPr>
          <p:cNvPr id="3" name="Picture 2" descr="Lightning-Bolt-on-bl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9" y="0"/>
            <a:ext cx="8122296" cy="6781800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900" dirty="0">
                <a:latin typeface="Calibri" pitchFamily="34" charset="0"/>
              </a:rPr>
              <a:t>Degradation/Obsolescence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828800"/>
            <a:ext cx="9051925" cy="137160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r>
              <a:rPr lang="en-US" sz="3200" dirty="0" smtClean="0">
                <a:latin typeface="Calibri" pitchFamily="34" charset="0"/>
              </a:rPr>
              <a:t>How much time do we have?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3962400"/>
            <a:ext cx="632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66CC"/>
                </a:solidFill>
                <a:latin typeface="Calibri" pitchFamily="34" charset="0"/>
              </a:rPr>
              <a:t>10-15 Years</a:t>
            </a:r>
          </a:p>
          <a:p>
            <a:endParaRPr lang="en-US" sz="9600" dirty="0"/>
          </a:p>
        </p:txBody>
      </p:sp>
      <p:pic>
        <p:nvPicPr>
          <p:cNvPr id="7" name="Thund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2800" y="347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3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900" dirty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1828800"/>
            <a:ext cx="9051925" cy="513080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r>
              <a:rPr lang="en-US" sz="3200" dirty="0" smtClean="0">
                <a:latin typeface="Calibri" pitchFamily="34" charset="0"/>
              </a:rPr>
              <a:t>Audio and Video</a:t>
            </a:r>
            <a:endParaRPr lang="en-US" sz="3200" b="1" dirty="0"/>
          </a:p>
          <a:p>
            <a:pPr algn="ctr">
              <a:buNone/>
            </a:pPr>
            <a:r>
              <a:rPr lang="en-US" sz="3200" dirty="0">
                <a:latin typeface="Calibri" pitchFamily="34" charset="0"/>
              </a:rPr>
              <a:t>How long will it take?</a:t>
            </a:r>
          </a:p>
          <a:p>
            <a:pPr>
              <a:buNone/>
            </a:pPr>
            <a:endParaRPr lang="en-US" sz="1400" dirty="0">
              <a:latin typeface="Calibri" pitchFamily="34" charset="0"/>
            </a:endParaRPr>
          </a:p>
          <a:p>
            <a:pPr>
              <a:buNone/>
            </a:pPr>
            <a:r>
              <a:rPr lang="en-US" dirty="0">
                <a:latin typeface="Calibri" pitchFamily="34" charset="0"/>
              </a:rPr>
              <a:t>At our current pace…</a:t>
            </a:r>
          </a:p>
          <a:p>
            <a:pPr>
              <a:buNone/>
            </a:pPr>
            <a:endParaRPr lang="en-US" sz="1200" dirty="0">
              <a:latin typeface="Calibri" pitchFamily="34" charset="0"/>
            </a:endParaRPr>
          </a:p>
          <a:p>
            <a:pPr>
              <a:buNone/>
            </a:pPr>
            <a:r>
              <a:rPr lang="en-US" dirty="0">
                <a:latin typeface="Calibri" pitchFamily="34" charset="0"/>
              </a:rPr>
              <a:t>Archives of Traditional Music: 58 years</a:t>
            </a:r>
          </a:p>
          <a:p>
            <a:pPr>
              <a:buNone/>
            </a:pPr>
            <a:r>
              <a:rPr lang="en-US" dirty="0">
                <a:latin typeface="Calibri" pitchFamily="34" charset="0"/>
              </a:rPr>
              <a:t>Music Library: 120 years</a:t>
            </a:r>
          </a:p>
          <a:p>
            <a:pPr>
              <a:buNone/>
            </a:pPr>
            <a:endParaRPr lang="en-US" sz="1400" dirty="0">
              <a:latin typeface="Calibri" pitchFamily="34" charset="0"/>
            </a:endParaRPr>
          </a:p>
          <a:p>
            <a:pPr algn="ctr">
              <a:buNone/>
            </a:pPr>
            <a:r>
              <a:rPr lang="en-US" i="1" dirty="0" smtClean="0">
                <a:latin typeface="Calibri" pitchFamily="34" charset="0"/>
              </a:rPr>
              <a:t>Key Words: Massive, rapid, considered</a:t>
            </a:r>
          </a:p>
          <a:p>
            <a:pPr>
              <a:buNone/>
            </a:pPr>
            <a:endParaRPr lang="en-US" sz="1400" dirty="0">
              <a:latin typeface="Calibri" pitchFamily="34" charset="0"/>
            </a:endParaRPr>
          </a:p>
          <a:p>
            <a:pPr>
              <a:buNone/>
            </a:pPr>
            <a:endParaRPr lang="en-US" sz="1400" dirty="0">
              <a:latin typeface="Calibri" pitchFamily="34" charset="0"/>
            </a:endParaRPr>
          </a:p>
          <a:p>
            <a:pPr algn="ctr">
              <a:buNone/>
            </a:pPr>
            <a:endParaRPr lang="en-U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15400" y="7315203"/>
            <a:ext cx="1066800" cy="215395"/>
          </a:xfrm>
          <a:prstGeom prst="rect">
            <a:avLst/>
          </a:prstGeom>
          <a:noFill/>
        </p:spPr>
        <p:txBody>
          <a:bodyPr wrap="square" lIns="91383" tIns="45691" rIns="91383" bIns="45691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cs typeface="ＭＳ Ｐゴシック"/>
              </a:rPr>
              <a:t>Flickr @</a:t>
            </a:r>
            <a:r>
              <a:rPr lang="en-US" sz="800" dirty="0" err="1">
                <a:solidFill>
                  <a:srgbClr val="FFFFFF"/>
                </a:solidFill>
                <a:cs typeface="ＭＳ Ｐゴシック"/>
              </a:rPr>
              <a:t>garry</a:t>
            </a:r>
            <a:endParaRPr lang="en-US" sz="800" dirty="0">
              <a:solidFill>
                <a:srgbClr val="FFFFFF"/>
              </a:solidFill>
              <a:cs typeface="ＭＳ Ｐゴシック"/>
            </a:endParaRPr>
          </a:p>
        </p:txBody>
      </p:sp>
      <p:pic>
        <p:nvPicPr>
          <p:cNvPr id="2" name="Content Placeholder 1" descr="floral-frames-1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30452"/>
          <a:stretch>
            <a:fillRect/>
          </a:stretch>
        </p:blipFill>
        <p:spPr>
          <a:xfrm>
            <a:off x="-35232" y="0"/>
            <a:ext cx="10287000" cy="807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304800"/>
            <a:ext cx="5867400" cy="95409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The Battle for Media Commences</a:t>
            </a:r>
            <a:endParaRPr lang="en-US" sz="8800" dirty="0">
              <a:solidFill>
                <a:srgbClr val="000000"/>
              </a:solidFill>
              <a:latin typeface="Lucida Calligraphy"/>
              <a:cs typeface="Lucida Calligraphy"/>
            </a:endParaRPr>
          </a:p>
        </p:txBody>
      </p:sp>
      <p:pic>
        <p:nvPicPr>
          <p:cNvPr id="7" name="Picture 6" descr="crusades-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6400"/>
            <a:ext cx="6934200" cy="52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rry_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914400"/>
            <a:ext cx="11930394" cy="6858000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solidFill>
                  <a:schemeClr val="bg1"/>
                </a:solidFill>
                <a:latin typeface="Calibri" pitchFamily="34" charset="0"/>
              </a:rPr>
              <a:t>What is Indiana University Doing to Weather 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sz="3900" dirty="0" smtClean="0">
                <a:solidFill>
                  <a:schemeClr val="bg1"/>
                </a:solidFill>
                <a:latin typeface="Calibri" pitchFamily="34" charset="0"/>
              </a:rPr>
              <a:t>his Storm?</a:t>
            </a:r>
            <a:endParaRPr lang="en-US" sz="39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15400" y="7315200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</a:rPr>
              <a:t>Flickr @</a:t>
            </a:r>
            <a:r>
              <a:rPr lang="en-US" sz="800" dirty="0" err="1" smtClean="0">
                <a:solidFill>
                  <a:srgbClr val="FFFFFF"/>
                </a:solidFill>
              </a:rPr>
              <a:t>garry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760" y="-362712"/>
            <a:ext cx="6739128" cy="83941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52401"/>
            <a:ext cx="5617315" cy="7223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757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rry_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914400"/>
            <a:ext cx="11930394" cy="6858000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19040" y="1447800"/>
            <a:ext cx="8911114" cy="12954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State of the University address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October 1, 2013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570402" y="2438400"/>
            <a:ext cx="8912860" cy="4404360"/>
          </a:xfrm>
        </p:spPr>
        <p:txBody>
          <a:bodyPr/>
          <a:lstStyle/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FFFF"/>
                </a:solidFill>
              </a:rPr>
              <a:t>Media Digitization 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FFFF"/>
                </a:solidFill>
              </a:rPr>
              <a:t>and 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FFFF"/>
                </a:solidFill>
              </a:rPr>
              <a:t>Preservation Initiative (MDPI)</a:t>
            </a:r>
          </a:p>
          <a:p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8915400" y="7315202"/>
            <a:ext cx="1066800" cy="215395"/>
          </a:xfrm>
          <a:prstGeom prst="rect">
            <a:avLst/>
          </a:prstGeom>
          <a:noFill/>
        </p:spPr>
        <p:txBody>
          <a:bodyPr wrap="square" lIns="91394" tIns="45696" rIns="91394" bIns="45696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Flickr @</a:t>
            </a:r>
            <a:r>
              <a:rPr lang="en-US" sz="800" dirty="0" err="1">
                <a:solidFill>
                  <a:srgbClr val="FFFFFF"/>
                </a:solidFill>
              </a:rPr>
              <a:t>garry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2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rry_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914400"/>
            <a:ext cx="11930394" cy="6858000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19040" y="1447800"/>
            <a:ext cx="8911114" cy="12954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State of the University address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October 1, 2013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570402" y="2438400"/>
            <a:ext cx="8912860" cy="440436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endParaRPr lang="en-US" sz="1400" b="1" dirty="0">
              <a:solidFill>
                <a:srgbClr val="FFFFFF"/>
              </a:solidFill>
            </a:endParaRPr>
          </a:p>
          <a:p>
            <a:r>
              <a:rPr lang="en-US" sz="4000" dirty="0">
                <a:solidFill>
                  <a:srgbClr val="FFFFFF"/>
                </a:solidFill>
              </a:rPr>
              <a:t>Digitization of all significant audio and video recordings</a:t>
            </a:r>
          </a:p>
          <a:p>
            <a:r>
              <a:rPr lang="en-US" sz="4000" dirty="0">
                <a:solidFill>
                  <a:srgbClr val="FFFFFF"/>
                </a:solidFill>
              </a:rPr>
              <a:t>IU digitization master plan for all research collections</a:t>
            </a:r>
          </a:p>
          <a:p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8915400" y="7315202"/>
            <a:ext cx="1066800" cy="215395"/>
          </a:xfrm>
          <a:prstGeom prst="rect">
            <a:avLst/>
          </a:prstGeom>
          <a:noFill/>
        </p:spPr>
        <p:txBody>
          <a:bodyPr wrap="square" lIns="91394" tIns="45696" rIns="91394" bIns="45696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Flickr @</a:t>
            </a:r>
            <a:r>
              <a:rPr lang="en-US" sz="800" dirty="0" err="1">
                <a:solidFill>
                  <a:srgbClr val="FFFFFF"/>
                </a:solidFill>
              </a:rPr>
              <a:t>garry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5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rry_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914400"/>
            <a:ext cx="11930394" cy="6858000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39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8912860" cy="440436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endParaRPr lang="en-US" sz="1400" b="1" dirty="0">
              <a:solidFill>
                <a:srgbClr val="FFFFFF"/>
              </a:solidFill>
            </a:endParaRPr>
          </a:p>
          <a:p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5-year plan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IU Bicentenary Initiative</a:t>
            </a:r>
          </a:p>
          <a:p>
            <a:pPr marL="0" indent="0">
              <a:buNone/>
            </a:pPr>
            <a:endParaRPr lang="en-US" sz="16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“We got five years, my brain hurts a lot. Five years, that’s all we’ve got”</a:t>
            </a:r>
          </a:p>
          <a:p>
            <a:pPr lvl="8"/>
            <a:r>
              <a:rPr lang="en-US" sz="3200" dirty="0" smtClean="0">
                <a:solidFill>
                  <a:srgbClr val="FFFFFF"/>
                </a:solidFill>
                <a:latin typeface="Calibri" pitchFamily="34" charset="0"/>
              </a:rPr>
              <a:t>David Bowie</a:t>
            </a:r>
            <a:endParaRPr lang="en-US" sz="3200" dirty="0">
              <a:solidFill>
                <a:srgbClr val="FFFFFF"/>
              </a:solidFill>
              <a:latin typeface="Calibri" pitchFamily="34" charset="0"/>
            </a:endParaRPr>
          </a:p>
          <a:p>
            <a:endParaRPr lang="en-US" sz="2600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5400" y="7315200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</a:rPr>
              <a:t>Flickr @</a:t>
            </a:r>
            <a:r>
              <a:rPr lang="en-US" sz="800" dirty="0" err="1" smtClean="0">
                <a:solidFill>
                  <a:srgbClr val="FFFFFF"/>
                </a:solidFill>
              </a:rPr>
              <a:t>garry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_cle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92132" cy="777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76200"/>
            <a:ext cx="6096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ja-JP" altLang="en-US" sz="4000" dirty="0" smtClean="0">
                <a:latin typeface="Cambria" pitchFamily="18" charset="0"/>
              </a:rPr>
              <a:t>“</a:t>
            </a:r>
            <a:r>
              <a:rPr lang="en-US" altLang="ja-JP" sz="4000" i="0" dirty="0" smtClean="0">
                <a:latin typeface="Cambria" pitchFamily="18" charset="0"/>
              </a:rPr>
              <a:t>…it is alarming to realize that nearly all recorded sound is in peril of disappearing or becoming inaccessible within a few generations.</a:t>
            </a:r>
            <a:r>
              <a:rPr lang="ja-JP" altLang="en-US" sz="4000" i="0" dirty="0" smtClean="0">
                <a:latin typeface="Cambria" pitchFamily="18" charset="0"/>
              </a:rPr>
              <a:t>”</a:t>
            </a:r>
            <a:r>
              <a:rPr lang="en-US" altLang="ja-JP" sz="2800" i="0" dirty="0" smtClean="0"/>
              <a:t>	</a:t>
            </a:r>
          </a:p>
          <a:p>
            <a:pPr>
              <a:buFontTx/>
              <a:buNone/>
            </a:pPr>
            <a:endParaRPr lang="en-US" sz="2000" dirty="0" smtClean="0"/>
          </a:p>
          <a:p>
            <a:pPr>
              <a:buFontTx/>
              <a:buNone/>
            </a:pPr>
            <a:r>
              <a:rPr lang="en-US" sz="2000" dirty="0" smtClean="0">
                <a:latin typeface="Cambria" pitchFamily="18" charset="0"/>
              </a:rPr>
              <a:t>          --National Recording Preservation Board in </a:t>
            </a:r>
          </a:p>
          <a:p>
            <a:pPr>
              <a:buFontTx/>
              <a:buNone/>
            </a:pPr>
            <a:r>
              <a:rPr lang="en-US" altLang="ja-JP" sz="2000" dirty="0" smtClean="0">
                <a:latin typeface="Cambria" pitchFamily="18" charset="0"/>
              </a:rPr>
              <a:t>          </a:t>
            </a:r>
            <a:r>
              <a:rPr lang="ja-JP" altLang="en-US" sz="2000" dirty="0" smtClean="0">
                <a:latin typeface="Cambria" pitchFamily="18" charset="0"/>
              </a:rPr>
              <a:t>“</a:t>
            </a:r>
            <a:r>
              <a:rPr lang="en-US" altLang="ja-JP" sz="2000" dirty="0" smtClean="0">
                <a:latin typeface="Cambria" pitchFamily="18" charset="0"/>
              </a:rPr>
              <a:t>Capturing </a:t>
            </a:r>
            <a:r>
              <a:rPr lang="en-US" sz="2000" dirty="0" smtClean="0">
                <a:latin typeface="Cambria" pitchFamily="18" charset="0"/>
              </a:rPr>
              <a:t>Analog Sound</a:t>
            </a:r>
            <a:r>
              <a:rPr lang="ja-JP" altLang="en-US" sz="2000" dirty="0" smtClean="0">
                <a:latin typeface="Cambria" pitchFamily="18" charset="0"/>
              </a:rPr>
              <a:t>”</a:t>
            </a:r>
            <a:endParaRPr lang="en-US" altLang="ja-JP" sz="20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n-US" sz="20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556956"/>
            <a:ext cx="3124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Creative Commons: Flickr @</a:t>
            </a:r>
            <a:r>
              <a:rPr lang="en-US" sz="800" dirty="0" err="1" smtClean="0"/>
              <a:t>james_clear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rry_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914400"/>
            <a:ext cx="11930394" cy="6858000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39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9448800" cy="449580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endParaRPr lang="en-US" sz="1400" b="1" dirty="0">
              <a:solidFill>
                <a:srgbClr val="FFFFFF"/>
              </a:solidFill>
            </a:endParaRPr>
          </a:p>
          <a:p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Funded by: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  <a:p>
            <a:pPr lvl="1"/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Office of the President</a:t>
            </a:r>
          </a:p>
          <a:p>
            <a:pPr lvl="1"/>
            <a:r>
              <a:rPr lang="en-US" sz="4000" dirty="0" smtClean="0">
                <a:solidFill>
                  <a:srgbClr val="FFFFFF"/>
                </a:solidFill>
              </a:rPr>
              <a:t>Office of the Provost</a:t>
            </a:r>
          </a:p>
          <a:p>
            <a:pPr lvl="1"/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Office of the Vice President for Research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  <a:p>
            <a:endParaRPr lang="en-US" sz="2600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5400" y="7315200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</a:rPr>
              <a:t>Flickr @</a:t>
            </a:r>
            <a:r>
              <a:rPr lang="en-US" sz="800" dirty="0" err="1" smtClean="0">
                <a:solidFill>
                  <a:srgbClr val="FFFFFF"/>
                </a:solidFill>
              </a:rPr>
              <a:t>garry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rry_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914400"/>
            <a:ext cx="11930394" cy="6858000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39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9448800" cy="449580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endParaRPr lang="en-US" sz="1400" b="1" dirty="0">
              <a:solidFill>
                <a:srgbClr val="FFFFFF"/>
              </a:solidFill>
            </a:endParaRPr>
          </a:p>
          <a:p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University-wide initiative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Other IU campuses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Preliminary survey</a:t>
            </a:r>
          </a:p>
          <a:p>
            <a:pPr lvl="1"/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 ~76,000 objects</a:t>
            </a:r>
          </a:p>
          <a:p>
            <a:pPr lvl="1"/>
            <a:r>
              <a:rPr lang="en-US" sz="4000" dirty="0" smtClean="0">
                <a:solidFill>
                  <a:srgbClr val="FFFFFF"/>
                </a:solidFill>
              </a:rPr>
              <a:t> ~22,000 unique objects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  <a:p>
            <a:endParaRPr lang="en-US" sz="2600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5400" y="7315200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</a:rPr>
              <a:t>Flickr @</a:t>
            </a:r>
            <a:r>
              <a:rPr lang="en-US" sz="800" dirty="0" err="1" smtClean="0">
                <a:solidFill>
                  <a:srgbClr val="FFFFFF"/>
                </a:solidFill>
              </a:rPr>
              <a:t>garry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rry_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914400"/>
            <a:ext cx="11930394" cy="6858000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39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9448800" cy="449580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endParaRPr lang="en-US" sz="1400" b="1" dirty="0">
              <a:solidFill>
                <a:srgbClr val="FFFFFF"/>
              </a:solidFill>
            </a:endParaRPr>
          </a:p>
          <a:p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Film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  <a:p>
            <a:pPr lvl="1"/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Develop separate proposal</a:t>
            </a:r>
          </a:p>
          <a:p>
            <a:pPr lvl="1"/>
            <a:r>
              <a:rPr lang="en-US" sz="4000" dirty="0" smtClean="0">
                <a:solidFill>
                  <a:srgbClr val="FFFFFF"/>
                </a:solidFill>
              </a:rPr>
              <a:t>Longer than five years?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15400" y="7315200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</a:rPr>
              <a:t>Flickr @</a:t>
            </a:r>
            <a:r>
              <a:rPr lang="en-US" sz="800" dirty="0" err="1" smtClean="0">
                <a:solidFill>
                  <a:srgbClr val="FFFFFF"/>
                </a:solidFill>
              </a:rPr>
              <a:t>garry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9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rry_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914400"/>
            <a:ext cx="11930394" cy="6858000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39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9448800" cy="449580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endParaRPr lang="en-US" sz="1400" b="1" dirty="0">
              <a:solidFill>
                <a:srgbClr val="FFFFFF"/>
              </a:solidFill>
            </a:endParaRPr>
          </a:p>
          <a:p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Partnership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5400" y="7315200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</a:rPr>
              <a:t>Flickr @</a:t>
            </a:r>
            <a:r>
              <a:rPr lang="en-US" sz="800" dirty="0" err="1" smtClean="0">
                <a:solidFill>
                  <a:srgbClr val="FFFFFF"/>
                </a:solidFill>
              </a:rPr>
              <a:t>garry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7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re 1"/>
          <p:cNvSpPr>
            <a:spLocks noGrp="1"/>
          </p:cNvSpPr>
          <p:nvPr>
            <p:ph type="ctrTitle"/>
          </p:nvPr>
        </p:nvSpPr>
        <p:spPr>
          <a:xfrm>
            <a:off x="394652" y="1926908"/>
            <a:ext cx="9228932" cy="1482513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cs typeface="Arial" charset="0"/>
              </a:rPr>
              <a:t>Memnon Archiving Services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Brussels &amp; Liège facilities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53782" y="3771889"/>
            <a:ext cx="3159594" cy="2480974"/>
            <a:chOff x="683568" y="3328137"/>
            <a:chExt cx="2872358" cy="2189095"/>
          </a:xfrm>
        </p:grpSpPr>
        <p:pic>
          <p:nvPicPr>
            <p:cNvPr id="5122" name="Picture 2" descr="http://www.enchantedlearning.com/geography/europe/outlinemap/map.GIF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444" t="28451" r="13958" b="6203"/>
            <a:stretch/>
          </p:blipFill>
          <p:spPr bwMode="auto">
            <a:xfrm>
              <a:off x="683568" y="3328137"/>
              <a:ext cx="2872358" cy="2189095"/>
            </a:xfrm>
            <a:prstGeom prst="rect">
              <a:avLst/>
            </a:prstGeom>
            <a:noFill/>
            <a:ln>
              <a:solidFill>
                <a:srgbClr val="98322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Connecteur droit 2"/>
            <p:cNvCxnSpPr/>
            <p:nvPr/>
          </p:nvCxnSpPr>
          <p:spPr>
            <a:xfrm flipV="1">
              <a:off x="1979712" y="3976464"/>
              <a:ext cx="648072" cy="288032"/>
            </a:xfrm>
            <a:prstGeom prst="line">
              <a:avLst/>
            </a:prstGeom>
            <a:ln>
              <a:solidFill>
                <a:srgbClr val="983222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" name="ZoneTexte 3"/>
            <p:cNvSpPr txBox="1"/>
            <p:nvPr/>
          </p:nvSpPr>
          <p:spPr>
            <a:xfrm>
              <a:off x="2619822" y="3861048"/>
              <a:ext cx="648072" cy="217254"/>
            </a:xfrm>
            <a:prstGeom prst="rect">
              <a:avLst/>
            </a:prstGeom>
            <a:solidFill>
              <a:srgbClr val="FFFFCC"/>
            </a:solidFill>
            <a:ln cmpd="dbl">
              <a:solidFill>
                <a:srgbClr val="983222"/>
              </a:solidFill>
            </a:ln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fr-BE" sz="1000" i="0" dirty="0" smtClean="0">
                  <a:solidFill>
                    <a:srgbClr val="983222"/>
                  </a:solidFill>
                  <a:latin typeface="Arial"/>
                  <a:ea typeface="+mn-ea"/>
                </a:rPr>
                <a:t>Brussels</a:t>
              </a:r>
              <a:endParaRPr lang="fr-BE" sz="1000" i="0" dirty="0">
                <a:solidFill>
                  <a:srgbClr val="983222"/>
                </a:solidFill>
                <a:latin typeface="Arial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27" y="2825282"/>
            <a:ext cx="4755501" cy="3264363"/>
          </a:xfrm>
          <a:prstGeom prst="rect">
            <a:avLst/>
          </a:prstGeom>
        </p:spPr>
      </p:pic>
      <p:sp>
        <p:nvSpPr>
          <p:cNvPr id="1638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83222"/>
                </a:solidFill>
              </a:rPr>
              <a:t>Video Digitization / encoding facility</a:t>
            </a:r>
          </a:p>
        </p:txBody>
      </p:sp>
      <p:pic>
        <p:nvPicPr>
          <p:cNvPr id="12" name="Picture 10" descr="C:\Users\mmerten\AppData\Local\Microsoft\Windows\Temporary Internet Files\Content.Outlook\C6T1G8FM\IMG_1628 (2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15277" y="1845973"/>
            <a:ext cx="3660903" cy="24970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277" y="4501999"/>
            <a:ext cx="3660903" cy="251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654" y="415868"/>
            <a:ext cx="9228658" cy="4150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83222"/>
                </a:solidFill>
              </a:rPr>
              <a:t>Over 10 years experience in large scale digitization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84065" y="1364079"/>
            <a:ext cx="7530324" cy="5460049"/>
            <a:chOff x="1130369" y="591072"/>
            <a:chExt cx="6912747" cy="3995335"/>
          </a:xfrm>
        </p:grpSpPr>
        <p:sp>
          <p:nvSpPr>
            <p:cNvPr id="5" name="Block Arc 4"/>
            <p:cNvSpPr/>
            <p:nvPr/>
          </p:nvSpPr>
          <p:spPr>
            <a:xfrm rot="20518259">
              <a:off x="1880338" y="773145"/>
              <a:ext cx="4367985" cy="3433337"/>
            </a:xfrm>
            <a:prstGeom prst="blockArc">
              <a:avLst>
                <a:gd name="adj1" fmla="val 13114671"/>
                <a:gd name="adj2" fmla="val 17243882"/>
                <a:gd name="adj3" fmla="val 3900"/>
              </a:avLst>
            </a:prstGeom>
            <a:solidFill>
              <a:srgbClr val="983222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" name="Group 5"/>
            <p:cNvGrpSpPr/>
            <p:nvPr/>
          </p:nvGrpSpPr>
          <p:grpSpPr>
            <a:xfrm>
              <a:off x="1130369" y="591072"/>
              <a:ext cx="6912747" cy="3995335"/>
              <a:chOff x="1130369" y="591072"/>
              <a:chExt cx="6912747" cy="3995335"/>
            </a:xfrm>
          </p:grpSpPr>
          <p:sp>
            <p:nvSpPr>
              <p:cNvPr id="7" name="Block Arc 6"/>
              <p:cNvSpPr/>
              <p:nvPr/>
            </p:nvSpPr>
            <p:spPr>
              <a:xfrm rot="960955">
                <a:off x="2851325" y="766231"/>
                <a:ext cx="4367985" cy="3275989"/>
              </a:xfrm>
              <a:prstGeom prst="blockArc">
                <a:avLst>
                  <a:gd name="adj1" fmla="val 15461433"/>
                  <a:gd name="adj2" fmla="val 19615134"/>
                  <a:gd name="adj3" fmla="val 3900"/>
                </a:avLst>
              </a:prstGeom>
              <a:solidFill>
                <a:srgbClr val="983222"/>
              </a:solidFill>
            </p:spPr>
            <p:style>
              <a:ln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6" name="Group 7"/>
              <p:cNvGrpSpPr/>
              <p:nvPr/>
            </p:nvGrpSpPr>
            <p:grpSpPr>
              <a:xfrm>
                <a:off x="1130369" y="591072"/>
                <a:ext cx="6912747" cy="3995335"/>
                <a:chOff x="1130369" y="591072"/>
                <a:chExt cx="6912747" cy="3995335"/>
              </a:xfrm>
            </p:grpSpPr>
            <p:sp>
              <p:nvSpPr>
                <p:cNvPr id="9" name="Block Arc 8"/>
                <p:cNvSpPr/>
                <p:nvPr/>
              </p:nvSpPr>
              <p:spPr>
                <a:xfrm>
                  <a:off x="1840364" y="806284"/>
                  <a:ext cx="4367985" cy="3275989"/>
                </a:xfrm>
                <a:prstGeom prst="blockArc">
                  <a:avLst>
                    <a:gd name="adj1" fmla="val 10075078"/>
                    <a:gd name="adj2" fmla="val 12883724"/>
                    <a:gd name="adj3" fmla="val 3900"/>
                  </a:avLst>
                </a:prstGeom>
                <a:solidFill>
                  <a:srgbClr val="983222"/>
                </a:solidFill>
              </p:spPr>
              <p:style>
                <a:lnRef idx="0">
                  <a:schemeClr val="accent2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accent2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0" name="Block Arc 9"/>
                <p:cNvSpPr/>
                <p:nvPr/>
              </p:nvSpPr>
              <p:spPr>
                <a:xfrm>
                  <a:off x="1874245" y="962041"/>
                  <a:ext cx="4367985" cy="3275989"/>
                </a:xfrm>
                <a:prstGeom prst="blockArc">
                  <a:avLst>
                    <a:gd name="adj1" fmla="val 7293420"/>
                    <a:gd name="adj2" fmla="val 10413020"/>
                    <a:gd name="adj3" fmla="val 3900"/>
                  </a:avLst>
                </a:prstGeom>
                <a:solidFill>
                  <a:srgbClr val="983222"/>
                </a:solidFill>
              </p:spPr>
              <p:style>
                <a:lnRef idx="0">
                  <a:schemeClr val="accent2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accent2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1" name="Block Arc 10"/>
                <p:cNvSpPr/>
                <p:nvPr/>
              </p:nvSpPr>
              <p:spPr>
                <a:xfrm>
                  <a:off x="2486447" y="1463702"/>
                  <a:ext cx="4367985" cy="3122705"/>
                </a:xfrm>
                <a:prstGeom prst="blockArc">
                  <a:avLst>
                    <a:gd name="adj1" fmla="val 1778459"/>
                    <a:gd name="adj2" fmla="val 8641280"/>
                    <a:gd name="adj3" fmla="val 3900"/>
                  </a:avLst>
                </a:prstGeom>
                <a:solidFill>
                  <a:srgbClr val="983222"/>
                </a:solidFill>
              </p:spPr>
              <p:style>
                <a:lnRef idx="0">
                  <a:schemeClr val="accent2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accent2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2" name="Block Arc 11"/>
                <p:cNvSpPr/>
                <p:nvPr/>
              </p:nvSpPr>
              <p:spPr>
                <a:xfrm>
                  <a:off x="2938742" y="971868"/>
                  <a:ext cx="4367985" cy="3275989"/>
                </a:xfrm>
                <a:prstGeom prst="blockArc">
                  <a:avLst>
                    <a:gd name="adj1" fmla="val 482313"/>
                    <a:gd name="adj2" fmla="val 2931480"/>
                    <a:gd name="adj3" fmla="val 3900"/>
                  </a:avLst>
                </a:prstGeom>
                <a:solidFill>
                  <a:srgbClr val="983222"/>
                </a:solidFill>
              </p:spPr>
              <p:style>
                <a:lnRef idx="0">
                  <a:schemeClr val="accent2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accent2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3" name="Block Arc 12"/>
                <p:cNvSpPr/>
                <p:nvPr/>
              </p:nvSpPr>
              <p:spPr>
                <a:xfrm>
                  <a:off x="2931371" y="1015275"/>
                  <a:ext cx="4367985" cy="3275989"/>
                </a:xfrm>
                <a:prstGeom prst="blockArc">
                  <a:avLst>
                    <a:gd name="adj1" fmla="val 19390780"/>
                    <a:gd name="adj2" fmla="val 388645"/>
                    <a:gd name="adj3" fmla="val 3900"/>
                  </a:avLst>
                </a:prstGeom>
                <a:solidFill>
                  <a:srgbClr val="983222"/>
                </a:solidFill>
              </p:spPr>
              <p:style>
                <a:lnRef idx="0">
                  <a:schemeClr val="accent2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accent2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grpSp>
              <p:nvGrpSpPr>
                <p:cNvPr id="8" name="Group 13"/>
                <p:cNvGrpSpPr/>
                <p:nvPr/>
              </p:nvGrpSpPr>
              <p:grpSpPr>
                <a:xfrm>
                  <a:off x="3081689" y="1554654"/>
                  <a:ext cx="2994199" cy="2245649"/>
                  <a:chOff x="2463340" y="1220898"/>
                  <a:chExt cx="2994199" cy="2994199"/>
                </a:xfrm>
              </p:grpSpPr>
              <p:sp>
                <p:nvSpPr>
                  <p:cNvPr id="36" name="Oval 35"/>
                  <p:cNvSpPr/>
                  <p:nvPr/>
                </p:nvSpPr>
                <p:spPr>
                  <a:xfrm>
                    <a:off x="2463340" y="1220898"/>
                    <a:ext cx="2994199" cy="2994199"/>
                  </a:xfrm>
                  <a:prstGeom prst="ellipse">
                    <a:avLst/>
                  </a:prstGeom>
                </p:spPr>
                <p:style>
                  <a:lnRef idx="0">
                    <a:schemeClr val="accent2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37" name="Oval 11"/>
                  <p:cNvSpPr/>
                  <p:nvPr/>
                </p:nvSpPr>
                <p:spPr>
                  <a:xfrm>
                    <a:off x="2818312" y="1659388"/>
                    <a:ext cx="2304318" cy="2117218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44450" tIns="44450" rIns="44450" bIns="44450" numCol="1" spcCol="1270" anchor="ctr" anchorCtr="0">
                    <a:noAutofit/>
                  </a:bodyPr>
                  <a:lstStyle/>
                  <a:p>
                    <a:pPr algn="ctr" defTabSz="1733214" eaLnBrk="1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3600" b="1" i="0" dirty="0" smtClean="0">
                        <a:solidFill>
                          <a:srgbClr val="983222"/>
                        </a:solidFill>
                      </a:rPr>
                      <a:t>Over 1,000,000 hours digitized</a:t>
                    </a:r>
                    <a:endParaRPr lang="en-US" sz="3600" b="1" i="0" dirty="0">
                      <a:solidFill>
                        <a:srgbClr val="983222"/>
                      </a:solidFill>
                    </a:endParaRPr>
                  </a:p>
                </p:txBody>
              </p:sp>
            </p:grpSp>
            <p:grpSp>
              <p:nvGrpSpPr>
                <p:cNvPr id="14" name="Group 14"/>
                <p:cNvGrpSpPr/>
                <p:nvPr/>
              </p:nvGrpSpPr>
              <p:grpSpPr>
                <a:xfrm>
                  <a:off x="3778769" y="591072"/>
                  <a:ext cx="1600041" cy="689276"/>
                  <a:chOff x="3224496" y="0"/>
                  <a:chExt cx="1600041" cy="919035"/>
                </a:xfrm>
              </p:grpSpPr>
              <p:sp>
                <p:nvSpPr>
                  <p:cNvPr id="34" name="Oval 33"/>
                  <p:cNvSpPr/>
                  <p:nvPr/>
                </p:nvSpPr>
                <p:spPr>
                  <a:xfrm>
                    <a:off x="3224496" y="0"/>
                    <a:ext cx="1600041" cy="919035"/>
                  </a:xfrm>
                  <a:prstGeom prst="ellipse">
                    <a:avLst/>
                  </a:prstGeom>
                </p:spPr>
                <p:style>
                  <a:lnRef idx="0">
                    <a:schemeClr val="accent2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35" name="Oval 13"/>
                  <p:cNvSpPr/>
                  <p:nvPr/>
                </p:nvSpPr>
                <p:spPr>
                  <a:xfrm>
                    <a:off x="3458817" y="134590"/>
                    <a:ext cx="1131399" cy="649855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92327" eaLnBrk="1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1300" b="1" i="0" dirty="0" smtClean="0">
                        <a:solidFill>
                          <a:srgbClr val="000000">
                            <a:hueOff val="0"/>
                            <a:satOff val="0"/>
                            <a:lumOff val="0"/>
                            <a:alphaOff val="0"/>
                          </a:srgbClr>
                        </a:solidFill>
                      </a:rPr>
                      <a:t>Large scale digitization services</a:t>
                    </a:r>
                    <a:endParaRPr lang="en-US" sz="1300" b="1" i="0" dirty="0">
                      <a:solidFill>
                        <a:srgbClr val="000000">
                          <a:hueOff val="0"/>
                          <a:satOff val="0"/>
                          <a:lumOff val="0"/>
                          <a:alphaOff val="0"/>
                        </a:srgbClr>
                      </a:solidFill>
                    </a:endParaRPr>
                  </a:p>
                </p:txBody>
              </p:sp>
            </p:grpSp>
            <p:grpSp>
              <p:nvGrpSpPr>
                <p:cNvPr id="15" name="Group 15"/>
                <p:cNvGrpSpPr/>
                <p:nvPr/>
              </p:nvGrpSpPr>
              <p:grpSpPr>
                <a:xfrm>
                  <a:off x="6029575" y="1346113"/>
                  <a:ext cx="1600041" cy="689276"/>
                  <a:chOff x="5475302" y="923339"/>
                  <a:chExt cx="1600041" cy="919035"/>
                </a:xfrm>
              </p:grpSpPr>
              <p:sp>
                <p:nvSpPr>
                  <p:cNvPr id="32" name="Oval 31"/>
                  <p:cNvSpPr/>
                  <p:nvPr/>
                </p:nvSpPr>
                <p:spPr>
                  <a:xfrm>
                    <a:off x="5475302" y="923339"/>
                    <a:ext cx="1600041" cy="919035"/>
                  </a:xfrm>
                  <a:prstGeom prst="ellipse">
                    <a:avLst/>
                  </a:prstGeom>
                </p:spPr>
                <p:style>
                  <a:lnRef idx="0">
                    <a:schemeClr val="accent2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33" name="Oval 15"/>
                  <p:cNvSpPr/>
                  <p:nvPr/>
                </p:nvSpPr>
                <p:spPr>
                  <a:xfrm>
                    <a:off x="5709623" y="1057929"/>
                    <a:ext cx="1131399" cy="649855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92327" eaLnBrk="1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1300" b="1" i="0" dirty="0">
                        <a:solidFill>
                          <a:srgbClr val="000000">
                            <a:hueOff val="0"/>
                            <a:satOff val="0"/>
                            <a:lumOff val="0"/>
                            <a:alphaOff val="0"/>
                          </a:srgbClr>
                        </a:solidFill>
                      </a:rPr>
                      <a:t>Multiple client references</a:t>
                    </a:r>
                  </a:p>
                </p:txBody>
              </p:sp>
            </p:grpSp>
            <p:grpSp>
              <p:nvGrpSpPr>
                <p:cNvPr id="16" name="Group 16"/>
                <p:cNvGrpSpPr/>
                <p:nvPr/>
              </p:nvGrpSpPr>
              <p:grpSpPr>
                <a:xfrm>
                  <a:off x="6443075" y="2489813"/>
                  <a:ext cx="1600041" cy="689276"/>
                  <a:chOff x="5888802" y="2448272"/>
                  <a:chExt cx="1600041" cy="919035"/>
                </a:xfrm>
              </p:grpSpPr>
              <p:sp>
                <p:nvSpPr>
                  <p:cNvPr id="30" name="Oval 29"/>
                  <p:cNvSpPr/>
                  <p:nvPr/>
                </p:nvSpPr>
                <p:spPr>
                  <a:xfrm>
                    <a:off x="5888802" y="2448272"/>
                    <a:ext cx="1600041" cy="919035"/>
                  </a:xfrm>
                  <a:prstGeom prst="ellipse">
                    <a:avLst/>
                  </a:prstGeom>
                </p:spPr>
                <p:style>
                  <a:lnRef idx="0">
                    <a:schemeClr val="accent2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31" name="Oval 17"/>
                  <p:cNvSpPr/>
                  <p:nvPr/>
                </p:nvSpPr>
                <p:spPr>
                  <a:xfrm>
                    <a:off x="6123123" y="2582862"/>
                    <a:ext cx="1131399" cy="649855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92327" eaLnBrk="1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1300" b="1" i="0" dirty="0">
                        <a:solidFill>
                          <a:srgbClr val="000000">
                            <a:hueOff val="0"/>
                            <a:satOff val="0"/>
                            <a:lumOff val="0"/>
                            <a:alphaOff val="0"/>
                          </a:srgbClr>
                        </a:solidFill>
                      </a:rPr>
                      <a:t>Dedicated I.T. team</a:t>
                    </a:r>
                  </a:p>
                </p:txBody>
              </p:sp>
            </p:grpSp>
            <p:grpSp>
              <p:nvGrpSpPr>
                <p:cNvPr id="17" name="Group 17"/>
                <p:cNvGrpSpPr/>
                <p:nvPr/>
              </p:nvGrpSpPr>
              <p:grpSpPr>
                <a:xfrm>
                  <a:off x="5531597" y="3474711"/>
                  <a:ext cx="2000049" cy="689276"/>
                  <a:chOff x="4977324" y="3761469"/>
                  <a:chExt cx="2000049" cy="919035"/>
                </a:xfrm>
              </p:grpSpPr>
              <p:sp>
                <p:nvSpPr>
                  <p:cNvPr id="28" name="Oval 27"/>
                  <p:cNvSpPr/>
                  <p:nvPr/>
                </p:nvSpPr>
                <p:spPr>
                  <a:xfrm>
                    <a:off x="4977324" y="3761469"/>
                    <a:ext cx="2000049" cy="919035"/>
                  </a:xfrm>
                  <a:prstGeom prst="ellipse">
                    <a:avLst/>
                  </a:prstGeom>
                </p:spPr>
                <p:style>
                  <a:lnRef idx="0">
                    <a:schemeClr val="accent2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29" name="Oval 19"/>
                  <p:cNvSpPr/>
                  <p:nvPr/>
                </p:nvSpPr>
                <p:spPr>
                  <a:xfrm>
                    <a:off x="5270224" y="3896059"/>
                    <a:ext cx="1414249" cy="649855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92327" eaLnBrk="1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1300" b="1" i="0" dirty="0">
                        <a:solidFill>
                          <a:srgbClr val="000000">
                            <a:hueOff val="0"/>
                            <a:satOff val="0"/>
                            <a:lumOff val="0"/>
                            <a:alphaOff val="0"/>
                          </a:srgbClr>
                        </a:solidFill>
                      </a:rPr>
                      <a:t>Expertise in metadata management</a:t>
                    </a:r>
                  </a:p>
                </p:txBody>
              </p:sp>
            </p:grpSp>
            <p:grpSp>
              <p:nvGrpSpPr>
                <p:cNvPr id="18" name="Group 18"/>
                <p:cNvGrpSpPr/>
                <p:nvPr/>
              </p:nvGrpSpPr>
              <p:grpSpPr>
                <a:xfrm>
                  <a:off x="1922445" y="3623946"/>
                  <a:ext cx="2030194" cy="689276"/>
                  <a:chOff x="1368173" y="3960449"/>
                  <a:chExt cx="2030194" cy="919035"/>
                </a:xfrm>
              </p:grpSpPr>
              <p:sp>
                <p:nvSpPr>
                  <p:cNvPr id="26" name="Oval 25"/>
                  <p:cNvSpPr/>
                  <p:nvPr/>
                </p:nvSpPr>
                <p:spPr>
                  <a:xfrm>
                    <a:off x="1368173" y="3960449"/>
                    <a:ext cx="2030194" cy="919035"/>
                  </a:xfrm>
                  <a:prstGeom prst="ellipse">
                    <a:avLst/>
                  </a:prstGeom>
                </p:spPr>
                <p:style>
                  <a:lnRef idx="0">
                    <a:schemeClr val="accent2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27" name="Oval 21"/>
                  <p:cNvSpPr/>
                  <p:nvPr/>
                </p:nvSpPr>
                <p:spPr>
                  <a:xfrm>
                    <a:off x="1665488" y="4095039"/>
                    <a:ext cx="1435564" cy="649855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92327" eaLnBrk="1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1300" b="1" i="0" dirty="0">
                        <a:solidFill>
                          <a:srgbClr val="000000">
                            <a:hueOff val="0"/>
                            <a:satOff val="0"/>
                            <a:lumOff val="0"/>
                            <a:alphaOff val="0"/>
                          </a:srgbClr>
                        </a:solidFill>
                      </a:rPr>
                      <a:t>Automated content enrichment</a:t>
                    </a:r>
                  </a:p>
                </p:txBody>
              </p:sp>
            </p:grpSp>
            <p:grpSp>
              <p:nvGrpSpPr>
                <p:cNvPr id="19" name="Group 19"/>
                <p:cNvGrpSpPr/>
                <p:nvPr/>
              </p:nvGrpSpPr>
              <p:grpSpPr>
                <a:xfrm>
                  <a:off x="1130369" y="2435806"/>
                  <a:ext cx="1600041" cy="689276"/>
                  <a:chOff x="576096" y="2376263"/>
                  <a:chExt cx="1600041" cy="919035"/>
                </a:xfrm>
              </p:grpSpPr>
              <p:sp>
                <p:nvSpPr>
                  <p:cNvPr id="24" name="Oval 23"/>
                  <p:cNvSpPr/>
                  <p:nvPr/>
                </p:nvSpPr>
                <p:spPr>
                  <a:xfrm>
                    <a:off x="576096" y="2376263"/>
                    <a:ext cx="1600041" cy="919035"/>
                  </a:xfrm>
                  <a:prstGeom prst="ellipse">
                    <a:avLst/>
                  </a:prstGeom>
                </p:spPr>
                <p:style>
                  <a:lnRef idx="0">
                    <a:schemeClr val="accent2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25" name="Oval 23"/>
                  <p:cNvSpPr/>
                  <p:nvPr/>
                </p:nvSpPr>
                <p:spPr>
                  <a:xfrm>
                    <a:off x="810417" y="2510853"/>
                    <a:ext cx="1131399" cy="649855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92327" eaLnBrk="1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1300" b="1" i="0" dirty="0">
                        <a:solidFill>
                          <a:srgbClr val="000000">
                            <a:hueOff val="0"/>
                            <a:satOff val="0"/>
                            <a:lumOff val="0"/>
                            <a:alphaOff val="0"/>
                          </a:srgbClr>
                        </a:solidFill>
                      </a:rPr>
                      <a:t>R&amp;D </a:t>
                    </a:r>
                    <a:r>
                      <a:rPr lang="en-US" sz="1300" b="1" i="0" dirty="0" smtClean="0">
                        <a:solidFill>
                          <a:srgbClr val="000000">
                            <a:hueOff val="0"/>
                            <a:satOff val="0"/>
                            <a:lumOff val="0"/>
                            <a:alphaOff val="0"/>
                          </a:srgbClr>
                        </a:solidFill>
                      </a:rPr>
                      <a:t>Projects</a:t>
                    </a:r>
                    <a:endParaRPr lang="en-US" sz="1300" b="1" i="0" dirty="0">
                      <a:solidFill>
                        <a:srgbClr val="000000">
                          <a:hueOff val="0"/>
                          <a:satOff val="0"/>
                          <a:lumOff val="0"/>
                          <a:alphaOff val="0"/>
                        </a:srgbClr>
                      </a:solidFill>
                    </a:endParaRPr>
                  </a:p>
                </p:txBody>
              </p:sp>
            </p:grpSp>
            <p:grpSp>
              <p:nvGrpSpPr>
                <p:cNvPr id="20" name="Group 20"/>
                <p:cNvGrpSpPr/>
                <p:nvPr/>
              </p:nvGrpSpPr>
              <p:grpSpPr>
                <a:xfrm>
                  <a:off x="1274347" y="1085660"/>
                  <a:ext cx="1980161" cy="887328"/>
                  <a:chOff x="720074" y="576069"/>
                  <a:chExt cx="1980161" cy="1183103"/>
                </a:xfrm>
              </p:grpSpPr>
              <p:sp>
                <p:nvSpPr>
                  <p:cNvPr id="22" name="Oval 21"/>
                  <p:cNvSpPr/>
                  <p:nvPr/>
                </p:nvSpPr>
                <p:spPr>
                  <a:xfrm>
                    <a:off x="720074" y="576069"/>
                    <a:ext cx="1980161" cy="1183103"/>
                  </a:xfrm>
                  <a:prstGeom prst="ellipse">
                    <a:avLst/>
                  </a:prstGeom>
                </p:spPr>
                <p:style>
                  <a:lnRef idx="0">
                    <a:schemeClr val="accent2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23" name="Oval 25"/>
                  <p:cNvSpPr/>
                  <p:nvPr/>
                </p:nvSpPr>
                <p:spPr>
                  <a:xfrm>
                    <a:off x="1010062" y="749331"/>
                    <a:ext cx="1400185" cy="836580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92327" eaLnBrk="1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1300" b="1" i="0" dirty="0">
                        <a:solidFill>
                          <a:srgbClr val="000000">
                            <a:hueOff val="0"/>
                            <a:satOff val="0"/>
                            <a:lumOff val="0"/>
                            <a:alphaOff val="0"/>
                          </a:srgbClr>
                        </a:solidFill>
                      </a:rPr>
                      <a:t>Partnership for improved efficiency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7440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rry_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914400"/>
            <a:ext cx="11930394" cy="6858000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39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9448800" cy="449580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/>
          </a:p>
          <a:p>
            <a:pPr algn="ctr">
              <a:buFontTx/>
              <a:buNone/>
            </a:pPr>
            <a:endParaRPr lang="en-US" sz="1400" b="1" dirty="0">
              <a:solidFill>
                <a:srgbClr val="FFFFFF"/>
              </a:solidFill>
            </a:endParaRPr>
          </a:p>
          <a:p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Strategy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  <a:p>
            <a:pPr lvl="1"/>
            <a:r>
              <a:rPr lang="en-US" sz="4000" dirty="0" err="1" smtClean="0">
                <a:solidFill>
                  <a:srgbClr val="FFFFFF"/>
                </a:solidFill>
                <a:latin typeface="Calibri" pitchFamily="34" charset="0"/>
              </a:rPr>
              <a:t>Memnon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smtClean="0">
                <a:solidFill>
                  <a:srgbClr val="FFFFFF"/>
                </a:solidFill>
              </a:rPr>
              <a:t>– parallel transfer workflows</a:t>
            </a:r>
          </a:p>
          <a:p>
            <a:pPr lvl="1"/>
            <a:r>
              <a:rPr lang="en-US" sz="4000" dirty="0" smtClean="0">
                <a:solidFill>
                  <a:srgbClr val="FFFFFF"/>
                </a:solidFill>
                <a:latin typeface="Calibri" pitchFamily="34" charset="0"/>
              </a:rPr>
              <a:t>IU – 1:1 workflows for fragile formats and items</a:t>
            </a:r>
          </a:p>
          <a:p>
            <a:pPr lvl="1"/>
            <a:r>
              <a:rPr lang="en-US" sz="4000" dirty="0" smtClean="0">
                <a:solidFill>
                  <a:srgbClr val="FFFFFF"/>
                </a:solidFill>
              </a:rPr>
              <a:t>Digitize more than 350,000 recordings in five years</a:t>
            </a:r>
            <a:endParaRPr lang="en-US" sz="400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5400" y="7315200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</a:rPr>
              <a:t>Flickr @</a:t>
            </a:r>
            <a:r>
              <a:rPr lang="en-US" sz="800" dirty="0" err="1" smtClean="0">
                <a:solidFill>
                  <a:srgbClr val="FFFFFF"/>
                </a:solidFill>
              </a:rPr>
              <a:t>garry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15400" y="7315203"/>
            <a:ext cx="1066800" cy="215395"/>
          </a:xfrm>
          <a:prstGeom prst="rect">
            <a:avLst/>
          </a:prstGeom>
          <a:noFill/>
        </p:spPr>
        <p:txBody>
          <a:bodyPr wrap="square" lIns="91383" tIns="45691" rIns="91383" bIns="45691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cs typeface="ＭＳ Ｐゴシック"/>
              </a:rPr>
              <a:t>Flickr @</a:t>
            </a:r>
            <a:r>
              <a:rPr lang="en-US" sz="800" dirty="0" err="1">
                <a:solidFill>
                  <a:srgbClr val="FFFFFF"/>
                </a:solidFill>
                <a:cs typeface="ＭＳ Ｐゴシック"/>
              </a:rPr>
              <a:t>garry</a:t>
            </a:r>
            <a:endParaRPr lang="en-US" sz="800" dirty="0">
              <a:solidFill>
                <a:srgbClr val="FFFFFF"/>
              </a:solidFill>
              <a:cs typeface="ＭＳ Ｐゴシック"/>
            </a:endParaRPr>
          </a:p>
        </p:txBody>
      </p:sp>
      <p:pic>
        <p:nvPicPr>
          <p:cNvPr id="2" name="Content Placeholder 1" descr="floral-frames-1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30452"/>
          <a:stretch>
            <a:fillRect/>
          </a:stretch>
        </p:blipFill>
        <p:spPr>
          <a:xfrm>
            <a:off x="-35232" y="0"/>
            <a:ext cx="10287000" cy="807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304800"/>
            <a:ext cx="5867400" cy="95409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  <a:latin typeface="Lucida Calligraphy"/>
                <a:cs typeface="Lucida Calligraphy"/>
              </a:rPr>
              <a:t>Degralescence</a:t>
            </a:r>
            <a:r>
              <a:rPr lang="en-US" sz="2800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 is Brought under Control</a:t>
            </a:r>
            <a:endParaRPr lang="en-US" sz="8800" dirty="0">
              <a:solidFill>
                <a:srgbClr val="000000"/>
              </a:solidFill>
              <a:latin typeface="Lucida Calligraphy"/>
              <a:cs typeface="Lucida Calligraphy"/>
            </a:endParaRPr>
          </a:p>
        </p:txBody>
      </p:sp>
      <p:pic>
        <p:nvPicPr>
          <p:cNvPr id="8" name="Picture 7" descr="twinheaddow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71600"/>
            <a:ext cx="474133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8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15400" y="7315203"/>
            <a:ext cx="1066800" cy="215395"/>
          </a:xfrm>
          <a:prstGeom prst="rect">
            <a:avLst/>
          </a:prstGeom>
          <a:noFill/>
        </p:spPr>
        <p:txBody>
          <a:bodyPr wrap="square" lIns="91383" tIns="45691" rIns="91383" bIns="45691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cs typeface="ＭＳ Ｐゴシック"/>
              </a:rPr>
              <a:t>Flickr @</a:t>
            </a:r>
            <a:r>
              <a:rPr lang="en-US" sz="800" dirty="0" err="1">
                <a:solidFill>
                  <a:srgbClr val="FFFFFF"/>
                </a:solidFill>
                <a:cs typeface="ＭＳ Ｐゴシック"/>
              </a:rPr>
              <a:t>garry</a:t>
            </a:r>
            <a:endParaRPr lang="en-US" sz="800" dirty="0">
              <a:solidFill>
                <a:srgbClr val="FFFFFF"/>
              </a:solidFill>
              <a:cs typeface="ＭＳ Ｐゴシック"/>
            </a:endParaRPr>
          </a:p>
        </p:txBody>
      </p:sp>
      <p:pic>
        <p:nvPicPr>
          <p:cNvPr id="2" name="Content Placeholder 1" descr="floral-frames-1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30452"/>
          <a:stretch>
            <a:fillRect/>
          </a:stretch>
        </p:blipFill>
        <p:spPr>
          <a:xfrm>
            <a:off x="-35232" y="0"/>
            <a:ext cx="10287000" cy="807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2819400"/>
            <a:ext cx="5867400" cy="144654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8800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The End</a:t>
            </a:r>
            <a:endParaRPr lang="en-US" sz="8800" dirty="0">
              <a:solidFill>
                <a:srgbClr val="000000"/>
              </a:solidFill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344094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_cle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92132" cy="777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76200"/>
            <a:ext cx="6096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ja-JP" altLang="en-US" sz="4000" i="0" dirty="0">
                <a:latin typeface="Cambria" pitchFamily="18" charset="0"/>
              </a:rPr>
              <a:t>“</a:t>
            </a:r>
            <a:r>
              <a:rPr lang="en-US" altLang="ja-JP" sz="4000" i="0" dirty="0">
                <a:latin typeface="Cambria" pitchFamily="18" charset="0"/>
              </a:rPr>
              <a:t>in the mid- to long-term there is a major risk that carrier degradation combined with playback obsolescence will defeat the efforts of archivists…</a:t>
            </a:r>
            <a:r>
              <a:rPr lang="ja-JP" altLang="en-US" sz="4000" i="0" dirty="0">
                <a:latin typeface="Cambria" pitchFamily="18" charset="0"/>
              </a:rPr>
              <a:t>”</a:t>
            </a:r>
            <a:endParaRPr lang="en-US" altLang="ja-JP" sz="4000" i="0" dirty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en-US" sz="1800" dirty="0"/>
              <a:t>	</a:t>
            </a:r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2000" dirty="0">
                <a:latin typeface="Cambria" pitchFamily="18" charset="0"/>
              </a:rPr>
              <a:t>--International Association of Sound and </a:t>
            </a:r>
            <a:r>
              <a:rPr lang="en-US" sz="2000" dirty="0" smtClean="0">
                <a:latin typeface="Cambria" pitchFamily="18" charset="0"/>
              </a:rPr>
              <a:t>		Audiovisual </a:t>
            </a:r>
            <a:r>
              <a:rPr lang="en-US" sz="2000" dirty="0">
                <a:latin typeface="Cambria" pitchFamily="18" charset="0"/>
              </a:rPr>
              <a:t>Archives</a:t>
            </a:r>
          </a:p>
          <a:p>
            <a:pPr>
              <a:buFontTx/>
              <a:buNone/>
            </a:pPr>
            <a:endParaRPr lang="en-US" sz="20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556956"/>
            <a:ext cx="3124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Creative Commons: Flickr @</a:t>
            </a:r>
            <a:r>
              <a:rPr lang="en-US" sz="800" dirty="0" err="1" smtClean="0"/>
              <a:t>james_clear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751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 Shoe Woma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10058400" cy="6686550"/>
          </a:xfrm>
          <a:prstGeom prst="rect">
            <a:avLst/>
          </a:prstGeom>
        </p:spPr>
      </p:pic>
      <p:sp>
        <p:nvSpPr>
          <p:cNvPr id="15362" name="Subtitle 1"/>
          <p:cNvSpPr>
            <a:spLocks noGrp="1"/>
          </p:cNvSpPr>
          <p:nvPr>
            <p:ph type="subTitle" idx="1"/>
          </p:nvPr>
        </p:nvSpPr>
        <p:spPr>
          <a:xfrm>
            <a:off x="533400" y="152401"/>
            <a:ext cx="9049068" cy="1143000"/>
          </a:xfrm>
        </p:spPr>
        <p:txBody>
          <a:bodyPr>
            <a:normAutofit fontScale="85000" lnSpcReduction="20000"/>
          </a:bodyPr>
          <a:lstStyle/>
          <a:p>
            <a:r>
              <a:rPr lang="en-US" sz="4300" dirty="0" smtClean="0">
                <a:latin typeface="Cambria" pitchFamily="18" charset="0"/>
              </a:rPr>
              <a:t>Why Media Preservation Can’t Wait</a:t>
            </a:r>
            <a:endParaRPr lang="en-US" sz="4300" dirty="0">
              <a:latin typeface="Cambria" pitchFamily="18" charset="0"/>
            </a:endParaRPr>
          </a:p>
          <a:p>
            <a:r>
              <a:rPr lang="en-US" sz="4300" dirty="0" smtClean="0">
                <a:latin typeface="Cambria" pitchFamily="18" charset="0"/>
              </a:rPr>
              <a:t>The Gathering Storm</a:t>
            </a:r>
            <a:endParaRPr lang="en-US" sz="43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295400"/>
            <a:ext cx="8763000" cy="3424125"/>
          </a:xfrm>
          <a:prstGeom prst="rect">
            <a:avLst/>
          </a:prstGeom>
          <a:noFill/>
        </p:spPr>
        <p:txBody>
          <a:bodyPr wrap="square" lIns="99173" tIns="49585" rIns="99173" bIns="49585" rtlCol="0">
            <a:spAutoFit/>
          </a:bodyPr>
          <a:lstStyle/>
          <a:p>
            <a:pPr algn="ctr"/>
            <a:r>
              <a:rPr lang="en-US" sz="3200" i="0" dirty="0" smtClean="0">
                <a:solidFill>
                  <a:schemeClr val="bg1"/>
                </a:solidFill>
                <a:latin typeface="Cambria" pitchFamily="18" charset="0"/>
              </a:rPr>
              <a:t>Mike Casey</a:t>
            </a:r>
          </a:p>
          <a:p>
            <a:pPr algn="ctr"/>
            <a:r>
              <a:rPr lang="en-US" sz="2800" i="0" dirty="0" smtClean="0">
                <a:solidFill>
                  <a:schemeClr val="bg1"/>
                </a:solidFill>
                <a:latin typeface="Cambria" pitchFamily="18" charset="0"/>
              </a:rPr>
              <a:t>Director of Technical Operations</a:t>
            </a:r>
          </a:p>
          <a:p>
            <a:pPr algn="ctr"/>
            <a:r>
              <a:rPr lang="en-US" sz="2800" i="0" dirty="0" smtClean="0">
                <a:solidFill>
                  <a:schemeClr val="bg1"/>
                </a:solidFill>
                <a:latin typeface="Cambria" pitchFamily="18" charset="0"/>
              </a:rPr>
              <a:t>Media Digitization and Preservation Initiative</a:t>
            </a:r>
          </a:p>
          <a:p>
            <a:pPr algn="ctr"/>
            <a:r>
              <a:rPr lang="en-US" sz="2800" i="0" dirty="0" smtClean="0">
                <a:solidFill>
                  <a:schemeClr val="bg1"/>
                </a:solidFill>
                <a:latin typeface="Cambria" pitchFamily="18" charset="0"/>
              </a:rPr>
              <a:t>Indiana University </a:t>
            </a:r>
          </a:p>
          <a:p>
            <a:pPr algn="ctr"/>
            <a:r>
              <a:rPr lang="en-US" i="0" dirty="0" smtClean="0">
                <a:solidFill>
                  <a:schemeClr val="bg1"/>
                </a:solidFill>
                <a:latin typeface="Cambria" pitchFamily="18" charset="0"/>
              </a:rPr>
              <a:t>May 15, 2014</a:t>
            </a:r>
          </a:p>
          <a:p>
            <a:pPr algn="ctr"/>
            <a:endParaRPr lang="en-US" i="0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Website</a:t>
            </a:r>
            <a:r>
              <a:rPr lang="en-US" sz="2400" dirty="0">
                <a:solidFill>
                  <a:schemeClr val="bg1"/>
                </a:solidFill>
                <a:latin typeface="Cambria" pitchFamily="18" charset="0"/>
              </a:rPr>
              <a:t>: http://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</a:rPr>
              <a:t>www.mdpi.iu.edu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mbria" pitchFamily="18" charset="0"/>
              </a:rPr>
              <a:t>Blog: http://mediapreservation.wordpress.com/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66" y="7556956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Flickr @Old Woman Shoe</a:t>
            </a:r>
          </a:p>
        </p:txBody>
      </p:sp>
      <p:pic>
        <p:nvPicPr>
          <p:cNvPr id="7" name="CarWindowR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4724400"/>
            <a:ext cx="812800" cy="812800"/>
          </a:xfrm>
          <a:prstGeom prst="rect">
            <a:avLst/>
          </a:prstGeom>
        </p:spPr>
      </p:pic>
      <p:pic>
        <p:nvPicPr>
          <p:cNvPr id="8" name="Perfect Thunder Storm-SoundBible.com-205638176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5715000"/>
            <a:ext cx="812800" cy="8128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6200" y="990600"/>
            <a:ext cx="1828800" cy="0"/>
          </a:xfrm>
          <a:prstGeom prst="line">
            <a:avLst/>
          </a:prstGeom>
          <a:ln w="889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0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9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-460653"/>
            <a:ext cx="8763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endParaRPr lang="en-US" altLang="ja-JP" sz="2000" i="0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en-US" altLang="ja-JP" sz="3600" i="0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r>
              <a:rPr lang="ja-JP" altLang="en-US" sz="3600" i="0" dirty="0" smtClean="0">
                <a:latin typeface="Cambria" pitchFamily="18" charset="0"/>
              </a:rPr>
              <a:t>“</a:t>
            </a:r>
            <a:r>
              <a:rPr lang="en-US" altLang="ja-JP" sz="3600" i="0" dirty="0" smtClean="0">
                <a:latin typeface="Cambria" pitchFamily="18" charset="0"/>
              </a:rPr>
              <a:t>Audiovisual materials are the fastest growing segment of our nation’s </a:t>
            </a:r>
          </a:p>
          <a:p>
            <a:pPr algn="ctr">
              <a:buFontTx/>
              <a:buNone/>
            </a:pPr>
            <a:r>
              <a:rPr lang="en-US" altLang="ja-JP" sz="3600" i="0" dirty="0" smtClean="0">
                <a:latin typeface="Cambria" pitchFamily="18" charset="0"/>
              </a:rPr>
              <a:t>archives and special collections.</a:t>
            </a:r>
            <a:r>
              <a:rPr lang="ja-JP" altLang="en-US" sz="3600" i="0" dirty="0" smtClean="0">
                <a:latin typeface="Cambria" pitchFamily="18" charset="0"/>
              </a:rPr>
              <a:t>”</a:t>
            </a:r>
            <a:endParaRPr lang="en-US" altLang="ja-JP" sz="3600" i="0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en-US" sz="1800" dirty="0" smtClean="0"/>
              <a:t>	</a:t>
            </a:r>
          </a:p>
          <a:p>
            <a:r>
              <a:rPr lang="en-US" sz="1800" dirty="0" smtClean="0"/>
              <a:t>	</a:t>
            </a:r>
            <a:r>
              <a:rPr lang="en-US" sz="2000" dirty="0" smtClean="0">
                <a:latin typeface="Cambria" pitchFamily="18" charset="0"/>
              </a:rPr>
              <a:t>--The Library of Congress National Recording Preservation Plan, page 6</a:t>
            </a:r>
          </a:p>
          <a:p>
            <a:pPr>
              <a:buFontTx/>
              <a:buNone/>
            </a:pPr>
            <a:endParaRPr lang="en-US" sz="2000" dirty="0" smtClean="0">
              <a:latin typeface="Cambria" pitchFamily="18" charset="0"/>
            </a:endParaRPr>
          </a:p>
        </p:txBody>
      </p:sp>
      <p:pic>
        <p:nvPicPr>
          <p:cNvPr id="2" name="Picture 1" descr="20111011_atmcounting_web__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0803"/>
            <a:ext cx="6553200" cy="4350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htning-Bolt-on-bl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-76200"/>
            <a:ext cx="9143999" cy="7634882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problem?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numbers</a:t>
            </a:r>
          </a:p>
          <a:p>
            <a:r>
              <a:rPr lang="en-US" dirty="0" smtClean="0"/>
              <a:t>Degradation</a:t>
            </a:r>
          </a:p>
          <a:p>
            <a:r>
              <a:rPr lang="en-US" dirty="0" smtClean="0"/>
              <a:t>Obsolescence</a:t>
            </a:r>
          </a:p>
          <a:p>
            <a:r>
              <a:rPr lang="en-US" dirty="0" smtClean="0"/>
              <a:t>High research value</a:t>
            </a:r>
          </a:p>
          <a:p>
            <a:r>
              <a:rPr lang="en-US" dirty="0" smtClean="0"/>
              <a:t>Short time window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Indiana Numbers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than 560,000 audio, video, film objects</a:t>
            </a:r>
          </a:p>
          <a:p>
            <a:pPr lvl="1"/>
            <a:r>
              <a:rPr lang="en-US" dirty="0"/>
              <a:t>364,000 audio (64%)</a:t>
            </a:r>
          </a:p>
          <a:p>
            <a:pPr lvl="1"/>
            <a:r>
              <a:rPr lang="en-US" dirty="0"/>
              <a:t>125,000 video (22%)</a:t>
            </a:r>
          </a:p>
          <a:p>
            <a:pPr lvl="1"/>
            <a:r>
              <a:rPr lang="en-US" dirty="0"/>
              <a:t>78,000 film (14%</a:t>
            </a:r>
            <a:r>
              <a:rPr lang="en-US" dirty="0" smtClean="0"/>
              <a:t>)</a:t>
            </a:r>
          </a:p>
          <a:p>
            <a:r>
              <a:rPr lang="en-US" dirty="0" smtClean="0"/>
              <a:t>80 units</a:t>
            </a:r>
          </a:p>
          <a:p>
            <a:r>
              <a:rPr lang="en-US" dirty="0" smtClean="0"/>
              <a:t>50+ formats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htning-Bolt-on-bl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562600" cy="4644554"/>
          </a:xfrm>
          <a:prstGeom prst="rect">
            <a:avLst/>
          </a:prstGeom>
        </p:spPr>
      </p:pic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Degradation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502920" y="1813560"/>
            <a:ext cx="7269480" cy="5129425"/>
          </a:xfrm>
        </p:spPr>
        <p:txBody>
          <a:bodyPr/>
          <a:lstStyle/>
          <a:p>
            <a:r>
              <a:rPr lang="en-US" dirty="0" smtClean="0"/>
              <a:t>All analog and physical digital media objects actively degrading</a:t>
            </a:r>
          </a:p>
          <a:p>
            <a:pPr lvl="1"/>
            <a:r>
              <a:rPr lang="en-US" dirty="0" smtClean="0"/>
              <a:t>some catastrophically</a:t>
            </a:r>
          </a:p>
          <a:p>
            <a:pPr lvl="1"/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37737" y="4836160"/>
            <a:ext cx="1929606" cy="38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Vinegar Syndrome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00877" y="5008880"/>
            <a:ext cx="2235200" cy="38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Sticky Shed Syndrome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8614" y="4618462"/>
            <a:ext cx="867208" cy="3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Fungus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66278" y="5309342"/>
            <a:ext cx="1486059" cy="38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Delamination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11195" y="5136622"/>
            <a:ext cx="2133918" cy="38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Plasticizer Exudation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97058" y="5741142"/>
            <a:ext cx="1372025" cy="3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Color Fading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2920" y="5527040"/>
            <a:ext cx="860603" cy="3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Curling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86254" y="5309342"/>
            <a:ext cx="1268215" cy="3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Windowing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08274" y="5741142"/>
            <a:ext cx="1060979" cy="3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Shedding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95717" y="5827501"/>
            <a:ext cx="1484172" cy="6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Undiagnosed </a:t>
            </a:r>
          </a:p>
          <a:p>
            <a:r>
              <a:rPr lang="en-US" sz="1800" dirty="0" err="1">
                <a:latin typeface="Calibri" pitchFamily="34" charset="0"/>
              </a:rPr>
              <a:t>Unplayability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073458" y="6432022"/>
            <a:ext cx="1903413" cy="38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Mechanical Issues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72118" y="6432022"/>
            <a:ext cx="1117661" cy="3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Shrinkage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1461" y="6172942"/>
            <a:ext cx="1087268" cy="3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Scratches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13238" y="6691102"/>
            <a:ext cx="1027315" cy="3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Breaking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23578" y="5741142"/>
            <a:ext cx="1150747" cy="3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Hydrolysis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05840" y="6604742"/>
            <a:ext cx="1106311" cy="3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Oxidation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145598" y="6172942"/>
            <a:ext cx="1568133" cy="38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Efflourescence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636837" y="6777462"/>
            <a:ext cx="1929607" cy="38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Binder Breakdown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70538" y="6863822"/>
            <a:ext cx="966401" cy="3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Cupping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498398" y="6086582"/>
            <a:ext cx="1968024" cy="38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115" tIns="49557" rIns="99115" bIns="49557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Crystalline Residue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7D110C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7D110C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NB_review_ template_v 5.4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NB_review_ template_v 5.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NB_review_ template_v 5.4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NB_review_ template_v 5.4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NB_review_ template_v 5.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NB_review_ template_v 5.4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Custom 4">
      <a:dk1>
        <a:srgbClr val="A32638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0000"/>
    </a:dk2>
    <a:lt2>
      <a:srgbClr val="655240"/>
    </a:lt2>
    <a:accent1>
      <a:srgbClr val="3E7698"/>
    </a:accent1>
    <a:accent2>
      <a:srgbClr val="F06A00"/>
    </a:accent2>
    <a:accent3>
      <a:srgbClr val="FFFFFF"/>
    </a:accent3>
    <a:accent4>
      <a:srgbClr val="000000"/>
    </a:accent4>
    <a:accent5>
      <a:srgbClr val="AFBDCA"/>
    </a:accent5>
    <a:accent6>
      <a:srgbClr val="D95F00"/>
    </a:accent6>
    <a:hlink>
      <a:srgbClr val="1E46AF"/>
    </a:hlink>
    <a:folHlink>
      <a:srgbClr val="1E46A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0000"/>
    </a:dk2>
    <a:lt2>
      <a:srgbClr val="655240"/>
    </a:lt2>
    <a:accent1>
      <a:srgbClr val="3E7698"/>
    </a:accent1>
    <a:accent2>
      <a:srgbClr val="F06A00"/>
    </a:accent2>
    <a:accent3>
      <a:srgbClr val="FFFFFF"/>
    </a:accent3>
    <a:accent4>
      <a:srgbClr val="000000"/>
    </a:accent4>
    <a:accent5>
      <a:srgbClr val="AFBDCA"/>
    </a:accent5>
    <a:accent6>
      <a:srgbClr val="D95F00"/>
    </a:accent6>
    <a:hlink>
      <a:srgbClr val="1E46AF"/>
    </a:hlink>
    <a:folHlink>
      <a:srgbClr val="1E46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10108</TotalTime>
  <Words>951</Words>
  <Application>Microsoft Office PowerPoint</Application>
  <PresentationFormat>Custom</PresentationFormat>
  <Paragraphs>282</Paragraphs>
  <Slides>50</Slides>
  <Notes>50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Black</vt:lpstr>
      <vt:lpstr>4_Blank Presentation</vt:lpstr>
      <vt:lpstr>BNB_review_ template_v 5.4</vt:lpstr>
      <vt:lpstr>1_BNB_review_ template_v 5.4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problem?</vt:lpstr>
      <vt:lpstr>Indiana Numbers</vt:lpstr>
      <vt:lpstr>Degradation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Obsolescence</vt:lpstr>
      <vt:lpstr>Obsolescence</vt:lpstr>
      <vt:lpstr>Obsolescence</vt:lpstr>
      <vt:lpstr>Obsolescence</vt:lpstr>
      <vt:lpstr>Obsolescence</vt:lpstr>
      <vt:lpstr>Obsolescence</vt:lpstr>
      <vt:lpstr>Degradation/Obsolescence</vt:lpstr>
      <vt:lpstr>Degradation/Obsolescence</vt:lpstr>
      <vt:lpstr>Degradation/Obsolescence</vt:lpstr>
      <vt:lpstr>PowerPoint Presentation</vt:lpstr>
      <vt:lpstr>PowerPoint Presentation</vt:lpstr>
      <vt:lpstr>PowerPoint Presentation</vt:lpstr>
      <vt:lpstr>Degradation/Obsolescence</vt:lpstr>
      <vt:lpstr>Degradation/Obsolescence</vt:lpstr>
      <vt:lpstr>Degradation/Obsolescence</vt:lpstr>
      <vt:lpstr>Degradation/Obsolescence</vt:lpstr>
      <vt:lpstr>Strategies</vt:lpstr>
      <vt:lpstr>PowerPoint Presentation</vt:lpstr>
      <vt:lpstr>What is Indiana University Doing to Weather this Storm?</vt:lpstr>
      <vt:lpstr>PowerPoint Presentation</vt:lpstr>
      <vt:lpstr>PowerPoint Presentation</vt:lpstr>
      <vt:lpstr>State of the University address October 1, 2013</vt:lpstr>
      <vt:lpstr>State of the University address October 1,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Memnon Archiving Services Brussels &amp; Liège facilities</vt:lpstr>
      <vt:lpstr>Video Digitization / encoding facility</vt:lpstr>
      <vt:lpstr>Over 10 years experience in large scale digitization</vt:lpstr>
      <vt:lpstr>PowerPoint Presentation</vt:lpstr>
      <vt:lpstr>PowerPoint Presentation</vt:lpstr>
      <vt:lpstr>PowerPoint Presentation</vt:lpstr>
      <vt:lpstr>PowerPoint Presentation</vt:lpstr>
    </vt:vector>
  </TitlesOfParts>
  <Company>Office of Creative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Office of Creative Services</dc:creator>
  <cp:lastModifiedBy>Mike Casey</cp:lastModifiedBy>
  <cp:revision>849</cp:revision>
  <cp:lastPrinted>2006-11-16T20:01:38Z</cp:lastPrinted>
  <dcterms:created xsi:type="dcterms:W3CDTF">2008-04-13T19:43:57Z</dcterms:created>
  <dcterms:modified xsi:type="dcterms:W3CDTF">2014-05-12T20:58:52Z</dcterms:modified>
</cp:coreProperties>
</file>